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5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55" r:id="rId13"/>
    <p:sldId id="356" r:id="rId14"/>
    <p:sldId id="357" r:id="rId15"/>
    <p:sldId id="358" r:id="rId16"/>
    <p:sldId id="328" r:id="rId17"/>
    <p:sldId id="335" r:id="rId18"/>
    <p:sldId id="337" r:id="rId19"/>
    <p:sldId id="339" r:id="rId20"/>
    <p:sldId id="338" r:id="rId21"/>
    <p:sldId id="336" r:id="rId22"/>
    <p:sldId id="340" r:id="rId23"/>
    <p:sldId id="329" r:id="rId24"/>
    <p:sldId id="330" r:id="rId25"/>
    <p:sldId id="331" r:id="rId26"/>
    <p:sldId id="332" r:id="rId27"/>
    <p:sldId id="333" r:id="rId28"/>
    <p:sldId id="334" r:id="rId29"/>
    <p:sldId id="341" r:id="rId30"/>
    <p:sldId id="266" r:id="rId31"/>
    <p:sldId id="267" r:id="rId32"/>
    <p:sldId id="268" r:id="rId33"/>
    <p:sldId id="269" r:id="rId34"/>
    <p:sldId id="270" r:id="rId35"/>
    <p:sldId id="343" r:id="rId36"/>
    <p:sldId id="342" r:id="rId37"/>
    <p:sldId id="346" r:id="rId38"/>
    <p:sldId id="345" r:id="rId39"/>
    <p:sldId id="344" r:id="rId40"/>
    <p:sldId id="347" r:id="rId41"/>
    <p:sldId id="348" r:id="rId42"/>
    <p:sldId id="349" r:id="rId43"/>
    <p:sldId id="350" r:id="rId44"/>
    <p:sldId id="351" r:id="rId45"/>
    <p:sldId id="352" r:id="rId46"/>
    <p:sldId id="35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6C1B0-8305-45D7-A2BA-328D4168B6CF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0C338-64D0-417A-BF4A-2E36B9736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5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A7678-C57A-4CD4-9C3C-6CAA2DD2C2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8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A3932-DB4D-4241-AA45-2A9897A163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5458-EEEA-4E6A-C7E4-BC6B42788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608C0-64AF-1362-B8BA-743C2E305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77481-9C42-992C-B9DF-D1BF0741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CC710-2608-91A5-67D0-B4AC9973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548C8-D88C-8D8D-46A5-39FE2BAC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8B93-96A3-C4E7-70A3-B8063554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EE6CC-C498-A662-262E-E9F6EC805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7CF59-6B61-D0F1-733A-249BDE3A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C61D6-A066-26C1-82FF-5B1298CD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679C-20BE-6837-628C-68C65235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EA566-A20A-13C6-B797-5447B3FBF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21714-F4EC-9329-5A1C-2A6CC1B2F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5D974-1B81-6A12-3BB4-08D2022D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21BF-497A-1BBC-93FF-636D9514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057D7-46D7-D194-3B6F-B4A6E9D3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80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3673" y="1597949"/>
            <a:ext cx="3554489" cy="16157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3673" y="1777473"/>
            <a:ext cx="3554489" cy="206452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828162" y="2818711"/>
            <a:ext cx="489098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0" y="0"/>
                </a:moveTo>
                <a:lnTo>
                  <a:pt x="700530" y="0"/>
                </a:lnTo>
              </a:path>
            </a:pathLst>
          </a:custGeom>
          <a:ln w="382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79" b="1" i="0">
                <a:solidFill>
                  <a:srgbClr val="18181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42" b="0" i="0">
                <a:solidFill>
                  <a:srgbClr val="181818"/>
                </a:solidFill>
                <a:latin typeface="Arial"/>
                <a:cs typeface="Arial"/>
              </a:defRPr>
            </a:lvl1pPr>
          </a:lstStyle>
          <a:p>
            <a:pPr marL="16392">
              <a:lnSpc>
                <a:spcPts val="1141"/>
              </a:lnSpc>
            </a:pPr>
            <a:r>
              <a:rPr lang="en-US" sz="977" spc="-56">
                <a:solidFill>
                  <a:srgbClr val="2A2A28"/>
                </a:solidFill>
                <a:latin typeface="Times New Roman"/>
                <a:cs typeface="Times New Roman"/>
              </a:rPr>
              <a:t>Isl\</a:t>
            </a:r>
            <a:r>
              <a:rPr lang="en-US" sz="977" spc="-3">
                <a:solidFill>
                  <a:srgbClr val="2A2A28"/>
                </a:solidFill>
                <a:latin typeface="Times New Roman"/>
                <a:cs typeface="Times New Roman"/>
              </a:rPr>
              <a:t> </a:t>
            </a:r>
            <a:r>
              <a:rPr lang="en-US" spc="-7">
                <a:solidFill>
                  <a:srgbClr val="161613"/>
                </a:solidFill>
              </a:rPr>
              <a:t>NotebookLM</a:t>
            </a:r>
            <a:endParaRPr lang="en-US" sz="977"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55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68DB-A170-652C-61E9-D22F6107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18F5-6268-C78A-7E24-B1AA5A867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76EBF-8566-1F02-0EBA-3E8FEB3DA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FFFBC-9B0E-BE61-D4EA-2610983D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6ACB3-9919-7095-9FE5-B9CF56A9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3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8E34-2724-C7AD-C84C-1EF1DF86C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0D7C5-5CC2-B458-CA63-F1768CC6E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E091D-9501-0B96-1022-EF57EE94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746F-3EAD-227C-7F6D-5C17D110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57F98-BEA9-08CA-D368-2D09D8A8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6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48A0-2BD8-C31C-F63C-4F9FB552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148AA-E0E5-BBF6-E8FD-DD6F92921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22017-226A-1EEA-C691-A08E6794F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D9198-4C94-34CE-8A0E-3FE58AEF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F0633-CC9F-CE3C-12A4-66D7014C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76769-D91A-CE4D-8543-7DD6A15A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6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1AB8-9CCB-F1E0-352D-CBE2925E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0FF58-DFD5-C1E1-60DA-C7BB444F8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488E2-A090-3501-BC45-462A57430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A48CE-6292-1F20-D698-B6AE3B52D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64095-4907-6634-80EA-E1C6669CD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59BCC-198F-3932-B9EF-C725FA4D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3D34F-EF17-F033-A4B2-253589C1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37EF67-95C3-EDE1-5DFD-4208EB74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6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B17A-EF64-FB37-A475-7D6341F0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B8F4C-F5B5-F4D4-19F3-14096561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1C3DD-85C2-DF52-E9E3-A0C1C486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E7814-DDBA-ED89-B570-1BDD26AE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9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F2C45-8047-BA69-FB3F-21CE4854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83FB7-30AB-A73C-83A3-0B5ABC86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C645-A8CD-C564-8B0D-DEC5BB04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0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93DD-D5F5-AE80-BD7F-40D950FF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FF9B-10DA-2F14-044C-D955543B3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63A74-7574-0FBA-0F58-1EB7A287A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D1D4B-4939-B34E-214C-15583379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F8E62-AB38-F964-0186-1B8D117E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9AB26-D611-4E94-631F-7074E114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1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824C-4303-06B4-4EF5-186032CC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94A87-03AC-ACD2-5F4B-AABCF3042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4E001-CFDE-A61A-DD87-31CC05D2F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734E8-73D7-FBC9-92A1-07AD711F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75DE2-7C27-1DCE-F1CD-32B3C66E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9F0ED-941E-391E-ACAB-DF1815FF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2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6EC260-C8E3-9156-4803-EBE7C35B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2E053-9811-A6EF-633B-204397E3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35960-9448-DA47-F960-2EC77805B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15DBC-A290-4466-97AD-5E9D3B2363ED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1E1FF-8992-925C-601D-A3598C98E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569F0-A5E5-AC3C-69CF-8840DBAB9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736C9-9B29-409A-8661-AEB39DCD5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.com/content/st_com/en/st-edge-ai-suite/case-studies.html#page=1&amp;filter=stm32+mc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109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jp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8905-BF53-7AB1-38E1-CFA360975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318" y="202733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sz="9600" dirty="0"/>
              <a:t>AI </a:t>
            </a:r>
            <a:r>
              <a:rPr lang="en-US" sz="9600" dirty="0"/>
              <a:t>for</a:t>
            </a:r>
            <a:r>
              <a:rPr lang="de-DE" sz="9600" dirty="0"/>
              <a:t> Embedded Systems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829186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584791" y="463915"/>
            <a:ext cx="9425483" cy="559620"/>
          </a:xfrm>
          <a:prstGeom prst="rect">
            <a:avLst/>
          </a:prstGeom>
        </p:spPr>
        <p:txBody>
          <a:bodyPr vert="horz" wrap="square" lIns="0" tIns="122408" rIns="0" bIns="0" rtlCol="0" anchor="ctr">
            <a:spAutoFit/>
          </a:bodyPr>
          <a:lstStyle/>
          <a:p>
            <a:pPr marL="17279" marR="3544" indent="-8861">
              <a:lnSpc>
                <a:spcPts val="3440"/>
              </a:lnSpc>
              <a:spcBef>
                <a:spcPts val="272"/>
              </a:spcBef>
            </a:pPr>
            <a:r>
              <a:rPr sz="3200" b="0" spc="171" dirty="0">
                <a:solidFill>
                  <a:srgbClr val="1F1F1C"/>
                </a:solidFill>
                <a:latin typeface="+mj-lt"/>
                <a:cs typeface="+mj-cs"/>
              </a:rPr>
              <a:t>Project 3: On-Device Vision that Respects Privacy.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784" y="1581016"/>
            <a:ext cx="1809307" cy="359295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268" spc="49" dirty="0">
                <a:solidFill>
                  <a:srgbClr val="181813"/>
                </a:solidFill>
                <a:latin typeface="Arial"/>
                <a:cs typeface="Arial"/>
              </a:rPr>
              <a:t>The</a:t>
            </a:r>
            <a:r>
              <a:rPr sz="2268" spc="-140" dirty="0">
                <a:solidFill>
                  <a:srgbClr val="181813"/>
                </a:solidFill>
                <a:latin typeface="Arial"/>
                <a:cs typeface="Arial"/>
              </a:rPr>
              <a:t> </a:t>
            </a:r>
            <a:r>
              <a:rPr sz="2268" spc="45" dirty="0">
                <a:solidFill>
                  <a:srgbClr val="181813"/>
                </a:solidFill>
                <a:latin typeface="Arial"/>
                <a:cs typeface="Arial"/>
              </a:rPr>
              <a:t>Problem:</a:t>
            </a:r>
            <a:endParaRPr sz="226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336" y="2200026"/>
            <a:ext cx="4754969" cy="885751"/>
          </a:xfrm>
          <a:prstGeom prst="rect">
            <a:avLst/>
          </a:prstGeom>
        </p:spPr>
        <p:txBody>
          <a:bodyPr vert="horz" wrap="square" lIns="0" tIns="38985" rIns="0" bIns="0" rtlCol="0">
            <a:spAutoFit/>
          </a:bodyPr>
          <a:lstStyle/>
          <a:p>
            <a:pPr marL="14177" marR="3544" indent="-5760">
              <a:lnSpc>
                <a:spcPts val="2247"/>
              </a:lnSpc>
              <a:spcBef>
                <a:spcPts val="306"/>
              </a:spcBef>
            </a:pPr>
            <a:r>
              <a:rPr sz="2023" spc="-17" dirty="0">
                <a:solidFill>
                  <a:srgbClr val="181813"/>
                </a:solidFill>
                <a:latin typeface="Times New Roman"/>
                <a:cs typeface="Times New Roman"/>
              </a:rPr>
              <a:t>Smart</a:t>
            </a:r>
            <a:r>
              <a:rPr sz="2023" spc="-136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4" dirty="0">
                <a:solidFill>
                  <a:srgbClr val="181813"/>
                </a:solidFill>
                <a:latin typeface="Times New Roman"/>
                <a:cs typeface="Times New Roman"/>
              </a:rPr>
              <a:t>cameras</a:t>
            </a:r>
            <a:r>
              <a:rPr sz="2023" spc="-49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are</a:t>
            </a:r>
            <a:r>
              <a:rPr sz="2023" spc="-16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21" dirty="0">
                <a:solidFill>
                  <a:srgbClr val="181813"/>
                </a:solidFill>
                <a:latin typeface="Times New Roman"/>
                <a:cs typeface="Times New Roman"/>
              </a:rPr>
              <a:t>useful</a:t>
            </a:r>
            <a:r>
              <a:rPr sz="2023" spc="-10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7" dirty="0">
                <a:solidFill>
                  <a:srgbClr val="181813"/>
                </a:solidFill>
                <a:latin typeface="Times New Roman"/>
                <a:cs typeface="Times New Roman"/>
              </a:rPr>
              <a:t>but</a:t>
            </a:r>
            <a:r>
              <a:rPr sz="2023" spc="-16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create</a:t>
            </a:r>
            <a:r>
              <a:rPr sz="2023" spc="-241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7" dirty="0">
                <a:solidFill>
                  <a:srgbClr val="181813"/>
                </a:solidFill>
                <a:latin typeface="Times New Roman"/>
                <a:cs typeface="Times New Roman"/>
              </a:rPr>
              <a:t>significant </a:t>
            </a:r>
            <a:r>
              <a:rPr sz="2023" spc="-52" dirty="0">
                <a:solidFill>
                  <a:srgbClr val="181813"/>
                </a:solidFill>
                <a:latin typeface="Times New Roman"/>
                <a:cs typeface="Times New Roman"/>
              </a:rPr>
              <a:t>privacy</a:t>
            </a:r>
            <a:r>
              <a:rPr sz="2023" spc="-73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21" dirty="0">
                <a:solidFill>
                  <a:srgbClr val="181813"/>
                </a:solidFill>
                <a:latin typeface="Times New Roman"/>
                <a:cs typeface="Times New Roman"/>
              </a:rPr>
              <a:t>risks.</a:t>
            </a:r>
            <a:r>
              <a:rPr sz="2023" spc="-150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26" dirty="0">
                <a:solidFill>
                  <a:srgbClr val="181813"/>
                </a:solidFill>
                <a:latin typeface="Times New Roman"/>
                <a:cs typeface="Times New Roman"/>
              </a:rPr>
              <a:t>How</a:t>
            </a:r>
            <a:r>
              <a:rPr sz="2023" spc="-129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can</a:t>
            </a:r>
            <a:r>
              <a:rPr sz="2023" spc="-98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56" dirty="0">
                <a:solidFill>
                  <a:srgbClr val="181813"/>
                </a:solidFill>
                <a:latin typeface="Times New Roman"/>
                <a:cs typeface="Times New Roman"/>
              </a:rPr>
              <a:t>we</a:t>
            </a:r>
            <a:r>
              <a:rPr sz="2023" spc="-8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56" dirty="0">
                <a:solidFill>
                  <a:srgbClr val="181813"/>
                </a:solidFill>
                <a:latin typeface="Times New Roman"/>
                <a:cs typeface="Times New Roman"/>
              </a:rPr>
              <a:t>build</a:t>
            </a:r>
            <a:r>
              <a:rPr sz="2023" spc="-31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42" dirty="0">
                <a:solidFill>
                  <a:srgbClr val="181813"/>
                </a:solidFill>
                <a:latin typeface="Times New Roman"/>
                <a:cs typeface="Times New Roman"/>
              </a:rPr>
              <a:t>devices</a:t>
            </a:r>
            <a:r>
              <a:rPr sz="2023" spc="-129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that</a:t>
            </a:r>
            <a:r>
              <a:rPr sz="2023" spc="-98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7" dirty="0">
                <a:solidFill>
                  <a:srgbClr val="181813"/>
                </a:solidFill>
                <a:latin typeface="Times New Roman"/>
                <a:cs typeface="Times New Roman"/>
              </a:rPr>
              <a:t>see </a:t>
            </a:r>
            <a:r>
              <a:rPr sz="2023" spc="-31" dirty="0">
                <a:solidFill>
                  <a:srgbClr val="181813"/>
                </a:solidFill>
                <a:latin typeface="Times New Roman"/>
                <a:cs typeface="Times New Roman"/>
              </a:rPr>
              <a:t>without</a:t>
            </a:r>
            <a:r>
              <a:rPr sz="2023" spc="-59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7" dirty="0">
                <a:solidFill>
                  <a:srgbClr val="181813"/>
                </a:solidFill>
                <a:latin typeface="Times New Roman"/>
                <a:cs typeface="Times New Roman"/>
              </a:rPr>
              <a:t>streaming</a:t>
            </a:r>
            <a:r>
              <a:rPr sz="2023" spc="-77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or</a:t>
            </a:r>
            <a:r>
              <a:rPr sz="2023" spc="-142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21" dirty="0">
                <a:solidFill>
                  <a:srgbClr val="181813"/>
                </a:solidFill>
                <a:latin typeface="Times New Roman"/>
                <a:cs typeface="Times New Roman"/>
              </a:rPr>
              <a:t>storing</a:t>
            </a:r>
            <a:r>
              <a:rPr sz="2023" spc="-73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7" dirty="0">
                <a:solidFill>
                  <a:srgbClr val="181813"/>
                </a:solidFill>
                <a:latin typeface="Times New Roman"/>
                <a:cs typeface="Times New Roman"/>
              </a:rPr>
              <a:t>images?</a:t>
            </a:r>
            <a:endParaRPr sz="2023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785" y="3531565"/>
            <a:ext cx="2846424" cy="359295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268" spc="49" dirty="0">
                <a:solidFill>
                  <a:srgbClr val="181813"/>
                </a:solidFill>
                <a:latin typeface="Arial"/>
                <a:cs typeface="Arial"/>
              </a:rPr>
              <a:t>The</a:t>
            </a:r>
            <a:r>
              <a:rPr sz="2268" spc="-220" dirty="0">
                <a:solidFill>
                  <a:srgbClr val="181813"/>
                </a:solidFill>
                <a:latin typeface="Arial"/>
                <a:cs typeface="Arial"/>
              </a:rPr>
              <a:t> </a:t>
            </a:r>
            <a:r>
              <a:rPr sz="2268" spc="56" dirty="0">
                <a:solidFill>
                  <a:srgbClr val="181813"/>
                </a:solidFill>
                <a:latin typeface="Arial"/>
                <a:cs typeface="Arial"/>
              </a:rPr>
              <a:t>TinyML</a:t>
            </a:r>
            <a:r>
              <a:rPr sz="2268" spc="-101" dirty="0">
                <a:solidFill>
                  <a:srgbClr val="181813"/>
                </a:solidFill>
                <a:latin typeface="Arial"/>
                <a:cs typeface="Arial"/>
              </a:rPr>
              <a:t> </a:t>
            </a:r>
            <a:r>
              <a:rPr sz="2268" spc="56" dirty="0">
                <a:solidFill>
                  <a:srgbClr val="181813"/>
                </a:solidFill>
                <a:latin typeface="Arial"/>
                <a:cs typeface="Arial"/>
              </a:rPr>
              <a:t>Solution:</a:t>
            </a:r>
            <a:endParaRPr sz="226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7696" y="4052600"/>
            <a:ext cx="4379728" cy="1195998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14177" algn="just">
              <a:lnSpc>
                <a:spcPts val="2337"/>
              </a:lnSpc>
              <a:spcBef>
                <a:spcPts val="80"/>
              </a:spcBef>
            </a:pPr>
            <a:r>
              <a:rPr sz="2023" spc="-206" dirty="0">
                <a:solidFill>
                  <a:srgbClr val="181813"/>
                </a:solidFill>
                <a:latin typeface="Times New Roman"/>
                <a:cs typeface="Times New Roman"/>
              </a:rPr>
              <a:t>A </a:t>
            </a:r>
            <a:r>
              <a:rPr sz="2023" spc="-21" dirty="0">
                <a:solidFill>
                  <a:srgbClr val="181813"/>
                </a:solidFill>
                <a:latin typeface="Times New Roman"/>
                <a:cs typeface="Times New Roman"/>
              </a:rPr>
              <a:t>self-</a:t>
            </a:r>
            <a:r>
              <a:rPr sz="2023" spc="-24" dirty="0">
                <a:solidFill>
                  <a:srgbClr val="181813"/>
                </a:solidFill>
                <a:latin typeface="Times New Roman"/>
                <a:cs typeface="Times New Roman"/>
              </a:rPr>
              <a:t>contained</a:t>
            </a:r>
            <a:r>
              <a:rPr sz="2023" spc="-17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63" dirty="0">
                <a:solidFill>
                  <a:srgbClr val="181813"/>
                </a:solidFill>
                <a:latin typeface="Times New Roman"/>
                <a:cs typeface="Times New Roman"/>
              </a:rPr>
              <a:t>vision</a:t>
            </a:r>
            <a:r>
              <a:rPr sz="2023" spc="-42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7" dirty="0">
                <a:solidFill>
                  <a:srgbClr val="181813"/>
                </a:solidFill>
                <a:latin typeface="Times New Roman"/>
                <a:cs typeface="Times New Roman"/>
              </a:rPr>
              <a:t>sensor.</a:t>
            </a:r>
            <a:endParaRPr sz="2023">
              <a:latin typeface="Times New Roman"/>
              <a:cs typeface="Times New Roman"/>
            </a:endParaRPr>
          </a:p>
          <a:p>
            <a:pPr marL="8861" marR="3544" indent="5316" algn="just">
              <a:lnSpc>
                <a:spcPct val="93900"/>
              </a:lnSpc>
              <a:spcBef>
                <a:spcPts val="56"/>
              </a:spcBef>
            </a:pPr>
            <a:r>
              <a:rPr sz="2023" spc="-206" dirty="0">
                <a:solidFill>
                  <a:srgbClr val="181813"/>
                </a:solidFill>
                <a:latin typeface="Times New Roman"/>
                <a:cs typeface="Times New Roman"/>
              </a:rPr>
              <a:t>A</a:t>
            </a:r>
            <a:r>
              <a:rPr sz="2023" spc="-160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7" dirty="0">
                <a:solidFill>
                  <a:srgbClr val="181813"/>
                </a:solidFill>
                <a:latin typeface="Times New Roman"/>
                <a:cs typeface="Times New Roman"/>
              </a:rPr>
              <a:t>microcontroller</a:t>
            </a:r>
            <a:r>
              <a:rPr sz="2023" spc="-265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7" dirty="0">
                <a:solidFill>
                  <a:srgbClr val="181813"/>
                </a:solidFill>
                <a:latin typeface="Times New Roman"/>
                <a:cs typeface="Times New Roman"/>
              </a:rPr>
              <a:t>and</a:t>
            </a:r>
            <a:r>
              <a:rPr sz="2023" spc="-108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4" dirty="0">
                <a:solidFill>
                  <a:srgbClr val="181813"/>
                </a:solidFill>
                <a:latin typeface="Times New Roman"/>
                <a:cs typeface="Times New Roman"/>
              </a:rPr>
              <a:t>camera</a:t>
            </a:r>
            <a:r>
              <a:rPr sz="2023" spc="-87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45" dirty="0">
                <a:solidFill>
                  <a:srgbClr val="181813"/>
                </a:solidFill>
                <a:latin typeface="Times New Roman"/>
                <a:cs typeface="Times New Roman"/>
              </a:rPr>
              <a:t>module</a:t>
            </a:r>
            <a:r>
              <a:rPr sz="2023" spc="-42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17" dirty="0">
                <a:solidFill>
                  <a:srgbClr val="181813"/>
                </a:solidFill>
                <a:latin typeface="Times New Roman"/>
                <a:cs typeface="Times New Roman"/>
              </a:rPr>
              <a:t>run</a:t>
            </a:r>
            <a:r>
              <a:rPr sz="2023" spc="-105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70" dirty="0">
                <a:solidFill>
                  <a:srgbClr val="181813"/>
                </a:solidFill>
                <a:latin typeface="Times New Roman"/>
                <a:cs typeface="Times New Roman"/>
              </a:rPr>
              <a:t>a</a:t>
            </a:r>
            <a:r>
              <a:rPr sz="2023" spc="38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45" dirty="0">
                <a:solidFill>
                  <a:srgbClr val="181813"/>
                </a:solidFill>
                <a:latin typeface="Times New Roman"/>
                <a:cs typeface="Times New Roman"/>
              </a:rPr>
              <a:t>model</a:t>
            </a:r>
            <a:r>
              <a:rPr sz="2023" spc="-126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24" dirty="0">
                <a:solidFill>
                  <a:srgbClr val="181813"/>
                </a:solidFill>
                <a:latin typeface="Times New Roman"/>
                <a:cs typeface="Times New Roman"/>
              </a:rPr>
              <a:t>that</a:t>
            </a:r>
            <a:r>
              <a:rPr sz="2023" spc="-147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3" dirty="0">
                <a:solidFill>
                  <a:srgbClr val="181813"/>
                </a:solidFill>
                <a:latin typeface="Times New Roman"/>
                <a:cs typeface="Times New Roman"/>
              </a:rPr>
              <a:t>detect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s</a:t>
            </a:r>
            <a:r>
              <a:rPr sz="2023" spc="-147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21" dirty="0">
                <a:solidFill>
                  <a:srgbClr val="181813"/>
                </a:solidFill>
                <a:latin typeface="Times New Roman"/>
                <a:cs typeface="Times New Roman"/>
              </a:rPr>
              <a:t>the</a:t>
            </a:r>
            <a:r>
              <a:rPr sz="2023" spc="-91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21" dirty="0">
                <a:solidFill>
                  <a:srgbClr val="181813"/>
                </a:solidFill>
                <a:latin typeface="Times New Roman"/>
                <a:cs typeface="Times New Roman"/>
              </a:rPr>
              <a:t>presence</a:t>
            </a:r>
            <a:r>
              <a:rPr sz="2023" spc="-42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87" dirty="0">
                <a:solidFill>
                  <a:srgbClr val="181813"/>
                </a:solidFill>
                <a:latin typeface="Times New Roman"/>
                <a:cs typeface="Times New Roman"/>
              </a:rPr>
              <a:t>of</a:t>
            </a:r>
            <a:r>
              <a:rPr sz="2023" spc="-70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70" dirty="0">
                <a:solidFill>
                  <a:srgbClr val="181813"/>
                </a:solidFill>
                <a:latin typeface="Times New Roman"/>
                <a:cs typeface="Times New Roman"/>
              </a:rPr>
              <a:t>a</a:t>
            </a:r>
            <a:r>
              <a:rPr sz="2023" spc="-142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7" dirty="0">
                <a:solidFill>
                  <a:srgbClr val="181813"/>
                </a:solidFill>
                <a:latin typeface="Times New Roman"/>
                <a:cs typeface="Times New Roman"/>
              </a:rPr>
              <a:t>person.</a:t>
            </a:r>
            <a:r>
              <a:rPr sz="2023" spc="-10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35" dirty="0">
                <a:solidFill>
                  <a:srgbClr val="181813"/>
                </a:solidFill>
                <a:latin typeface="Times New Roman"/>
                <a:cs typeface="Times New Roman"/>
              </a:rPr>
              <a:t>The</a:t>
            </a:r>
            <a:r>
              <a:rPr sz="2023" spc="-91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45" dirty="0">
                <a:solidFill>
                  <a:srgbClr val="181813"/>
                </a:solidFill>
                <a:latin typeface="Times New Roman"/>
                <a:cs typeface="Times New Roman"/>
              </a:rPr>
              <a:t>raw</a:t>
            </a:r>
            <a:r>
              <a:rPr sz="2023" spc="-185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45" dirty="0">
                <a:solidFill>
                  <a:srgbClr val="181813"/>
                </a:solidFill>
                <a:latin typeface="Times New Roman"/>
                <a:cs typeface="Times New Roman"/>
              </a:rPr>
              <a:t>image</a:t>
            </a:r>
            <a:r>
              <a:rPr sz="2023" spc="-87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3" dirty="0">
                <a:solidFill>
                  <a:srgbClr val="181813"/>
                </a:solidFill>
                <a:latin typeface="Times New Roman"/>
                <a:cs typeface="Times New Roman"/>
              </a:rPr>
              <a:t>dat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a</a:t>
            </a:r>
            <a:r>
              <a:rPr sz="2023" spc="-147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1919" i="1" spc="14" dirty="0">
                <a:solidFill>
                  <a:srgbClr val="181813"/>
                </a:solidFill>
                <a:latin typeface="Times New Roman"/>
                <a:cs typeface="Times New Roman"/>
              </a:rPr>
              <a:t>never</a:t>
            </a:r>
            <a:r>
              <a:rPr sz="1919" i="1" spc="-216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38" dirty="0">
                <a:solidFill>
                  <a:srgbClr val="181813"/>
                </a:solidFill>
                <a:latin typeface="Times New Roman"/>
                <a:cs typeface="Times New Roman"/>
              </a:rPr>
              <a:t>leaves</a:t>
            </a:r>
            <a:r>
              <a:rPr sz="2023" spc="-153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21" dirty="0">
                <a:solidFill>
                  <a:srgbClr val="181813"/>
                </a:solidFill>
                <a:latin typeface="Times New Roman"/>
                <a:cs typeface="Times New Roman"/>
              </a:rPr>
              <a:t>the</a:t>
            </a:r>
            <a:r>
              <a:rPr sz="2023" spc="-16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35" dirty="0">
                <a:solidFill>
                  <a:srgbClr val="181813"/>
                </a:solidFill>
                <a:latin typeface="Times New Roman"/>
                <a:cs typeface="Times New Roman"/>
              </a:rPr>
              <a:t>device.</a:t>
            </a:r>
            <a:endParaRPr sz="202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69709" y="4204014"/>
            <a:ext cx="1414573" cy="343137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163" spc="59" dirty="0">
                <a:solidFill>
                  <a:srgbClr val="181813"/>
                </a:solidFill>
                <a:latin typeface="Arial"/>
                <a:cs typeface="Arial"/>
              </a:rPr>
              <a:t>Use</a:t>
            </a:r>
            <a:r>
              <a:rPr sz="2163" spc="-105" dirty="0">
                <a:solidFill>
                  <a:srgbClr val="181813"/>
                </a:solidFill>
                <a:latin typeface="Arial"/>
                <a:cs typeface="Arial"/>
              </a:rPr>
              <a:t> </a:t>
            </a:r>
            <a:r>
              <a:rPr sz="2163" spc="52" dirty="0">
                <a:solidFill>
                  <a:srgbClr val="181813"/>
                </a:solidFill>
                <a:latin typeface="Arial"/>
                <a:cs typeface="Arial"/>
              </a:rPr>
              <a:t>Cases</a:t>
            </a:r>
            <a:endParaRPr sz="216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03957" y="4649344"/>
            <a:ext cx="5332671" cy="1732137"/>
          </a:xfrm>
          <a:prstGeom prst="rect">
            <a:avLst/>
          </a:prstGeom>
        </p:spPr>
        <p:txBody>
          <a:bodyPr vert="horz" wrap="square" lIns="0" tIns="38985" rIns="0" bIns="0" rtlCol="0">
            <a:spAutoFit/>
          </a:bodyPr>
          <a:lstStyle/>
          <a:p>
            <a:pPr marL="335381" marR="117405" indent="-326963">
              <a:lnSpc>
                <a:spcPts val="2247"/>
              </a:lnSpc>
              <a:spcBef>
                <a:spcPts val="306"/>
              </a:spcBef>
              <a:buChar char="•"/>
              <a:tabLst>
                <a:tab pos="342026" algn="l"/>
              </a:tabLst>
            </a:pPr>
            <a:r>
              <a:rPr sz="2023" spc="-45" dirty="0">
                <a:solidFill>
                  <a:srgbClr val="181813"/>
                </a:solidFill>
                <a:latin typeface="Times New Roman"/>
                <a:cs typeface="Times New Roman"/>
              </a:rPr>
              <a:t>Smart</a:t>
            </a:r>
            <a:r>
              <a:rPr sz="2023" spc="-129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45" dirty="0">
                <a:solidFill>
                  <a:srgbClr val="181813"/>
                </a:solidFill>
                <a:latin typeface="Times New Roman"/>
                <a:cs typeface="Times New Roman"/>
              </a:rPr>
              <a:t>appliances</a:t>
            </a:r>
            <a:r>
              <a:rPr sz="2023" spc="-49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that</a:t>
            </a:r>
            <a:r>
              <a:rPr sz="2023" spc="-2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98" dirty="0">
                <a:solidFill>
                  <a:srgbClr val="181813"/>
                </a:solidFill>
                <a:latin typeface="Times New Roman"/>
                <a:cs typeface="Times New Roman"/>
              </a:rPr>
              <a:t>power</a:t>
            </a:r>
            <a:r>
              <a:rPr sz="2023" spc="-87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84" dirty="0">
                <a:solidFill>
                  <a:srgbClr val="181813"/>
                </a:solidFill>
                <a:latin typeface="Times New Roman"/>
                <a:cs typeface="Times New Roman"/>
              </a:rPr>
              <a:t>down</a:t>
            </a:r>
            <a:r>
              <a:rPr sz="2023" spc="-9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49" dirty="0">
                <a:solidFill>
                  <a:srgbClr val="181813"/>
                </a:solidFill>
                <a:latin typeface="Times New Roman"/>
                <a:cs typeface="Times New Roman"/>
              </a:rPr>
              <a:t>when</a:t>
            </a:r>
            <a:r>
              <a:rPr sz="2023" spc="-16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70" dirty="0">
                <a:solidFill>
                  <a:srgbClr val="181813"/>
                </a:solidFill>
                <a:latin typeface="Times New Roman"/>
                <a:cs typeface="Times New Roman"/>
              </a:rPr>
              <a:t>a</a:t>
            </a:r>
            <a:r>
              <a:rPr sz="2023" spc="-160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80" dirty="0">
                <a:solidFill>
                  <a:srgbClr val="181813"/>
                </a:solidFill>
                <a:latin typeface="Times New Roman"/>
                <a:cs typeface="Times New Roman"/>
              </a:rPr>
              <a:t>room</a:t>
            </a:r>
            <a:r>
              <a:rPr sz="2023" spc="-49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7" dirty="0">
                <a:solidFill>
                  <a:srgbClr val="181813"/>
                </a:solidFill>
                <a:latin typeface="Times New Roman"/>
                <a:cs typeface="Times New Roman"/>
              </a:rPr>
              <a:t>is 	</a:t>
            </a:r>
            <a:r>
              <a:rPr sz="2023" spc="-7" dirty="0">
                <a:solidFill>
                  <a:srgbClr val="181813"/>
                </a:solidFill>
                <a:latin typeface="Times New Roman"/>
                <a:cs typeface="Times New Roman"/>
              </a:rPr>
              <a:t>empty.</a:t>
            </a:r>
            <a:endParaRPr sz="2023">
              <a:latin typeface="Times New Roman"/>
              <a:cs typeface="Times New Roman"/>
            </a:endParaRPr>
          </a:p>
          <a:p>
            <a:pPr marL="335381" indent="-326520">
              <a:lnSpc>
                <a:spcPts val="2107"/>
              </a:lnSpc>
              <a:buChar char="•"/>
              <a:tabLst>
                <a:tab pos="335381" algn="l"/>
              </a:tabLst>
            </a:pPr>
            <a:r>
              <a:rPr sz="2023" spc="-63" dirty="0">
                <a:solidFill>
                  <a:srgbClr val="181813"/>
                </a:solidFill>
                <a:latin typeface="Times New Roman"/>
                <a:cs typeface="Times New Roman"/>
              </a:rPr>
              <a:t>Security</a:t>
            </a:r>
            <a:r>
              <a:rPr sz="2023" spc="-9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59" dirty="0">
                <a:solidFill>
                  <a:srgbClr val="181813"/>
                </a:solidFill>
                <a:latin typeface="Times New Roman"/>
                <a:cs typeface="Times New Roman"/>
              </a:rPr>
              <a:t>systems</a:t>
            </a:r>
            <a:r>
              <a:rPr sz="2023" spc="-70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that</a:t>
            </a:r>
            <a:r>
              <a:rPr sz="2023" spc="-129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4" dirty="0">
                <a:solidFill>
                  <a:srgbClr val="181813"/>
                </a:solidFill>
                <a:latin typeface="Times New Roman"/>
                <a:cs typeface="Times New Roman"/>
              </a:rPr>
              <a:t>alert</a:t>
            </a:r>
            <a:r>
              <a:rPr sz="2023" spc="-136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59" dirty="0">
                <a:solidFill>
                  <a:srgbClr val="181813"/>
                </a:solidFill>
                <a:latin typeface="Times New Roman"/>
                <a:cs typeface="Times New Roman"/>
              </a:rPr>
              <a:t>without</a:t>
            </a:r>
            <a:r>
              <a:rPr sz="2023" spc="-8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31" dirty="0">
                <a:solidFill>
                  <a:srgbClr val="181813"/>
                </a:solidFill>
                <a:latin typeface="Times New Roman"/>
                <a:cs typeface="Times New Roman"/>
              </a:rPr>
              <a:t>sending</a:t>
            </a:r>
            <a:r>
              <a:rPr sz="2023" spc="-157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70" dirty="0">
                <a:solidFill>
                  <a:srgbClr val="181813"/>
                </a:solidFill>
                <a:latin typeface="Times New Roman"/>
                <a:cs typeface="Times New Roman"/>
              </a:rPr>
              <a:t>video</a:t>
            </a:r>
            <a:r>
              <a:rPr sz="2023" spc="-126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7" dirty="0">
                <a:solidFill>
                  <a:srgbClr val="181813"/>
                </a:solidFill>
                <a:latin typeface="Times New Roman"/>
                <a:cs typeface="Times New Roman"/>
              </a:rPr>
              <a:t>to</a:t>
            </a:r>
            <a:endParaRPr sz="2023">
              <a:latin typeface="Times New Roman"/>
              <a:cs typeface="Times New Roman"/>
            </a:endParaRPr>
          </a:p>
          <a:p>
            <a:pPr marL="340254">
              <a:lnSpc>
                <a:spcPts val="2243"/>
              </a:lnSpc>
            </a:pP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the</a:t>
            </a:r>
            <a:r>
              <a:rPr sz="2023" spc="-174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7" dirty="0">
                <a:solidFill>
                  <a:srgbClr val="181813"/>
                </a:solidFill>
                <a:latin typeface="Times New Roman"/>
                <a:cs typeface="Times New Roman"/>
              </a:rPr>
              <a:t>cloud.</a:t>
            </a:r>
            <a:endParaRPr sz="2023">
              <a:latin typeface="Times New Roman"/>
              <a:cs typeface="Times New Roman"/>
            </a:endParaRPr>
          </a:p>
          <a:p>
            <a:pPr marL="338925" marR="246330" indent="-330507">
              <a:lnSpc>
                <a:spcPts val="2247"/>
              </a:lnSpc>
              <a:spcBef>
                <a:spcPts val="133"/>
              </a:spcBef>
              <a:buChar char="•"/>
              <a:tabLst>
                <a:tab pos="343798" algn="l"/>
              </a:tabLst>
            </a:pPr>
            <a:r>
              <a:rPr sz="2023" spc="-108" dirty="0">
                <a:solidFill>
                  <a:srgbClr val="181813"/>
                </a:solidFill>
                <a:latin typeface="Times New Roman"/>
                <a:cs typeface="Times New Roman"/>
              </a:rPr>
              <a:t>Wildlife</a:t>
            </a:r>
            <a:r>
              <a:rPr sz="2023" spc="-31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35" dirty="0">
                <a:solidFill>
                  <a:srgbClr val="181813"/>
                </a:solidFill>
                <a:latin typeface="Times New Roman"/>
                <a:cs typeface="Times New Roman"/>
              </a:rPr>
              <a:t>counters</a:t>
            </a:r>
            <a:r>
              <a:rPr sz="2023" spc="-108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7" dirty="0">
                <a:solidFill>
                  <a:srgbClr val="181813"/>
                </a:solidFill>
                <a:latin typeface="Times New Roman"/>
                <a:cs typeface="Times New Roman"/>
              </a:rPr>
              <a:t>that</a:t>
            </a:r>
            <a:r>
              <a:rPr sz="2023" spc="-150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35" dirty="0">
                <a:solidFill>
                  <a:srgbClr val="181813"/>
                </a:solidFill>
                <a:latin typeface="Times New Roman"/>
                <a:cs typeface="Times New Roman"/>
              </a:rPr>
              <a:t>operate</a:t>
            </a:r>
            <a:r>
              <a:rPr sz="2023" spc="-56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45" dirty="0">
                <a:solidFill>
                  <a:srgbClr val="181813"/>
                </a:solidFill>
                <a:latin typeface="Times New Roman"/>
                <a:cs typeface="Times New Roman"/>
              </a:rPr>
              <a:t>for</a:t>
            </a:r>
            <a:r>
              <a:rPr sz="2023" spc="-153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42" dirty="0">
                <a:solidFill>
                  <a:srgbClr val="181813"/>
                </a:solidFill>
                <a:latin typeface="Times New Roman"/>
                <a:cs typeface="Times New Roman"/>
              </a:rPr>
              <a:t>years</a:t>
            </a:r>
            <a:r>
              <a:rPr sz="2023" spc="-171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dirty="0">
                <a:solidFill>
                  <a:srgbClr val="181813"/>
                </a:solidFill>
                <a:latin typeface="Times New Roman"/>
                <a:cs typeface="Times New Roman"/>
              </a:rPr>
              <a:t>in</a:t>
            </a:r>
            <a:r>
              <a:rPr sz="2023" spc="-63" dirty="0">
                <a:solidFill>
                  <a:srgbClr val="181813"/>
                </a:solidFill>
                <a:latin typeface="Times New Roman"/>
                <a:cs typeface="Times New Roman"/>
              </a:rPr>
              <a:t> </a:t>
            </a:r>
            <a:r>
              <a:rPr sz="2023" spc="-17" dirty="0">
                <a:solidFill>
                  <a:srgbClr val="181813"/>
                </a:solidFill>
                <a:latin typeface="Times New Roman"/>
                <a:cs typeface="Times New Roman"/>
              </a:rPr>
              <a:t>remote 	</a:t>
            </a:r>
            <a:r>
              <a:rPr sz="2023" spc="-7" dirty="0">
                <a:solidFill>
                  <a:srgbClr val="181813"/>
                </a:solidFill>
                <a:latin typeface="Times New Roman"/>
                <a:cs typeface="Times New Roman"/>
              </a:rPr>
              <a:t>locations.</a:t>
            </a:r>
            <a:endParaRPr sz="2023">
              <a:latin typeface="Times New Roman"/>
              <a:cs typeface="Times New Roman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76528-30CE-E538-8C06-D74F7472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43" y="1497684"/>
            <a:ext cx="5758497" cy="2399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9972" y="418658"/>
            <a:ext cx="2896908" cy="375859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22247" y="4569139"/>
            <a:ext cx="4389917" cy="1817281"/>
            <a:chOff x="10495220" y="6510999"/>
            <a:chExt cx="6292215" cy="26047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5220" y="6510999"/>
              <a:ext cx="6292037" cy="1455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5220" y="7991871"/>
              <a:ext cx="6292037" cy="11234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074599" y="7953571"/>
              <a:ext cx="3974465" cy="1136650"/>
            </a:xfrm>
            <a:custGeom>
              <a:avLst/>
              <a:gdLst/>
              <a:ahLst/>
              <a:cxnLst/>
              <a:rect l="l" t="t" r="r" b="b"/>
              <a:pathLst>
                <a:path w="3974465" h="1136650">
                  <a:moveTo>
                    <a:pt x="3413494" y="0"/>
                  </a:moveTo>
                  <a:lnTo>
                    <a:pt x="3973918" y="0"/>
                  </a:lnTo>
                </a:path>
                <a:path w="3974465" h="1136650">
                  <a:moveTo>
                    <a:pt x="0" y="1136186"/>
                  </a:moveTo>
                  <a:lnTo>
                    <a:pt x="407581" y="1136186"/>
                  </a:lnTo>
                </a:path>
              </a:pathLst>
            </a:custGeom>
            <a:ln w="127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56"/>
            </a:p>
          </p:txBody>
        </p:sp>
      </p:grp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xfrm>
            <a:off x="506541" y="333128"/>
            <a:ext cx="4398778" cy="1069166"/>
          </a:xfrm>
          <a:prstGeom prst="rect">
            <a:avLst/>
          </a:prstGeom>
        </p:spPr>
        <p:txBody>
          <a:bodyPr vert="horz" wrap="square" lIns="0" tIns="68226" rIns="0" bIns="0" rtlCol="0" anchor="ctr">
            <a:spAutoFit/>
          </a:bodyPr>
          <a:lstStyle/>
          <a:p>
            <a:pPr marL="9747" marR="3544" indent="-1329">
              <a:lnSpc>
                <a:spcPts val="3928"/>
              </a:lnSpc>
              <a:spcBef>
                <a:spcPts val="537"/>
              </a:spcBef>
            </a:pPr>
            <a:r>
              <a:rPr sz="3593" spc="-262" dirty="0">
                <a:solidFill>
                  <a:srgbClr val="1C1C1C"/>
                </a:solidFill>
              </a:rPr>
              <a:t>A</a:t>
            </a:r>
            <a:r>
              <a:rPr sz="3593" spc="-320" dirty="0">
                <a:solidFill>
                  <a:srgbClr val="1C1C1C"/>
                </a:solidFill>
              </a:rPr>
              <a:t> </a:t>
            </a:r>
            <a:r>
              <a:rPr sz="3593" spc="-70" dirty="0">
                <a:solidFill>
                  <a:srgbClr val="1C1C1C"/>
                </a:solidFill>
              </a:rPr>
              <a:t>Simple</a:t>
            </a:r>
            <a:r>
              <a:rPr sz="3593" spc="-181" dirty="0">
                <a:solidFill>
                  <a:srgbClr val="1C1C1C"/>
                </a:solidFill>
              </a:rPr>
              <a:t> </a:t>
            </a:r>
            <a:r>
              <a:rPr sz="3593" spc="-24" dirty="0">
                <a:solidFill>
                  <a:srgbClr val="1C1C1C"/>
                </a:solidFill>
              </a:rPr>
              <a:t>Pipeline</a:t>
            </a:r>
            <a:r>
              <a:rPr sz="3593" spc="-199" dirty="0">
                <a:solidFill>
                  <a:srgbClr val="1C1C1C"/>
                </a:solidFill>
              </a:rPr>
              <a:t> </a:t>
            </a:r>
            <a:r>
              <a:rPr sz="3593" spc="-17" dirty="0">
                <a:solidFill>
                  <a:srgbClr val="1C1C1C"/>
                </a:solidFill>
              </a:rPr>
              <a:t>for </a:t>
            </a:r>
            <a:r>
              <a:rPr sz="3593" spc="38" dirty="0">
                <a:solidFill>
                  <a:srgbClr val="1C1C1C"/>
                </a:solidFill>
              </a:rPr>
              <a:t>a</a:t>
            </a:r>
            <a:r>
              <a:rPr sz="3593" spc="-285" dirty="0">
                <a:solidFill>
                  <a:srgbClr val="1C1C1C"/>
                </a:solidFill>
              </a:rPr>
              <a:t> </a:t>
            </a:r>
            <a:r>
              <a:rPr sz="3593" spc="-105" dirty="0">
                <a:solidFill>
                  <a:srgbClr val="1C1C1C"/>
                </a:solidFill>
              </a:rPr>
              <a:t>Complex</a:t>
            </a:r>
            <a:r>
              <a:rPr sz="3593" spc="-136" dirty="0">
                <a:solidFill>
                  <a:srgbClr val="1C1C1C"/>
                </a:solidFill>
              </a:rPr>
              <a:t> </a:t>
            </a:r>
            <a:r>
              <a:rPr sz="3593" spc="-31" dirty="0">
                <a:solidFill>
                  <a:srgbClr val="1C1C1C"/>
                </a:solidFill>
              </a:rPr>
              <a:t>Sense</a:t>
            </a:r>
            <a:endParaRPr sz="3593"/>
          </a:p>
        </p:txBody>
      </p:sp>
      <p:sp>
        <p:nvSpPr>
          <p:cNvPr id="8" name="object 8"/>
          <p:cNvSpPr txBox="1"/>
          <p:nvPr/>
        </p:nvSpPr>
        <p:spPr>
          <a:xfrm>
            <a:off x="506896" y="1828397"/>
            <a:ext cx="5067743" cy="2104836"/>
          </a:xfrm>
          <a:prstGeom prst="rect">
            <a:avLst/>
          </a:prstGeom>
        </p:spPr>
        <p:txBody>
          <a:bodyPr vert="horz" wrap="square" lIns="0" tIns="105883" rIns="0" bIns="0" rtlCol="0">
            <a:spAutoFit/>
          </a:bodyPr>
          <a:lstStyle/>
          <a:p>
            <a:pPr marL="10633">
              <a:spcBef>
                <a:spcPts val="834"/>
              </a:spcBef>
            </a:pPr>
            <a:r>
              <a:rPr sz="2302" b="1" spc="49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2302" b="1" spc="-119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302" b="1" spc="66" dirty="0">
                <a:solidFill>
                  <a:srgbClr val="1C1C1C"/>
                </a:solidFill>
                <a:latin typeface="Arial"/>
                <a:cs typeface="Arial"/>
              </a:rPr>
              <a:t>Model</a:t>
            </a:r>
            <a:endParaRPr sz="2302">
              <a:latin typeface="Arial"/>
              <a:cs typeface="Arial"/>
            </a:endParaRPr>
          </a:p>
          <a:p>
            <a:pPr marL="21266">
              <a:spcBef>
                <a:spcPts val="743"/>
              </a:spcBef>
            </a:pPr>
            <a:r>
              <a:rPr sz="2233" spc="-87" dirty="0">
                <a:solidFill>
                  <a:srgbClr val="1C1C1C"/>
                </a:solidFill>
                <a:latin typeface="Times New Roman"/>
                <a:cs typeface="Times New Roman"/>
              </a:rPr>
              <a:t>Based</a:t>
            </a:r>
            <a:r>
              <a:rPr sz="2233" spc="-3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spc="-14" dirty="0">
                <a:solidFill>
                  <a:srgbClr val="1C1C1C"/>
                </a:solidFill>
                <a:latin typeface="Times New Roman"/>
                <a:cs typeface="Times New Roman"/>
              </a:rPr>
              <a:t>on</a:t>
            </a:r>
            <a:r>
              <a:rPr sz="2233" spc="-101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dirty="0">
                <a:solidFill>
                  <a:srgbClr val="1C1C1C"/>
                </a:solidFill>
                <a:latin typeface="Times New Roman"/>
                <a:cs typeface="Times New Roman"/>
              </a:rPr>
              <a:t>the</a:t>
            </a:r>
            <a:r>
              <a:rPr sz="2233" spc="-147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spc="-52" dirty="0">
                <a:solidFill>
                  <a:srgbClr val="1C1C1C"/>
                </a:solidFill>
                <a:latin typeface="Times New Roman"/>
                <a:cs typeface="Times New Roman"/>
              </a:rPr>
              <a:t>efficient</a:t>
            </a:r>
            <a:r>
              <a:rPr sz="2233" spc="7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198" b="1" spc="-84" dirty="0">
                <a:solidFill>
                  <a:srgbClr val="0E0E0C"/>
                </a:solidFill>
                <a:latin typeface="Times New Roman"/>
                <a:cs typeface="Times New Roman"/>
              </a:rPr>
              <a:t>MobileNet</a:t>
            </a:r>
            <a:r>
              <a:rPr sz="2198" b="1" spc="-45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7" dirty="0">
                <a:solidFill>
                  <a:srgbClr val="1C1C1C"/>
                </a:solidFill>
                <a:latin typeface="Times New Roman"/>
                <a:cs typeface="Times New Roman"/>
              </a:rPr>
              <a:t>architecture.</a:t>
            </a:r>
            <a:endParaRPr sz="2233">
              <a:latin typeface="Times New Roman"/>
              <a:cs typeface="Times New Roman"/>
            </a:endParaRPr>
          </a:p>
          <a:p>
            <a:pPr marL="16836" marR="478483" indent="-8418">
              <a:lnSpc>
                <a:spcPts val="2526"/>
              </a:lnSpc>
              <a:spcBef>
                <a:spcPts val="970"/>
              </a:spcBef>
            </a:pPr>
            <a:r>
              <a:rPr sz="2233" spc="-31" dirty="0">
                <a:solidFill>
                  <a:srgbClr val="1C1C1C"/>
                </a:solidFill>
                <a:latin typeface="Times New Roman"/>
                <a:cs typeface="Times New Roman"/>
              </a:rPr>
              <a:t>Trained</a:t>
            </a:r>
            <a:r>
              <a:rPr sz="2233" spc="21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dirty="0">
                <a:solidFill>
                  <a:srgbClr val="1C1C1C"/>
                </a:solidFill>
                <a:latin typeface="Times New Roman"/>
                <a:cs typeface="Times New Roman"/>
              </a:rPr>
              <a:t>on</a:t>
            </a:r>
            <a:r>
              <a:rPr sz="2233" spc="-59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dirty="0">
                <a:solidFill>
                  <a:srgbClr val="0E0E0C"/>
                </a:solidFill>
                <a:latin typeface="Times New Roman"/>
                <a:cs typeface="Times New Roman"/>
              </a:rPr>
              <a:t>the</a:t>
            </a:r>
            <a:r>
              <a:rPr sz="2233" spc="-248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105" dirty="0">
                <a:solidFill>
                  <a:srgbClr val="1C1C1C"/>
                </a:solidFill>
                <a:latin typeface="Times New Roman"/>
                <a:cs typeface="Times New Roman"/>
              </a:rPr>
              <a:t>Visual</a:t>
            </a:r>
            <a:r>
              <a:rPr sz="2233" spc="-84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spc="-126" dirty="0">
                <a:solidFill>
                  <a:srgbClr val="1C1C1C"/>
                </a:solidFill>
                <a:latin typeface="Times New Roman"/>
                <a:cs typeface="Times New Roman"/>
              </a:rPr>
              <a:t>Wake</a:t>
            </a:r>
            <a:r>
              <a:rPr sz="2233" spc="-195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spc="-77" dirty="0">
                <a:solidFill>
                  <a:srgbClr val="1C1C1C"/>
                </a:solidFill>
                <a:latin typeface="Times New Roman"/>
                <a:cs typeface="Times New Roman"/>
              </a:rPr>
              <a:t>Words</a:t>
            </a:r>
            <a:r>
              <a:rPr sz="2233" spc="-122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spc="-7" dirty="0">
                <a:solidFill>
                  <a:srgbClr val="0E0E0C"/>
                </a:solidFill>
                <a:latin typeface="Times New Roman"/>
                <a:cs typeface="Times New Roman"/>
              </a:rPr>
              <a:t>dataset dataset.</a:t>
            </a:r>
            <a:endParaRPr sz="2233">
              <a:latin typeface="Times New Roman"/>
              <a:cs typeface="Times New Roman"/>
            </a:endParaRPr>
          </a:p>
          <a:p>
            <a:pPr marL="11519">
              <a:spcBef>
                <a:spcPts val="802"/>
              </a:spcBef>
            </a:pPr>
            <a:r>
              <a:rPr sz="2198" b="1" spc="-101" dirty="0">
                <a:solidFill>
                  <a:srgbClr val="B89967"/>
                </a:solidFill>
                <a:latin typeface="Times New Roman"/>
                <a:cs typeface="Times New Roman"/>
              </a:rPr>
              <a:t>Model</a:t>
            </a:r>
            <a:r>
              <a:rPr sz="2198" b="1" spc="-98" dirty="0">
                <a:solidFill>
                  <a:srgbClr val="B89967"/>
                </a:solidFill>
                <a:latin typeface="Times New Roman"/>
                <a:cs typeface="Times New Roman"/>
              </a:rPr>
              <a:t> </a:t>
            </a:r>
            <a:r>
              <a:rPr sz="2198" b="1" spc="-42" dirty="0">
                <a:solidFill>
                  <a:srgbClr val="B89967"/>
                </a:solidFill>
                <a:latin typeface="Times New Roman"/>
                <a:cs typeface="Times New Roman"/>
              </a:rPr>
              <a:t>Size:</a:t>
            </a:r>
            <a:r>
              <a:rPr sz="2198" b="1" spc="-206" dirty="0">
                <a:solidFill>
                  <a:srgbClr val="B89967"/>
                </a:solidFill>
                <a:latin typeface="Times New Roman"/>
                <a:cs typeface="Times New Roman"/>
              </a:rPr>
              <a:t> </a:t>
            </a:r>
            <a:r>
              <a:rPr sz="1954" spc="-105" dirty="0">
                <a:solidFill>
                  <a:srgbClr val="6E593B"/>
                </a:solidFill>
                <a:latin typeface="Arial"/>
                <a:cs typeface="Arial"/>
              </a:rPr>
              <a:t>250</a:t>
            </a:r>
            <a:r>
              <a:rPr sz="1954" spc="-192" dirty="0">
                <a:solidFill>
                  <a:srgbClr val="6E593B"/>
                </a:solidFill>
                <a:latin typeface="Arial"/>
                <a:cs typeface="Arial"/>
              </a:rPr>
              <a:t> </a:t>
            </a:r>
            <a:r>
              <a:rPr sz="1954" spc="-17" dirty="0">
                <a:solidFill>
                  <a:srgbClr val="6E593B"/>
                </a:solidFill>
                <a:latin typeface="Arial"/>
                <a:cs typeface="Arial"/>
              </a:rPr>
              <a:t>KB</a:t>
            </a:r>
            <a:endParaRPr sz="195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975" y="4313342"/>
            <a:ext cx="5291470" cy="1651186"/>
          </a:xfrm>
          <a:prstGeom prst="rect">
            <a:avLst/>
          </a:prstGeom>
        </p:spPr>
        <p:txBody>
          <a:bodyPr vert="horz" wrap="square" lIns="0" tIns="105883" rIns="0" bIns="0" rtlCol="0">
            <a:spAutoFit/>
          </a:bodyPr>
          <a:lstStyle/>
          <a:p>
            <a:pPr marL="8861">
              <a:spcBef>
                <a:spcPts val="834"/>
              </a:spcBef>
            </a:pPr>
            <a:r>
              <a:rPr sz="2302" b="1" spc="77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2302" b="1" spc="-192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302" b="1" spc="80" dirty="0">
                <a:solidFill>
                  <a:srgbClr val="1C1C1C"/>
                </a:solidFill>
                <a:latin typeface="Arial"/>
                <a:cs typeface="Arial"/>
              </a:rPr>
              <a:t>Input</a:t>
            </a:r>
            <a:endParaRPr sz="2302">
              <a:latin typeface="Arial"/>
              <a:cs typeface="Arial"/>
            </a:endParaRPr>
          </a:p>
          <a:p>
            <a:pPr marL="16392" marR="356204" indent="-3101">
              <a:lnSpc>
                <a:spcPts val="2526"/>
              </a:lnSpc>
              <a:spcBef>
                <a:spcPts val="956"/>
              </a:spcBef>
            </a:pPr>
            <a:r>
              <a:rPr sz="2233" spc="-87" dirty="0">
                <a:solidFill>
                  <a:srgbClr val="0E0E0C"/>
                </a:solidFill>
                <a:latin typeface="Times New Roman"/>
                <a:cs typeface="Times New Roman"/>
              </a:rPr>
              <a:t>Unlike</a:t>
            </a:r>
            <a:r>
              <a:rPr sz="2233" spc="-31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21" dirty="0">
                <a:solidFill>
                  <a:srgbClr val="1C1C1C"/>
                </a:solidFill>
                <a:latin typeface="Times New Roman"/>
                <a:cs typeface="Times New Roman"/>
              </a:rPr>
              <a:t>audio,</a:t>
            </a:r>
            <a:r>
              <a:rPr sz="2233" spc="-87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dirty="0">
                <a:solidFill>
                  <a:srgbClr val="0E0E0C"/>
                </a:solidFill>
                <a:latin typeface="Times New Roman"/>
                <a:cs typeface="Times New Roman"/>
              </a:rPr>
              <a:t>the</a:t>
            </a:r>
            <a:r>
              <a:rPr sz="2233" spc="-77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56" dirty="0">
                <a:solidFill>
                  <a:srgbClr val="0E0E0C"/>
                </a:solidFill>
                <a:latin typeface="Times New Roman"/>
                <a:cs typeface="Times New Roman"/>
              </a:rPr>
              <a:t>model</a:t>
            </a:r>
            <a:r>
              <a:rPr sz="2233" spc="-17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52" dirty="0">
                <a:solidFill>
                  <a:srgbClr val="1C1C1C"/>
                </a:solidFill>
                <a:latin typeface="Times New Roman"/>
                <a:cs typeface="Times New Roman"/>
              </a:rPr>
              <a:t>works</a:t>
            </a:r>
            <a:r>
              <a:rPr sz="2233" spc="-105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spc="-31" dirty="0">
                <a:solidFill>
                  <a:srgbClr val="0E0E0C"/>
                </a:solidFill>
                <a:latin typeface="Times New Roman"/>
                <a:cs typeface="Times New Roman"/>
              </a:rPr>
              <a:t>directly</a:t>
            </a:r>
            <a:r>
              <a:rPr sz="2233" spc="-105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14" dirty="0">
                <a:solidFill>
                  <a:srgbClr val="1C1C1C"/>
                </a:solidFill>
                <a:latin typeface="Times New Roman"/>
                <a:cs typeface="Times New Roman"/>
              </a:rPr>
              <a:t>with </a:t>
            </a:r>
            <a:r>
              <a:rPr sz="2233" spc="-63" dirty="0">
                <a:solidFill>
                  <a:srgbClr val="0E0E0C"/>
                </a:solidFill>
                <a:latin typeface="Times New Roman"/>
                <a:cs typeface="Times New Roman"/>
              </a:rPr>
              <a:t>pixel</a:t>
            </a:r>
            <a:r>
              <a:rPr sz="2233" spc="-157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dirty="0">
                <a:solidFill>
                  <a:srgbClr val="0E0E0C"/>
                </a:solidFill>
                <a:latin typeface="Times New Roman"/>
                <a:cs typeface="Times New Roman"/>
              </a:rPr>
              <a:t>data,</a:t>
            </a:r>
            <a:r>
              <a:rPr sz="2233" spc="-126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14" dirty="0">
                <a:solidFill>
                  <a:srgbClr val="0E0E0C"/>
                </a:solidFill>
                <a:latin typeface="Times New Roman"/>
                <a:cs typeface="Times New Roman"/>
              </a:rPr>
              <a:t>requiring</a:t>
            </a:r>
            <a:r>
              <a:rPr sz="2233" spc="-115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7" dirty="0">
                <a:solidFill>
                  <a:srgbClr val="0E0E0C"/>
                </a:solidFill>
                <a:latin typeface="Times New Roman"/>
                <a:cs typeface="Times New Roman"/>
              </a:rPr>
              <a:t>minimal</a:t>
            </a:r>
            <a:r>
              <a:rPr sz="2233" spc="14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7" dirty="0">
                <a:solidFill>
                  <a:srgbClr val="0E0E0C"/>
                </a:solidFill>
                <a:latin typeface="Times New Roman"/>
                <a:cs typeface="Times New Roman"/>
              </a:rPr>
              <a:t>preprocessing.</a:t>
            </a:r>
            <a:endParaRPr sz="2233">
              <a:latin typeface="Times New Roman"/>
              <a:cs typeface="Times New Roman"/>
            </a:endParaRPr>
          </a:p>
          <a:p>
            <a:pPr marL="9304">
              <a:spcBef>
                <a:spcPts val="558"/>
              </a:spcBef>
            </a:pPr>
            <a:r>
              <a:rPr sz="2198" b="1" spc="-70" dirty="0">
                <a:solidFill>
                  <a:srgbClr val="0E0E0C"/>
                </a:solidFill>
                <a:latin typeface="Times New Roman"/>
                <a:cs typeface="Times New Roman"/>
              </a:rPr>
              <a:t>Input</a:t>
            </a:r>
            <a:r>
              <a:rPr sz="2198" b="1" spc="-167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198" b="1" spc="-56" dirty="0">
                <a:solidFill>
                  <a:srgbClr val="0E0E0C"/>
                </a:solidFill>
                <a:latin typeface="Times New Roman"/>
                <a:cs typeface="Times New Roman"/>
              </a:rPr>
              <a:t>Spec:</a:t>
            </a:r>
            <a:r>
              <a:rPr sz="2198" b="1" spc="-213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84" dirty="0">
                <a:solidFill>
                  <a:srgbClr val="0E0E0C"/>
                </a:solidFill>
                <a:latin typeface="Times New Roman"/>
                <a:cs typeface="Times New Roman"/>
              </a:rPr>
              <a:t>96</a:t>
            </a:r>
            <a:r>
              <a:rPr sz="2233" spc="-255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dirty="0">
                <a:solidFill>
                  <a:srgbClr val="1C1C1C"/>
                </a:solidFill>
                <a:latin typeface="Times New Roman"/>
                <a:cs typeface="Times New Roman"/>
              </a:rPr>
              <a:t>x</a:t>
            </a:r>
            <a:r>
              <a:rPr sz="2233" spc="-285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spc="-84" dirty="0">
                <a:solidFill>
                  <a:srgbClr val="1C1C1C"/>
                </a:solidFill>
                <a:latin typeface="Times New Roman"/>
                <a:cs typeface="Times New Roman"/>
              </a:rPr>
              <a:t>96</a:t>
            </a:r>
            <a:r>
              <a:rPr sz="2233" spc="-140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spc="-42" dirty="0">
                <a:solidFill>
                  <a:srgbClr val="0E0E0C"/>
                </a:solidFill>
                <a:latin typeface="Times New Roman"/>
                <a:cs typeface="Times New Roman"/>
              </a:rPr>
              <a:t>pixel,</a:t>
            </a:r>
            <a:r>
              <a:rPr sz="2233" spc="-220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49" dirty="0">
                <a:solidFill>
                  <a:srgbClr val="1C1C1C"/>
                </a:solidFill>
                <a:latin typeface="Times New Roman"/>
                <a:cs typeface="Times New Roman"/>
              </a:rPr>
              <a:t>8</a:t>
            </a:r>
            <a:r>
              <a:rPr sz="2233" spc="-49" dirty="0">
                <a:solidFill>
                  <a:srgbClr val="363634"/>
                </a:solidFill>
                <a:latin typeface="Times New Roman"/>
                <a:cs typeface="Times New Roman"/>
              </a:rPr>
              <a:t>-</a:t>
            </a:r>
            <a:r>
              <a:rPr sz="2233" spc="-42" dirty="0">
                <a:solidFill>
                  <a:srgbClr val="0E0E0C"/>
                </a:solidFill>
                <a:latin typeface="Times New Roman"/>
                <a:cs typeface="Times New Roman"/>
              </a:rPr>
              <a:t>bit</a:t>
            </a:r>
            <a:r>
              <a:rPr sz="2233" spc="-160" dirty="0">
                <a:solidFill>
                  <a:srgbClr val="0E0E0C"/>
                </a:solidFill>
                <a:latin typeface="Times New Roman"/>
                <a:cs typeface="Times New Roman"/>
              </a:rPr>
              <a:t> </a:t>
            </a:r>
            <a:r>
              <a:rPr sz="2233" spc="-45" dirty="0">
                <a:solidFill>
                  <a:srgbClr val="1C1C1C"/>
                </a:solidFill>
                <a:latin typeface="Times New Roman"/>
                <a:cs typeface="Times New Roman"/>
              </a:rPr>
              <a:t>grayscale</a:t>
            </a:r>
            <a:r>
              <a:rPr sz="2233" spc="-98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33" spc="-7" dirty="0">
                <a:solidFill>
                  <a:srgbClr val="0E0E0C"/>
                </a:solidFill>
                <a:latin typeface="Times New Roman"/>
                <a:cs typeface="Times New Roman"/>
              </a:rPr>
              <a:t>images.</a:t>
            </a:r>
            <a:endParaRPr sz="223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0853" y="5290621"/>
            <a:ext cx="522324" cy="368979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1186" spc="-7" dirty="0">
                <a:solidFill>
                  <a:srgbClr val="363634"/>
                </a:solidFill>
                <a:latin typeface="Times New Roman"/>
                <a:cs typeface="Times New Roman"/>
              </a:rPr>
              <a:t>96x96xl</a:t>
            </a:r>
            <a:endParaRPr sz="1186">
              <a:latin typeface="Times New Roman"/>
              <a:cs typeface="Times New Roman"/>
            </a:endParaRPr>
          </a:p>
          <a:p>
            <a:pPr marL="55823">
              <a:spcBef>
                <a:spcPts val="17"/>
              </a:spcBef>
            </a:pPr>
            <a:r>
              <a:rPr sz="1151" spc="-7" dirty="0">
                <a:solidFill>
                  <a:srgbClr val="464644"/>
                </a:solidFill>
                <a:latin typeface="Arial"/>
                <a:cs typeface="Arial"/>
              </a:rPr>
              <a:t>Te</a:t>
            </a:r>
            <a:r>
              <a:rPr sz="1151" spc="-7" dirty="0">
                <a:solidFill>
                  <a:srgbClr val="0E0E0C"/>
                </a:solidFill>
                <a:latin typeface="Arial"/>
                <a:cs typeface="Arial"/>
              </a:rPr>
              <a:t>n</a:t>
            </a:r>
            <a:r>
              <a:rPr sz="1151" spc="-7" dirty="0">
                <a:solidFill>
                  <a:srgbClr val="363634"/>
                </a:solidFill>
                <a:latin typeface="Arial"/>
                <a:cs typeface="Arial"/>
              </a:rPr>
              <a:t>so</a:t>
            </a:r>
            <a:r>
              <a:rPr sz="1151" spc="-7" dirty="0">
                <a:solidFill>
                  <a:srgbClr val="1C1C1C"/>
                </a:solidFill>
                <a:latin typeface="Arial"/>
                <a:cs typeface="Arial"/>
              </a:rPr>
              <a:t>r</a:t>
            </a:r>
            <a:endParaRPr sz="115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45505" y="4030336"/>
            <a:ext cx="152400" cy="639817"/>
          </a:xfrm>
          <a:prstGeom prst="rect">
            <a:avLst/>
          </a:prstGeom>
        </p:spPr>
        <p:txBody>
          <a:bodyPr vert="horz" wrap="square" lIns="0" tIns="11519" rIns="0" bIns="0" rtlCol="0">
            <a:spAutoFit/>
          </a:bodyPr>
          <a:lstStyle/>
          <a:p>
            <a:pPr marL="8861">
              <a:spcBef>
                <a:spcPts val="91"/>
              </a:spcBef>
            </a:pPr>
            <a:r>
              <a:rPr sz="4082" spc="-38" dirty="0">
                <a:solidFill>
                  <a:srgbClr val="B89967"/>
                </a:solidFill>
                <a:latin typeface="Times New Roman"/>
                <a:cs typeface="Times New Roman"/>
              </a:rPr>
              <a:t>t</a:t>
            </a:r>
            <a:endParaRPr sz="408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0491" y="5566726"/>
            <a:ext cx="50948" cy="95251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558" u="heavy" spc="-35" dirty="0">
                <a:solidFill>
                  <a:srgbClr val="878789"/>
                </a:solidFill>
                <a:uFill>
                  <a:solidFill>
                    <a:srgbClr val="878789"/>
                  </a:solidFill>
                </a:uFill>
                <a:latin typeface="Times New Roman"/>
                <a:cs typeface="Times New Roman"/>
              </a:rPr>
              <a:t>0</a:t>
            </a:r>
            <a:endParaRPr sz="55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30491" y="5727044"/>
            <a:ext cx="50948" cy="95251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558" u="heavy" spc="-35" dirty="0">
                <a:solidFill>
                  <a:srgbClr val="878789"/>
                </a:solidFill>
                <a:uFill>
                  <a:solidFill>
                    <a:srgbClr val="878789"/>
                  </a:solidFill>
                </a:uFill>
                <a:latin typeface="Times New Roman"/>
                <a:cs typeface="Times New Roman"/>
              </a:rPr>
              <a:t>0</a:t>
            </a:r>
            <a:endParaRPr sz="55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30064" y="5887364"/>
            <a:ext cx="54492" cy="95251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558" u="heavy" spc="-35" dirty="0">
                <a:solidFill>
                  <a:srgbClr val="878789"/>
                </a:solidFill>
                <a:uFill>
                  <a:solidFill>
                    <a:srgbClr val="878789"/>
                  </a:solidFill>
                </a:uFill>
                <a:latin typeface="Arial"/>
                <a:cs typeface="Arial"/>
              </a:rPr>
              <a:t>0</a:t>
            </a:r>
            <a:endParaRPr sz="55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39057" y="6056590"/>
            <a:ext cx="54935" cy="106023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628" u="heavy" spc="-35" dirty="0">
                <a:solidFill>
                  <a:srgbClr val="878789"/>
                </a:solidFill>
                <a:uFill>
                  <a:solidFill>
                    <a:srgbClr val="878789"/>
                  </a:solidFill>
                </a:uFill>
                <a:latin typeface="Times New Roman"/>
                <a:cs typeface="Times New Roman"/>
              </a:rPr>
              <a:t>0</a:t>
            </a:r>
            <a:endParaRPr sz="628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30331" y="6230268"/>
            <a:ext cx="204234" cy="100637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  <a:tabLst>
                <a:tab pos="159494" algn="l"/>
              </a:tabLst>
            </a:pPr>
            <a:r>
              <a:rPr sz="593" spc="-35" dirty="0">
                <a:solidFill>
                  <a:srgbClr val="878789"/>
                </a:solidFill>
                <a:latin typeface="Times New Roman"/>
                <a:cs typeface="Times New Roman"/>
              </a:rPr>
              <a:t>0</a:t>
            </a:r>
            <a:r>
              <a:rPr sz="593" dirty="0">
                <a:solidFill>
                  <a:srgbClr val="878789"/>
                </a:solidFill>
                <a:latin typeface="Times New Roman"/>
                <a:cs typeface="Times New Roman"/>
              </a:rPr>
              <a:t>	</a:t>
            </a:r>
            <a:r>
              <a:rPr sz="593" spc="-35" dirty="0">
                <a:solidFill>
                  <a:srgbClr val="878789"/>
                </a:solidFill>
                <a:latin typeface="Times New Roman"/>
                <a:cs typeface="Times New Roman"/>
              </a:rPr>
              <a:t>0</a:t>
            </a:r>
            <a:endParaRPr sz="593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90140" y="6150109"/>
            <a:ext cx="736748" cy="186494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1151" dirty="0">
                <a:solidFill>
                  <a:srgbClr val="363634"/>
                </a:solidFill>
                <a:latin typeface="Arial"/>
                <a:cs typeface="Arial"/>
              </a:rPr>
              <a:t>Inp</a:t>
            </a:r>
            <a:r>
              <a:rPr sz="1151" dirty="0">
                <a:solidFill>
                  <a:srgbClr val="0E0E0C"/>
                </a:solidFill>
                <a:latin typeface="Arial"/>
                <a:cs typeface="Arial"/>
              </a:rPr>
              <a:t>u</a:t>
            </a:r>
            <a:r>
              <a:rPr sz="1151" dirty="0">
                <a:solidFill>
                  <a:srgbClr val="363634"/>
                </a:solidFill>
                <a:latin typeface="Arial"/>
                <a:cs typeface="Arial"/>
              </a:rPr>
              <a:t>t</a:t>
            </a:r>
            <a:r>
              <a:rPr sz="1151" spc="-14" dirty="0">
                <a:solidFill>
                  <a:srgbClr val="363634"/>
                </a:solidFill>
                <a:latin typeface="Arial"/>
                <a:cs typeface="Arial"/>
              </a:rPr>
              <a:t> </a:t>
            </a:r>
            <a:r>
              <a:rPr sz="1151" spc="-14" dirty="0">
                <a:solidFill>
                  <a:srgbClr val="1C1C1C"/>
                </a:solidFill>
                <a:latin typeface="Arial"/>
                <a:cs typeface="Arial"/>
              </a:rPr>
              <a:t>L</a:t>
            </a:r>
            <a:r>
              <a:rPr sz="1151" spc="-14" dirty="0">
                <a:solidFill>
                  <a:srgbClr val="363634"/>
                </a:solidFill>
                <a:latin typeface="Arial"/>
                <a:cs typeface="Arial"/>
              </a:rPr>
              <a:t>aye</a:t>
            </a:r>
            <a:r>
              <a:rPr sz="1151" spc="-14" dirty="0">
                <a:solidFill>
                  <a:srgbClr val="1C1C1C"/>
                </a:solidFill>
                <a:latin typeface="Arial"/>
                <a:cs typeface="Arial"/>
              </a:rPr>
              <a:t>r</a:t>
            </a:r>
            <a:endParaRPr sz="1151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25833" y="6150109"/>
            <a:ext cx="952943" cy="186494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1151" spc="-24" dirty="0">
                <a:solidFill>
                  <a:srgbClr val="363634"/>
                </a:solidFill>
                <a:latin typeface="Arial"/>
                <a:cs typeface="Arial"/>
              </a:rPr>
              <a:t>Mode</a:t>
            </a:r>
            <a:r>
              <a:rPr sz="1151" spc="-24" dirty="0">
                <a:solidFill>
                  <a:srgbClr val="0E0E0C"/>
                </a:solidFill>
                <a:latin typeface="Arial"/>
                <a:cs typeface="Arial"/>
              </a:rPr>
              <a:t>l</a:t>
            </a:r>
            <a:r>
              <a:rPr sz="1151" spc="-70" dirty="0">
                <a:solidFill>
                  <a:srgbClr val="0E0E0C"/>
                </a:solidFill>
                <a:latin typeface="Arial"/>
                <a:cs typeface="Arial"/>
              </a:rPr>
              <a:t> </a:t>
            </a:r>
            <a:r>
              <a:rPr sz="1151" spc="-7" dirty="0">
                <a:solidFill>
                  <a:srgbClr val="363634"/>
                </a:solidFill>
                <a:latin typeface="Arial"/>
                <a:cs typeface="Arial"/>
              </a:rPr>
              <a:t>P</a:t>
            </a:r>
            <a:r>
              <a:rPr sz="1151" spc="-7" dirty="0">
                <a:solidFill>
                  <a:srgbClr val="1C1C1C"/>
                </a:solidFill>
                <a:latin typeface="Arial"/>
                <a:cs typeface="Arial"/>
              </a:rPr>
              <a:t>i</a:t>
            </a:r>
            <a:r>
              <a:rPr sz="1151" spc="-7" dirty="0">
                <a:solidFill>
                  <a:srgbClr val="363634"/>
                </a:solidFill>
                <a:latin typeface="Arial"/>
                <a:cs typeface="Arial"/>
              </a:rPr>
              <a:t>peli</a:t>
            </a:r>
            <a:r>
              <a:rPr sz="1151" spc="-7" dirty="0">
                <a:solidFill>
                  <a:srgbClr val="1C1C1C"/>
                </a:solidFill>
                <a:latin typeface="Arial"/>
                <a:cs typeface="Arial"/>
              </a:rPr>
              <a:t>n</a:t>
            </a:r>
            <a:r>
              <a:rPr sz="1151" spc="-7" dirty="0">
                <a:solidFill>
                  <a:srgbClr val="363634"/>
                </a:solidFill>
                <a:latin typeface="Arial"/>
                <a:cs typeface="Arial"/>
              </a:rPr>
              <a:t>e</a:t>
            </a:r>
            <a:endParaRPr sz="1151">
              <a:latin typeface="Arial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79E92B-CE7C-EC6E-57FE-3FF61A4B8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116" y="4178585"/>
            <a:ext cx="5200462" cy="22275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622" y="1416197"/>
            <a:ext cx="4478655" cy="45423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3577" y="2574057"/>
            <a:ext cx="302131" cy="2850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93577" y="3340026"/>
            <a:ext cx="302131" cy="2850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93577" y="4105994"/>
            <a:ext cx="302131" cy="285011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40320" y="1816995"/>
          <a:ext cx="5393809" cy="42102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01"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700" spc="-25" dirty="0">
                          <a:solidFill>
                            <a:srgbClr val="161615"/>
                          </a:solidFill>
                          <a:latin typeface="Arial"/>
                          <a:cs typeface="Arial"/>
                        </a:rPr>
                        <a:t>LED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1695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700" spc="-10" dirty="0">
                          <a:solidFill>
                            <a:srgbClr val="161615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1695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 marR="828675" indent="6350">
                        <a:lnSpc>
                          <a:spcPts val="2920"/>
                        </a:lnSpc>
                        <a:spcBef>
                          <a:spcPts val="1480"/>
                        </a:spcBef>
                      </a:pPr>
                      <a:r>
                        <a:rPr sz="180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Flashes</a:t>
                      </a:r>
                      <a:r>
                        <a:rPr sz="1800" spc="-5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800" spc="6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indicate</a:t>
                      </a:r>
                      <a:r>
                        <a:rPr sz="1800" spc="4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10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2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1800" spc="2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image</a:t>
                      </a:r>
                      <a:r>
                        <a:rPr sz="1800" spc="7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800" spc="-4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being </a:t>
                      </a:r>
                      <a:r>
                        <a:rPr sz="1800" spc="6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captur</a:t>
                      </a:r>
                      <a:r>
                        <a:rPr sz="1800" spc="65" dirty="0">
                          <a:solidFill>
                            <a:srgbClr val="34343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spc="6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800" spc="-5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7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800" spc="-16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inference.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11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3160"/>
                        </a:lnSpc>
                        <a:spcBef>
                          <a:spcPts val="970"/>
                        </a:spcBef>
                        <a:tabLst>
                          <a:tab pos="4107179" algn="l"/>
                        </a:tabLst>
                      </a:pPr>
                      <a:r>
                        <a:rPr sz="180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Lights</a:t>
                      </a:r>
                      <a:r>
                        <a:rPr sz="1800" spc="-7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9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1800" spc="-17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28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if</a:t>
                      </a:r>
                      <a:r>
                        <a:rPr sz="1800" spc="280" dirty="0">
                          <a:solidFill>
                            <a:srgbClr val="343431"/>
                          </a:solidFill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800" spc="-145" dirty="0">
                          <a:solidFill>
                            <a:srgbClr val="34343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9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pe</a:t>
                      </a:r>
                      <a:r>
                        <a:rPr sz="1800" spc="95" dirty="0">
                          <a:solidFill>
                            <a:srgbClr val="34343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00" spc="9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son</a:t>
                      </a:r>
                      <a:r>
                        <a:rPr sz="1800" spc="95" dirty="0">
                          <a:solidFill>
                            <a:srgbClr val="343431"/>
                          </a:solidFill>
                          <a:latin typeface="Times New Roman"/>
                          <a:cs typeface="Times New Roman"/>
                        </a:rPr>
                        <a:t>_</a:t>
                      </a:r>
                      <a:r>
                        <a:rPr sz="1800" spc="9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score</a:t>
                      </a:r>
                      <a:r>
                        <a:rPr sz="180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900" spc="-5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88595">
                        <a:lnSpc>
                          <a:spcPts val="3040"/>
                        </a:lnSpc>
                        <a:tabLst>
                          <a:tab pos="2790825" algn="l"/>
                        </a:tabLst>
                      </a:pPr>
                      <a:r>
                        <a:rPr sz="1800" spc="4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no_person_s</a:t>
                      </a:r>
                      <a:r>
                        <a:rPr sz="1800" spc="45" dirty="0">
                          <a:solidFill>
                            <a:srgbClr val="343431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4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ore</a:t>
                      </a:r>
                      <a:r>
                        <a:rPr sz="1800" spc="67" baseline="15873" dirty="0">
                          <a:solidFill>
                            <a:srgbClr val="343431"/>
                          </a:solidFill>
                          <a:latin typeface="Arial"/>
                          <a:cs typeface="Arial"/>
                        </a:rPr>
                        <a:t>'</a:t>
                      </a:r>
                      <a:r>
                        <a:rPr sz="1800" baseline="15873" dirty="0">
                          <a:solidFill>
                            <a:srgbClr val="343431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1800" spc="-5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59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3160"/>
                        </a:lnSpc>
                        <a:spcBef>
                          <a:spcPts val="970"/>
                        </a:spcBef>
                        <a:tabLst>
                          <a:tab pos="4603750" algn="l"/>
                        </a:tabLst>
                      </a:pPr>
                      <a:r>
                        <a:rPr sz="180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Lights</a:t>
                      </a:r>
                      <a:r>
                        <a:rPr sz="1800" spc="-8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9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1800" spc="-17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28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if</a:t>
                      </a:r>
                      <a:r>
                        <a:rPr sz="1800" spc="280" dirty="0">
                          <a:solidFill>
                            <a:srgbClr val="343431"/>
                          </a:solidFill>
                          <a:latin typeface="Times New Roman"/>
                          <a:cs typeface="Times New Roman"/>
                        </a:rPr>
                        <a:t>'</a:t>
                      </a:r>
                      <a:r>
                        <a:rPr sz="1800" spc="-165" dirty="0">
                          <a:solidFill>
                            <a:srgbClr val="34343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8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no_person_score</a:t>
                      </a:r>
                      <a:r>
                        <a:rPr sz="180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900" spc="-5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L="191770">
                        <a:lnSpc>
                          <a:spcPts val="3040"/>
                        </a:lnSpc>
                        <a:tabLst>
                          <a:tab pos="2293620" algn="l"/>
                        </a:tabLst>
                      </a:pPr>
                      <a:r>
                        <a:rPr sz="1800" spc="7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person</a:t>
                      </a:r>
                      <a:r>
                        <a:rPr sz="1800" spc="70" dirty="0">
                          <a:solidFill>
                            <a:srgbClr val="343431"/>
                          </a:solidFill>
                          <a:latin typeface="Times New Roman"/>
                          <a:cs typeface="Times New Roman"/>
                        </a:rPr>
                        <a:t>_</a:t>
                      </a:r>
                      <a:r>
                        <a:rPr sz="1800" spc="70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score</a:t>
                      </a:r>
                      <a:r>
                        <a:rPr sz="1800" spc="104" baseline="15873" dirty="0">
                          <a:solidFill>
                            <a:srgbClr val="343431"/>
                          </a:solidFill>
                          <a:latin typeface="Arial"/>
                          <a:cs typeface="Arial"/>
                        </a:rPr>
                        <a:t>'</a:t>
                      </a:r>
                      <a:r>
                        <a:rPr sz="1800" baseline="15873" dirty="0">
                          <a:solidFill>
                            <a:srgbClr val="343431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1800" spc="5" dirty="0">
                          <a:solidFill>
                            <a:srgbClr val="161615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594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2629437" y="363434"/>
            <a:ext cx="6937744" cy="467016"/>
          </a:xfrm>
          <a:prstGeom prst="rect">
            <a:avLst/>
          </a:prstGeom>
        </p:spPr>
        <p:txBody>
          <a:bodyPr vert="horz" wrap="square" lIns="0" tIns="10633" rIns="0" bIns="0" rtlCol="0" anchor="ctr">
            <a:spAutoFit/>
          </a:bodyPr>
          <a:lstStyle/>
          <a:p>
            <a:pPr marL="8861">
              <a:lnSpc>
                <a:spcPct val="100000"/>
              </a:lnSpc>
              <a:spcBef>
                <a:spcPts val="84"/>
              </a:spcBef>
            </a:pPr>
            <a:r>
              <a:rPr sz="2965" dirty="0">
                <a:solidFill>
                  <a:srgbClr val="161615"/>
                </a:solidFill>
              </a:rPr>
              <a:t>Person</a:t>
            </a:r>
            <a:r>
              <a:rPr sz="2965" spc="7" dirty="0">
                <a:solidFill>
                  <a:srgbClr val="161615"/>
                </a:solidFill>
              </a:rPr>
              <a:t> </a:t>
            </a:r>
            <a:r>
              <a:rPr sz="2965" spc="80" dirty="0">
                <a:solidFill>
                  <a:srgbClr val="161615"/>
                </a:solidFill>
              </a:rPr>
              <a:t>Detection,</a:t>
            </a:r>
            <a:r>
              <a:rPr sz="2965" spc="136" dirty="0">
                <a:solidFill>
                  <a:srgbClr val="161615"/>
                </a:solidFill>
              </a:rPr>
              <a:t> </a:t>
            </a:r>
            <a:r>
              <a:rPr sz="2965" dirty="0">
                <a:solidFill>
                  <a:srgbClr val="161615"/>
                </a:solidFill>
              </a:rPr>
              <a:t>Live</a:t>
            </a:r>
            <a:r>
              <a:rPr sz="2965" spc="73" dirty="0">
                <a:solidFill>
                  <a:srgbClr val="161615"/>
                </a:solidFill>
              </a:rPr>
              <a:t> </a:t>
            </a:r>
            <a:r>
              <a:rPr sz="2965" spc="105" dirty="0">
                <a:solidFill>
                  <a:srgbClr val="161615"/>
                </a:solidFill>
              </a:rPr>
              <a:t>on</a:t>
            </a:r>
            <a:r>
              <a:rPr sz="2965" spc="-24" dirty="0">
                <a:solidFill>
                  <a:srgbClr val="161615"/>
                </a:solidFill>
              </a:rPr>
              <a:t> </a:t>
            </a:r>
            <a:r>
              <a:rPr sz="2965" spc="101" dirty="0">
                <a:solidFill>
                  <a:srgbClr val="161615"/>
                </a:solidFill>
              </a:rPr>
              <a:t>an</a:t>
            </a:r>
            <a:r>
              <a:rPr sz="2965" spc="35" dirty="0">
                <a:solidFill>
                  <a:srgbClr val="161615"/>
                </a:solidFill>
              </a:rPr>
              <a:t> </a:t>
            </a:r>
            <a:r>
              <a:rPr sz="2965" spc="-7" dirty="0">
                <a:solidFill>
                  <a:srgbClr val="161615"/>
                </a:solidFill>
              </a:rPr>
              <a:t>Arduino</a:t>
            </a:r>
            <a:endParaRPr sz="2965"/>
          </a:p>
        </p:txBody>
      </p:sp>
      <p:sp>
        <p:nvSpPr>
          <p:cNvPr id="13" name="object 13"/>
          <p:cNvSpPr txBox="1"/>
          <p:nvPr/>
        </p:nvSpPr>
        <p:spPr>
          <a:xfrm>
            <a:off x="6329646" y="1193579"/>
            <a:ext cx="2460107" cy="353909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233" b="1" spc="63" dirty="0">
                <a:solidFill>
                  <a:srgbClr val="161615"/>
                </a:solidFill>
                <a:latin typeface="Arial"/>
                <a:cs typeface="Arial"/>
              </a:rPr>
              <a:t>The</a:t>
            </a:r>
            <a:r>
              <a:rPr sz="2233" b="1" spc="-14" dirty="0">
                <a:solidFill>
                  <a:srgbClr val="161615"/>
                </a:solidFill>
                <a:latin typeface="Arial"/>
                <a:cs typeface="Arial"/>
              </a:rPr>
              <a:t> </a:t>
            </a:r>
            <a:r>
              <a:rPr sz="2233" b="1" spc="94" dirty="0">
                <a:solidFill>
                  <a:srgbClr val="161615"/>
                </a:solidFill>
                <a:latin typeface="Arial"/>
                <a:cs typeface="Arial"/>
              </a:rPr>
              <a:t>Output</a:t>
            </a:r>
            <a:r>
              <a:rPr sz="2233" b="1" spc="70" dirty="0">
                <a:solidFill>
                  <a:srgbClr val="161615"/>
                </a:solidFill>
                <a:latin typeface="Arial"/>
                <a:cs typeface="Arial"/>
              </a:rPr>
              <a:t> </a:t>
            </a:r>
            <a:r>
              <a:rPr sz="2233" b="1" spc="-14" dirty="0">
                <a:solidFill>
                  <a:srgbClr val="161615"/>
                </a:solidFill>
                <a:latin typeface="Arial"/>
                <a:cs typeface="Arial"/>
              </a:rPr>
              <a:t>Logic</a:t>
            </a:r>
            <a:endParaRPr sz="223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25512" y="5099128"/>
            <a:ext cx="4890534" cy="1148103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11962" marR="3544" indent="-3544">
              <a:lnSpc>
                <a:spcPct val="100099"/>
              </a:lnSpc>
              <a:spcBef>
                <a:spcPts val="77"/>
              </a:spcBef>
            </a:pPr>
            <a:r>
              <a:rPr sz="1849" spc="73" dirty="0">
                <a:solidFill>
                  <a:srgbClr val="161615"/>
                </a:solidFill>
                <a:latin typeface="Times New Roman"/>
                <a:cs typeface="Times New Roman"/>
              </a:rPr>
              <a:t>Inference</a:t>
            </a:r>
            <a:r>
              <a:rPr sz="1849" spc="-42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91" dirty="0">
                <a:solidFill>
                  <a:srgbClr val="161615"/>
                </a:solidFill>
                <a:latin typeface="Times New Roman"/>
                <a:cs typeface="Times New Roman"/>
              </a:rPr>
              <a:t>on</a:t>
            </a:r>
            <a:r>
              <a:rPr sz="1849" spc="-70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70" dirty="0">
                <a:solidFill>
                  <a:srgbClr val="161615"/>
                </a:solidFill>
                <a:latin typeface="Times New Roman"/>
                <a:cs typeface="Times New Roman"/>
              </a:rPr>
              <a:t>this</a:t>
            </a:r>
            <a:r>
              <a:rPr sz="1849" spc="-66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59" dirty="0">
                <a:solidFill>
                  <a:srgbClr val="161615"/>
                </a:solidFill>
                <a:latin typeface="Times New Roman"/>
                <a:cs typeface="Times New Roman"/>
              </a:rPr>
              <a:t>model</a:t>
            </a:r>
            <a:r>
              <a:rPr sz="1849" spc="-94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63" dirty="0">
                <a:solidFill>
                  <a:srgbClr val="161615"/>
                </a:solidFill>
                <a:latin typeface="Times New Roman"/>
                <a:cs typeface="Times New Roman"/>
              </a:rPr>
              <a:t>takes</a:t>
            </a:r>
            <a:r>
              <a:rPr sz="1849" spc="-133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42" dirty="0">
                <a:solidFill>
                  <a:srgbClr val="161615"/>
                </a:solidFill>
                <a:latin typeface="Times New Roman"/>
                <a:cs typeface="Times New Roman"/>
              </a:rPr>
              <a:t>several</a:t>
            </a:r>
            <a:r>
              <a:rPr sz="1849" spc="-66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63" dirty="0">
                <a:solidFill>
                  <a:srgbClr val="161615"/>
                </a:solidFill>
                <a:latin typeface="Times New Roman"/>
                <a:cs typeface="Times New Roman"/>
              </a:rPr>
              <a:t>seconds</a:t>
            </a:r>
            <a:r>
              <a:rPr sz="1849" spc="-49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56" dirty="0">
                <a:solidFill>
                  <a:srgbClr val="161615"/>
                </a:solidFill>
                <a:latin typeface="Times New Roman"/>
                <a:cs typeface="Times New Roman"/>
              </a:rPr>
              <a:t>on the</a:t>
            </a:r>
            <a:r>
              <a:rPr sz="1849" spc="153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52" dirty="0">
                <a:solidFill>
                  <a:srgbClr val="161615"/>
                </a:solidFill>
                <a:latin typeface="Times New Roman"/>
                <a:cs typeface="Times New Roman"/>
              </a:rPr>
              <a:t>microcontroller,</a:t>
            </a:r>
            <a:r>
              <a:rPr sz="1849" spc="-42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35" dirty="0">
                <a:solidFill>
                  <a:srgbClr val="161615"/>
                </a:solidFill>
                <a:latin typeface="Times New Roman"/>
                <a:cs typeface="Times New Roman"/>
              </a:rPr>
              <a:t>highlighting</a:t>
            </a:r>
            <a:r>
              <a:rPr sz="1849" spc="59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35" dirty="0">
                <a:solidFill>
                  <a:srgbClr val="161615"/>
                </a:solidFill>
                <a:latin typeface="Times New Roman"/>
                <a:cs typeface="Times New Roman"/>
              </a:rPr>
              <a:t>the</a:t>
            </a:r>
            <a:r>
              <a:rPr sz="1849" spc="150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dirty="0">
                <a:solidFill>
                  <a:srgbClr val="161615"/>
                </a:solidFill>
                <a:latin typeface="Times New Roman"/>
                <a:cs typeface="Times New Roman"/>
              </a:rPr>
              <a:t>trade-</a:t>
            </a:r>
            <a:r>
              <a:rPr sz="1849" spc="-17" dirty="0">
                <a:solidFill>
                  <a:srgbClr val="161615"/>
                </a:solidFill>
                <a:latin typeface="Times New Roman"/>
                <a:cs typeface="Times New Roman"/>
              </a:rPr>
              <a:t>off </a:t>
            </a:r>
            <a:r>
              <a:rPr sz="1849" spc="59" dirty="0">
                <a:solidFill>
                  <a:srgbClr val="161615"/>
                </a:solidFill>
                <a:latin typeface="Times New Roman"/>
                <a:cs typeface="Times New Roman"/>
              </a:rPr>
              <a:t>between</a:t>
            </a:r>
            <a:r>
              <a:rPr sz="1849" spc="112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59" dirty="0">
                <a:solidFill>
                  <a:srgbClr val="161615"/>
                </a:solidFill>
                <a:latin typeface="Times New Roman"/>
                <a:cs typeface="Times New Roman"/>
              </a:rPr>
              <a:t>model</a:t>
            </a:r>
            <a:r>
              <a:rPr sz="1849" spc="-24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dirty="0">
                <a:solidFill>
                  <a:srgbClr val="161615"/>
                </a:solidFill>
                <a:latin typeface="Times New Roman"/>
                <a:cs typeface="Times New Roman"/>
              </a:rPr>
              <a:t>complexity</a:t>
            </a:r>
            <a:r>
              <a:rPr sz="1849" spc="17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35" dirty="0">
                <a:solidFill>
                  <a:srgbClr val="161615"/>
                </a:solidFill>
                <a:latin typeface="Times New Roman"/>
                <a:cs typeface="Times New Roman"/>
              </a:rPr>
              <a:t>and</a:t>
            </a:r>
            <a:r>
              <a:rPr sz="1849" spc="202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59" dirty="0">
                <a:solidFill>
                  <a:srgbClr val="161615"/>
                </a:solidFill>
                <a:latin typeface="Times New Roman"/>
                <a:cs typeface="Times New Roman"/>
              </a:rPr>
              <a:t>latency</a:t>
            </a:r>
            <a:r>
              <a:rPr sz="1849" spc="-42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73" dirty="0">
                <a:solidFill>
                  <a:srgbClr val="161615"/>
                </a:solidFill>
                <a:latin typeface="Times New Roman"/>
                <a:cs typeface="Times New Roman"/>
              </a:rPr>
              <a:t>on</a:t>
            </a:r>
            <a:r>
              <a:rPr sz="1849" spc="17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849" spc="28" dirty="0">
                <a:solidFill>
                  <a:srgbClr val="161615"/>
                </a:solidFill>
                <a:latin typeface="Times New Roman"/>
                <a:cs typeface="Times New Roman"/>
              </a:rPr>
              <a:t>tiny </a:t>
            </a:r>
            <a:r>
              <a:rPr sz="1849" spc="66" dirty="0">
                <a:solidFill>
                  <a:srgbClr val="161615"/>
                </a:solidFill>
                <a:latin typeface="Times New Roman"/>
                <a:cs typeface="Times New Roman"/>
              </a:rPr>
              <a:t>hardware.</a:t>
            </a:r>
            <a:endParaRPr sz="1849" dirty="0">
              <a:latin typeface="Times New Roman"/>
              <a:cs typeface="Times New Rom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0FD2E2-BB35-7DEC-B35A-50B02C28C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763" y="1815751"/>
            <a:ext cx="5430350" cy="27950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34345" y="1808088"/>
            <a:ext cx="4158752" cy="3705151"/>
            <a:chOff x="5782561" y="2553493"/>
            <a:chExt cx="5960878" cy="531071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2561" y="2553493"/>
              <a:ext cx="5960878" cy="53107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50263" y="4238623"/>
              <a:ext cx="0" cy="1149350"/>
            </a:xfrm>
            <a:custGeom>
              <a:avLst/>
              <a:gdLst/>
              <a:ahLst/>
              <a:cxnLst/>
              <a:rect l="l" t="t" r="r" b="b"/>
              <a:pathLst>
                <a:path h="1149350">
                  <a:moveTo>
                    <a:pt x="0" y="1148952"/>
                  </a:moveTo>
                  <a:lnTo>
                    <a:pt x="0" y="0"/>
                  </a:lnTo>
                </a:path>
              </a:pathLst>
            </a:custGeom>
            <a:ln w="127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56"/>
            </a:p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2875252" y="278710"/>
            <a:ext cx="6463266" cy="440213"/>
          </a:xfrm>
          <a:prstGeom prst="rect">
            <a:avLst/>
          </a:prstGeom>
        </p:spPr>
        <p:txBody>
          <a:bodyPr vert="horz" wrap="square" lIns="0" tIns="10633" rIns="0" bIns="0" rtlCol="0" anchor="ctr">
            <a:spAutoFit/>
          </a:bodyPr>
          <a:lstStyle/>
          <a:p>
            <a:pPr marL="8861">
              <a:lnSpc>
                <a:spcPct val="100000"/>
              </a:lnSpc>
              <a:spcBef>
                <a:spcPts val="84"/>
              </a:spcBef>
            </a:pPr>
            <a:r>
              <a:rPr sz="2791" spc="-70" dirty="0">
                <a:solidFill>
                  <a:srgbClr val="181818"/>
                </a:solidFill>
                <a:latin typeface="Times New Roman"/>
                <a:cs typeface="Times New Roman"/>
              </a:rPr>
              <a:t>The</a:t>
            </a:r>
            <a:r>
              <a:rPr sz="2791" spc="-136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791" spc="-112" dirty="0">
                <a:solidFill>
                  <a:srgbClr val="181818"/>
                </a:solidFill>
                <a:latin typeface="Times New Roman"/>
                <a:cs typeface="Times New Roman"/>
              </a:rPr>
              <a:t>Three-</a:t>
            </a:r>
            <a:r>
              <a:rPr sz="2791" spc="-153" dirty="0">
                <a:solidFill>
                  <a:srgbClr val="181818"/>
                </a:solidFill>
                <a:latin typeface="Times New Roman"/>
                <a:cs typeface="Times New Roman"/>
              </a:rPr>
              <a:t>Way</a:t>
            </a:r>
            <a:r>
              <a:rPr sz="2791" spc="-59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791" spc="-142" dirty="0">
                <a:solidFill>
                  <a:srgbClr val="181818"/>
                </a:solidFill>
                <a:latin typeface="Times New Roman"/>
                <a:cs typeface="Times New Roman"/>
              </a:rPr>
              <a:t>Trade-</a:t>
            </a:r>
            <a:r>
              <a:rPr sz="2791" spc="-84" dirty="0">
                <a:solidFill>
                  <a:srgbClr val="181818"/>
                </a:solidFill>
                <a:latin typeface="Times New Roman"/>
                <a:cs typeface="Times New Roman"/>
              </a:rPr>
              <a:t>Off</a:t>
            </a:r>
            <a:r>
              <a:rPr sz="2791" spc="73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791" dirty="0">
                <a:solidFill>
                  <a:srgbClr val="181818"/>
                </a:solidFill>
                <a:latin typeface="Times New Roman"/>
                <a:cs typeface="Times New Roman"/>
              </a:rPr>
              <a:t>of</a:t>
            </a:r>
            <a:r>
              <a:rPr sz="2791" spc="-206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791" spc="-167" dirty="0">
                <a:solidFill>
                  <a:srgbClr val="181818"/>
                </a:solidFill>
                <a:latin typeface="Times New Roman"/>
                <a:cs typeface="Times New Roman"/>
              </a:rPr>
              <a:t>TinyML</a:t>
            </a:r>
            <a:r>
              <a:rPr sz="2791" spc="-31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791" spc="-7" dirty="0">
                <a:solidFill>
                  <a:srgbClr val="181818"/>
                </a:solidFill>
                <a:latin typeface="Times New Roman"/>
                <a:cs typeface="Times New Roman"/>
              </a:rPr>
              <a:t>Design</a:t>
            </a:r>
            <a:endParaRPr sz="279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6147783" y="9415674"/>
            <a:ext cx="1254911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50" b="0" i="0">
                <a:solidFill>
                  <a:srgbClr val="181818"/>
                </a:solidFill>
                <a:latin typeface="Arial"/>
                <a:cs typeface="Arial"/>
              </a:defRPr>
            </a:lvl1pPr>
          </a:lstStyle>
          <a:p>
            <a:pPr marL="16392">
              <a:lnSpc>
                <a:spcPts val="1141"/>
              </a:lnSpc>
            </a:pPr>
            <a:r>
              <a:rPr lang="en-US" sz="1400" spc="-80">
                <a:solidFill>
                  <a:srgbClr val="2A2A28"/>
                </a:solidFill>
                <a:latin typeface="Times New Roman"/>
                <a:cs typeface="Times New Roman"/>
              </a:rPr>
              <a:t>Isl\</a:t>
            </a:r>
            <a:r>
              <a:rPr lang="en-US" sz="1400" spc="-5">
                <a:solidFill>
                  <a:srgbClr val="2A2A28"/>
                </a:solidFill>
                <a:latin typeface="Times New Roman"/>
                <a:cs typeface="Times New Roman"/>
              </a:rPr>
              <a:t> </a:t>
            </a:r>
            <a:r>
              <a:rPr lang="en-US" spc="-10">
                <a:solidFill>
                  <a:srgbClr val="161613"/>
                </a:solidFill>
              </a:rPr>
              <a:t>NotebookLM</a:t>
            </a:r>
            <a:endParaRPr sz="97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0527" y="828407"/>
            <a:ext cx="8158273" cy="278249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44" spc="-21" dirty="0">
                <a:solidFill>
                  <a:srgbClr val="2A2A2A"/>
                </a:solidFill>
                <a:latin typeface="Times New Roman"/>
                <a:cs typeface="Times New Roman"/>
              </a:rPr>
              <a:t>Every</a:t>
            </a:r>
            <a:r>
              <a:rPr sz="1744" spc="-42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744" spc="-56" dirty="0">
                <a:solidFill>
                  <a:srgbClr val="181818"/>
                </a:solidFill>
                <a:latin typeface="Times New Roman"/>
                <a:cs typeface="Times New Roman"/>
              </a:rPr>
              <a:t>TinyML</a:t>
            </a:r>
            <a:r>
              <a:rPr sz="1744" spc="8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A2A2A"/>
                </a:solidFill>
                <a:latin typeface="Times New Roman"/>
                <a:cs typeface="Times New Roman"/>
              </a:rPr>
              <a:t>application</a:t>
            </a:r>
            <a:r>
              <a:rPr sz="1744" spc="142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744" spc="38" dirty="0">
                <a:solidFill>
                  <a:srgbClr val="181818"/>
                </a:solidFill>
                <a:latin typeface="Times New Roman"/>
                <a:cs typeface="Times New Roman"/>
              </a:rPr>
              <a:t>requires</a:t>
            </a:r>
            <a:r>
              <a:rPr sz="1744" spc="216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181818"/>
                </a:solidFill>
                <a:latin typeface="Times New Roman"/>
                <a:cs typeface="Times New Roman"/>
              </a:rPr>
              <a:t>balancing</a:t>
            </a:r>
            <a:r>
              <a:rPr sz="1744" spc="-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744" spc="59" dirty="0">
                <a:solidFill>
                  <a:srgbClr val="181818"/>
                </a:solidFill>
                <a:latin typeface="Times New Roman"/>
                <a:cs typeface="Times New Roman"/>
              </a:rPr>
              <a:t>three</a:t>
            </a:r>
            <a:r>
              <a:rPr sz="1744" spc="7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A2A2A"/>
                </a:solidFill>
                <a:latin typeface="Times New Roman"/>
                <a:cs typeface="Times New Roman"/>
              </a:rPr>
              <a:t>critical,</a:t>
            </a:r>
            <a:r>
              <a:rPr sz="1744" spc="63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A2A2A"/>
                </a:solidFill>
                <a:latin typeface="Times New Roman"/>
                <a:cs typeface="Times New Roman"/>
              </a:rPr>
              <a:t>often</a:t>
            </a:r>
            <a:r>
              <a:rPr sz="1744" spc="133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A2A2A"/>
                </a:solidFill>
                <a:latin typeface="Times New Roman"/>
                <a:cs typeface="Times New Roman"/>
              </a:rPr>
              <a:t>competing,</a:t>
            </a:r>
            <a:r>
              <a:rPr sz="1744" spc="19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744" spc="31" dirty="0">
                <a:solidFill>
                  <a:srgbClr val="2A2A2A"/>
                </a:solidFill>
                <a:latin typeface="Times New Roman"/>
                <a:cs typeface="Times New Roman"/>
              </a:rPr>
              <a:t>constraints.</a:t>
            </a:r>
            <a:endParaRPr sz="174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07025" y="1367257"/>
            <a:ext cx="1402612" cy="294407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849" spc="52" dirty="0">
                <a:solidFill>
                  <a:srgbClr val="B69760"/>
                </a:solidFill>
                <a:latin typeface="Times New Roman"/>
                <a:cs typeface="Times New Roman"/>
              </a:rPr>
              <a:t>Energy</a:t>
            </a:r>
            <a:r>
              <a:rPr sz="1849" spc="49" dirty="0">
                <a:solidFill>
                  <a:srgbClr val="B69760"/>
                </a:solidFill>
                <a:latin typeface="Times New Roman"/>
                <a:cs typeface="Times New Roman"/>
              </a:rPr>
              <a:t> </a:t>
            </a:r>
            <a:r>
              <a:rPr sz="1849" spc="-7" dirty="0">
                <a:solidFill>
                  <a:srgbClr val="B69760"/>
                </a:solidFill>
                <a:latin typeface="Times New Roman"/>
                <a:cs typeface="Times New Roman"/>
              </a:rPr>
              <a:t>Usage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6795" y="1383289"/>
            <a:ext cx="3172933" cy="107721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747">
              <a:spcBef>
                <a:spcPts val="300"/>
              </a:spcBef>
            </a:pP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The</a:t>
            </a:r>
            <a:r>
              <a:rPr sz="1500" spc="-56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17" dirty="0">
                <a:solidFill>
                  <a:srgbClr val="2A2A2A"/>
                </a:solidFill>
                <a:latin typeface="Times New Roman"/>
                <a:cs typeface="Times New Roman"/>
              </a:rPr>
              <a:t>primary</a:t>
            </a:r>
            <a:r>
              <a:rPr sz="1500" spc="-136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2A2A2A"/>
                </a:solidFill>
                <a:latin typeface="Times New Roman"/>
                <a:cs typeface="Times New Roman"/>
              </a:rPr>
              <a:t>constraint,</a:t>
            </a:r>
            <a:endParaRPr sz="1500">
              <a:latin typeface="Times New Roman"/>
              <a:cs typeface="Times New Roman"/>
            </a:endParaRPr>
          </a:p>
          <a:p>
            <a:pPr marL="8861">
              <a:spcBef>
                <a:spcPts val="234"/>
              </a:spcBef>
            </a:pP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often</a:t>
            </a:r>
            <a:r>
              <a:rPr sz="1500" spc="-10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2A2A2A"/>
                </a:solidFill>
                <a:latin typeface="Times New Roman"/>
                <a:cs typeface="Times New Roman"/>
              </a:rPr>
              <a:t>dictated</a:t>
            </a:r>
            <a:r>
              <a:rPr sz="1500" spc="-21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2A2A2A"/>
                </a:solidFill>
                <a:latin typeface="Times New Roman"/>
                <a:cs typeface="Times New Roman"/>
              </a:rPr>
              <a:t>by</a:t>
            </a:r>
            <a:r>
              <a:rPr sz="1500" spc="-73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2A2A2A"/>
                </a:solidFill>
                <a:latin typeface="Times New Roman"/>
                <a:cs typeface="Times New Roman"/>
              </a:rPr>
              <a:t>battery</a:t>
            </a:r>
            <a:r>
              <a:rPr sz="1500" spc="-1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24" dirty="0">
                <a:solidFill>
                  <a:srgbClr val="2A2A2A"/>
                </a:solidFill>
                <a:latin typeface="Times New Roman"/>
                <a:cs typeface="Times New Roman"/>
              </a:rPr>
              <a:t>life</a:t>
            </a:r>
            <a:r>
              <a:rPr sz="1500" spc="-112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2A2A2A"/>
                </a:solidFill>
                <a:latin typeface="Times New Roman"/>
                <a:cs typeface="Times New Roman"/>
              </a:rPr>
              <a:t>requirements.</a:t>
            </a:r>
            <a:endParaRPr sz="1500">
              <a:latin typeface="Times New Roman"/>
              <a:cs typeface="Times New Roman"/>
            </a:endParaRPr>
          </a:p>
          <a:p>
            <a:pPr marL="8861" marR="101456" indent="3101">
              <a:lnSpc>
                <a:spcPts val="1612"/>
              </a:lnSpc>
              <a:spcBef>
                <a:spcPts val="1148"/>
              </a:spcBef>
            </a:pPr>
            <a:r>
              <a:rPr sz="1500" spc="-21" dirty="0">
                <a:solidFill>
                  <a:srgbClr val="2A2A2A"/>
                </a:solidFill>
                <a:latin typeface="Times New Roman"/>
                <a:cs typeface="Times New Roman"/>
              </a:rPr>
              <a:t>Dutycycling</a:t>
            </a:r>
            <a:r>
              <a:rPr sz="1500" spc="-10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49" dirty="0">
                <a:solidFill>
                  <a:srgbClr val="2A2A2A"/>
                </a:solidFill>
                <a:latin typeface="Times New Roman"/>
                <a:cs typeface="Times New Roman"/>
              </a:rPr>
              <a:t>(waking</a:t>
            </a:r>
            <a:r>
              <a:rPr sz="1500" spc="1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14" dirty="0">
                <a:solidFill>
                  <a:srgbClr val="2A2A2A"/>
                </a:solidFill>
                <a:latin typeface="Times New Roman"/>
                <a:cs typeface="Times New Roman"/>
              </a:rPr>
              <a:t>up</a:t>
            </a:r>
            <a:r>
              <a:rPr sz="1500" spc="-98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2A2A2A"/>
                </a:solidFill>
                <a:latin typeface="Times New Roman"/>
                <a:cs typeface="Times New Roman"/>
              </a:rPr>
              <a:t>periodically)</a:t>
            </a:r>
            <a:r>
              <a:rPr sz="1500" spc="-1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17" dirty="0">
                <a:solidFill>
                  <a:srgbClr val="2A2A2A"/>
                </a:solidFill>
                <a:latin typeface="Times New Roman"/>
                <a:cs typeface="Times New Roman"/>
              </a:rPr>
              <a:t>and cascading</a:t>
            </a:r>
            <a:r>
              <a:rPr sz="1500" spc="-1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21" dirty="0">
                <a:solidFill>
                  <a:srgbClr val="2A2A2A"/>
                </a:solidFill>
                <a:latin typeface="Times New Roman"/>
                <a:cs typeface="Times New Roman"/>
              </a:rPr>
              <a:t>designs</a:t>
            </a:r>
            <a:r>
              <a:rPr sz="1500" spc="-9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are</a:t>
            </a:r>
            <a:r>
              <a:rPr sz="1500" spc="-108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2A2A2A"/>
                </a:solidFill>
                <a:latin typeface="Times New Roman"/>
                <a:cs typeface="Times New Roman"/>
              </a:rPr>
              <a:t>keystrategies.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2657" y="3914549"/>
            <a:ext cx="1285653" cy="380711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407" b="1" spc="-7" dirty="0">
                <a:solidFill>
                  <a:srgbClr val="181818"/>
                </a:solidFill>
                <a:latin typeface="Times New Roman"/>
                <a:cs typeface="Times New Roman"/>
              </a:rPr>
              <a:t>Accuracy</a:t>
            </a:r>
            <a:endParaRPr sz="2407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6416" y="4861219"/>
            <a:ext cx="2861930" cy="1191045"/>
          </a:xfrm>
          <a:prstGeom prst="rect">
            <a:avLst/>
          </a:prstGeom>
        </p:spPr>
        <p:txBody>
          <a:bodyPr vert="horz" wrap="square" lIns="0" tIns="34113" rIns="0" bIns="0" rtlCol="0">
            <a:spAutoFit/>
          </a:bodyPr>
          <a:lstStyle/>
          <a:p>
            <a:pPr marR="9304" algn="r">
              <a:spcBef>
                <a:spcPts val="269"/>
              </a:spcBef>
            </a:pPr>
            <a:r>
              <a:rPr sz="1849" spc="59" dirty="0">
                <a:solidFill>
                  <a:srgbClr val="B69760"/>
                </a:solidFill>
                <a:latin typeface="Times New Roman"/>
                <a:cs typeface="Times New Roman"/>
              </a:rPr>
              <a:t>Latency</a:t>
            </a:r>
            <a:endParaRPr sz="1849">
              <a:latin typeface="Times New Roman"/>
              <a:cs typeface="Times New Roman"/>
            </a:endParaRPr>
          </a:p>
          <a:p>
            <a:pPr marL="8861" marR="3544" indent="83291" algn="r">
              <a:lnSpc>
                <a:spcPts val="1612"/>
              </a:lnSpc>
              <a:spcBef>
                <a:spcPts val="373"/>
              </a:spcBef>
            </a:pPr>
            <a:r>
              <a:rPr sz="1500" spc="-105" dirty="0">
                <a:solidFill>
                  <a:srgbClr val="2A2A2A"/>
                </a:solidFill>
                <a:latin typeface="Times New Roman"/>
                <a:cs typeface="Times New Roman"/>
              </a:rPr>
              <a:t>How</a:t>
            </a:r>
            <a:r>
              <a:rPr sz="1500" spc="-8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42" dirty="0">
                <a:solidFill>
                  <a:srgbClr val="2A2A2A"/>
                </a:solidFill>
                <a:latin typeface="Times New Roman"/>
                <a:cs typeface="Times New Roman"/>
              </a:rPr>
              <a:t>quickly</a:t>
            </a:r>
            <a:r>
              <a:rPr sz="1500" spc="-56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can</a:t>
            </a:r>
            <a:r>
              <a:rPr sz="1500" spc="-73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the</a:t>
            </a:r>
            <a:r>
              <a:rPr sz="1500" spc="-98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2A2A2A"/>
                </a:solidFill>
                <a:latin typeface="Times New Roman"/>
                <a:cs typeface="Times New Roman"/>
              </a:rPr>
              <a:t>model</a:t>
            </a:r>
            <a:r>
              <a:rPr sz="1500" spc="-2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17" dirty="0">
                <a:solidFill>
                  <a:srgbClr val="2A2A2A"/>
                </a:solidFill>
                <a:latin typeface="Times New Roman"/>
                <a:cs typeface="Times New Roman"/>
              </a:rPr>
              <a:t>produce</a:t>
            </a:r>
            <a:r>
              <a:rPr sz="1500" spc="3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2A2A2A"/>
                </a:solidFill>
                <a:latin typeface="Times New Roman"/>
                <a:cs typeface="Times New Roman"/>
              </a:rPr>
              <a:t>a </a:t>
            </a:r>
            <a:r>
              <a:rPr sz="1500" spc="-31" dirty="0">
                <a:solidFill>
                  <a:srgbClr val="2A2A2A"/>
                </a:solidFill>
                <a:latin typeface="Times New Roman"/>
                <a:cs typeface="Times New Roman"/>
              </a:rPr>
              <a:t>result?</a:t>
            </a:r>
            <a:r>
              <a:rPr sz="1500" spc="-9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181818"/>
                </a:solidFill>
                <a:latin typeface="Times New Roman"/>
                <a:cs typeface="Times New Roman"/>
              </a:rPr>
              <a:t>This</a:t>
            </a:r>
            <a:r>
              <a:rPr sz="1500" spc="-112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181818"/>
                </a:solidFill>
                <a:latin typeface="Times New Roman"/>
                <a:cs typeface="Times New Roman"/>
              </a:rPr>
              <a:t>is</a:t>
            </a:r>
            <a:r>
              <a:rPr sz="1500" spc="-16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500" spc="-21" dirty="0">
                <a:solidFill>
                  <a:srgbClr val="2A2A2A"/>
                </a:solidFill>
                <a:latin typeface="Times New Roman"/>
                <a:cs typeface="Times New Roman"/>
              </a:rPr>
              <a:t>critical</a:t>
            </a:r>
            <a:r>
              <a:rPr sz="1500" spc="-4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for</a:t>
            </a:r>
            <a:r>
              <a:rPr sz="1500" spc="-31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21" dirty="0">
                <a:solidFill>
                  <a:srgbClr val="2A2A2A"/>
                </a:solidFill>
                <a:latin typeface="Times New Roman"/>
                <a:cs typeface="Times New Roman"/>
              </a:rPr>
              <a:t>real</a:t>
            </a:r>
            <a:r>
              <a:rPr sz="1500" spc="-21" dirty="0">
                <a:solidFill>
                  <a:srgbClr val="4D4D4D"/>
                </a:solidFill>
                <a:latin typeface="Times New Roman"/>
                <a:cs typeface="Times New Roman"/>
              </a:rPr>
              <a:t>-</a:t>
            </a:r>
            <a:r>
              <a:rPr sz="1500" spc="-14" dirty="0">
                <a:solidFill>
                  <a:srgbClr val="2A2A2A"/>
                </a:solidFill>
                <a:latin typeface="Times New Roman"/>
                <a:cs typeface="Times New Roman"/>
              </a:rPr>
              <a:t>time </a:t>
            </a:r>
            <a:r>
              <a:rPr sz="1500" spc="-24" dirty="0">
                <a:solidFill>
                  <a:srgbClr val="2A2A2A"/>
                </a:solidFill>
                <a:latin typeface="Times New Roman"/>
                <a:cs typeface="Times New Roman"/>
              </a:rPr>
              <a:t>applications</a:t>
            </a:r>
            <a:r>
              <a:rPr sz="1500" spc="-56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and</a:t>
            </a:r>
            <a:r>
              <a:rPr sz="1500" spc="-7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is</a:t>
            </a:r>
            <a:r>
              <a:rPr sz="1500" spc="-17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38" dirty="0">
                <a:solidFill>
                  <a:srgbClr val="2A2A2A"/>
                </a:solidFill>
                <a:latin typeface="Times New Roman"/>
                <a:cs typeface="Times New Roman"/>
              </a:rPr>
              <a:t>a</a:t>
            </a:r>
            <a:r>
              <a:rPr sz="1500" spc="-87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21" dirty="0">
                <a:solidFill>
                  <a:srgbClr val="2A2A2A"/>
                </a:solidFill>
                <a:latin typeface="Times New Roman"/>
                <a:cs typeface="Times New Roman"/>
              </a:rPr>
              <a:t>function</a:t>
            </a:r>
            <a:r>
              <a:rPr sz="1500" spc="-31" dirty="0">
                <a:solidFill>
                  <a:srgbClr val="2A2A2A"/>
                </a:solidFill>
                <a:latin typeface="Times New Roman"/>
                <a:cs typeface="Times New Roman"/>
              </a:rPr>
              <a:t> of</a:t>
            </a:r>
            <a:r>
              <a:rPr sz="1500" spc="-4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2A2A2A"/>
                </a:solidFill>
                <a:latin typeface="Times New Roman"/>
                <a:cs typeface="Times New Roman"/>
              </a:rPr>
              <a:t>model </a:t>
            </a:r>
            <a:r>
              <a:rPr sz="1500" spc="-38" dirty="0">
                <a:solidFill>
                  <a:srgbClr val="2A2A2A"/>
                </a:solidFill>
                <a:latin typeface="Times New Roman"/>
                <a:cs typeface="Times New Roman"/>
              </a:rPr>
              <a:t>complexity</a:t>
            </a:r>
            <a:r>
              <a:rPr sz="1500" spc="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and</a:t>
            </a:r>
            <a:r>
              <a:rPr sz="1500" spc="-101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21" dirty="0">
                <a:solidFill>
                  <a:srgbClr val="2A2A2A"/>
                </a:solidFill>
                <a:latin typeface="Times New Roman"/>
                <a:cs typeface="Times New Roman"/>
              </a:rPr>
              <a:t>hardware</a:t>
            </a:r>
            <a:r>
              <a:rPr sz="1500" spc="-87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2A2A2A"/>
                </a:solidFill>
                <a:latin typeface="Times New Roman"/>
                <a:cs typeface="Times New Roman"/>
              </a:rPr>
              <a:t>speed.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4652" y="4861218"/>
            <a:ext cx="2939016" cy="1182837"/>
          </a:xfrm>
          <a:prstGeom prst="rect">
            <a:avLst/>
          </a:prstGeom>
        </p:spPr>
        <p:txBody>
          <a:bodyPr vert="horz" wrap="square" lIns="0" tIns="34113" rIns="0" bIns="0" rtlCol="0">
            <a:spAutoFit/>
          </a:bodyPr>
          <a:lstStyle/>
          <a:p>
            <a:pPr marL="12405">
              <a:spcBef>
                <a:spcPts val="269"/>
              </a:spcBef>
            </a:pPr>
            <a:r>
              <a:rPr sz="1849" spc="52" dirty="0">
                <a:solidFill>
                  <a:srgbClr val="B69760"/>
                </a:solidFill>
                <a:latin typeface="Times New Roman"/>
                <a:cs typeface="Times New Roman"/>
              </a:rPr>
              <a:t>Model</a:t>
            </a:r>
            <a:r>
              <a:rPr sz="1849" spc="-63" dirty="0">
                <a:solidFill>
                  <a:srgbClr val="B69760"/>
                </a:solidFill>
                <a:latin typeface="Times New Roman"/>
                <a:cs typeface="Times New Roman"/>
              </a:rPr>
              <a:t> </a:t>
            </a:r>
            <a:r>
              <a:rPr sz="1849" spc="21" dirty="0">
                <a:solidFill>
                  <a:srgbClr val="B69760"/>
                </a:solidFill>
                <a:latin typeface="Times New Roman"/>
                <a:cs typeface="Times New Roman"/>
              </a:rPr>
              <a:t>Size</a:t>
            </a:r>
            <a:endParaRPr sz="1849">
              <a:latin typeface="Times New Roman"/>
              <a:cs typeface="Times New Roman"/>
            </a:endParaRPr>
          </a:p>
          <a:p>
            <a:pPr marL="8861" marR="3544" indent="1329">
              <a:lnSpc>
                <a:spcPct val="88300"/>
              </a:lnSpc>
              <a:spcBef>
                <a:spcPts val="373"/>
              </a:spcBef>
            </a:pPr>
            <a:r>
              <a:rPr sz="1500" spc="-7" dirty="0">
                <a:solidFill>
                  <a:srgbClr val="181818"/>
                </a:solidFill>
                <a:latin typeface="Times New Roman"/>
                <a:cs typeface="Times New Roman"/>
              </a:rPr>
              <a:t>The</a:t>
            </a:r>
            <a:r>
              <a:rPr sz="1500" spc="-63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500" spc="-45" dirty="0">
                <a:solidFill>
                  <a:srgbClr val="2A2A2A"/>
                </a:solidFill>
                <a:latin typeface="Times New Roman"/>
                <a:cs typeface="Times New Roman"/>
              </a:rPr>
              <a:t>model</a:t>
            </a:r>
            <a:r>
              <a:rPr sz="1500" spc="-3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and</a:t>
            </a:r>
            <a:r>
              <a:rPr sz="1500" spc="-7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the</a:t>
            </a:r>
            <a:r>
              <a:rPr sz="1500" spc="-216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49" dirty="0">
                <a:solidFill>
                  <a:srgbClr val="2A2A2A"/>
                </a:solidFill>
                <a:latin typeface="Times New Roman"/>
                <a:cs typeface="Times New Roman"/>
              </a:rPr>
              <a:t>TensorFlow</a:t>
            </a:r>
            <a:r>
              <a:rPr sz="1500" spc="1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14" dirty="0">
                <a:solidFill>
                  <a:srgbClr val="2A2A2A"/>
                </a:solidFill>
                <a:latin typeface="Times New Roman"/>
                <a:cs typeface="Times New Roman"/>
              </a:rPr>
              <a:t>Lite </a:t>
            </a:r>
            <a:r>
              <a:rPr sz="1500" spc="-17" dirty="0">
                <a:solidFill>
                  <a:srgbClr val="2A2A2A"/>
                </a:solidFill>
                <a:latin typeface="Times New Roman"/>
                <a:cs typeface="Times New Roman"/>
              </a:rPr>
              <a:t>framework</a:t>
            </a:r>
            <a:r>
              <a:rPr sz="1500" spc="38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14" dirty="0">
                <a:solidFill>
                  <a:srgbClr val="2A2A2A"/>
                </a:solidFill>
                <a:latin typeface="Times New Roman"/>
                <a:cs typeface="Times New Roman"/>
              </a:rPr>
              <a:t>must</a:t>
            </a:r>
            <a:r>
              <a:rPr sz="1500" spc="-167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fit</a:t>
            </a:r>
            <a:r>
              <a:rPr sz="1500" spc="-22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17" dirty="0">
                <a:solidFill>
                  <a:srgbClr val="2A2A2A"/>
                </a:solidFill>
                <a:latin typeface="Times New Roman"/>
                <a:cs typeface="Times New Roman"/>
              </a:rPr>
              <a:t>within</a:t>
            </a:r>
            <a:r>
              <a:rPr sz="1500" spc="-56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the</a:t>
            </a:r>
            <a:r>
              <a:rPr sz="1500" spc="-1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2A2A2A"/>
                </a:solidFill>
                <a:latin typeface="Times New Roman"/>
                <a:cs typeface="Times New Roman"/>
              </a:rPr>
              <a:t>device's </a:t>
            </a:r>
            <a:r>
              <a:rPr sz="1500" spc="-21" dirty="0">
                <a:solidFill>
                  <a:srgbClr val="2A2A2A"/>
                </a:solidFill>
                <a:latin typeface="Times New Roman"/>
                <a:cs typeface="Times New Roman"/>
              </a:rPr>
              <a:t>extremely</a:t>
            </a:r>
            <a:r>
              <a:rPr sz="1500" spc="-1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28" dirty="0">
                <a:solidFill>
                  <a:srgbClr val="2A2A2A"/>
                </a:solidFill>
                <a:latin typeface="Times New Roman"/>
                <a:cs typeface="Times New Roman"/>
              </a:rPr>
              <a:t>limited</a:t>
            </a:r>
            <a:r>
              <a:rPr sz="1500" spc="-87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31" dirty="0">
                <a:solidFill>
                  <a:srgbClr val="2A2A2A"/>
                </a:solidFill>
                <a:latin typeface="Times New Roman"/>
                <a:cs typeface="Times New Roman"/>
              </a:rPr>
              <a:t>Flash</a:t>
            </a:r>
            <a:r>
              <a:rPr sz="1500" spc="-77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and</a:t>
            </a:r>
            <a:r>
              <a:rPr sz="1500" spc="-38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199" dirty="0">
                <a:solidFill>
                  <a:srgbClr val="2A2A2A"/>
                </a:solidFill>
                <a:latin typeface="Times New Roman"/>
                <a:cs typeface="Times New Roman"/>
              </a:rPr>
              <a:t>RAM</a:t>
            </a:r>
            <a:r>
              <a:rPr sz="1500" spc="-8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24" dirty="0">
                <a:solidFill>
                  <a:srgbClr val="2A2A2A"/>
                </a:solidFill>
                <a:latin typeface="Times New Roman"/>
                <a:cs typeface="Times New Roman"/>
              </a:rPr>
              <a:t>(often </a:t>
            </a:r>
            <a:r>
              <a:rPr sz="1500" spc="-14" dirty="0">
                <a:solidFill>
                  <a:srgbClr val="2A2A2A"/>
                </a:solidFill>
                <a:latin typeface="Times New Roman"/>
                <a:cs typeface="Times New Roman"/>
              </a:rPr>
              <a:t>just</a:t>
            </a:r>
            <a:r>
              <a:rPr sz="1500" spc="-9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2A2A2A"/>
                </a:solidFill>
                <a:latin typeface="Times New Roman"/>
                <a:cs typeface="Times New Roman"/>
              </a:rPr>
              <a:t>a</a:t>
            </a:r>
            <a:r>
              <a:rPr sz="1500" spc="-122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31" dirty="0">
                <a:solidFill>
                  <a:srgbClr val="2A2A2A"/>
                </a:solidFill>
                <a:latin typeface="Times New Roman"/>
                <a:cs typeface="Times New Roman"/>
              </a:rPr>
              <a:t>few</a:t>
            </a:r>
            <a:r>
              <a:rPr sz="1500" spc="-133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hundred</a:t>
            </a:r>
            <a:r>
              <a:rPr sz="1500" spc="-59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-14" dirty="0">
                <a:solidFill>
                  <a:srgbClr val="2A2A2A"/>
                </a:solidFill>
                <a:latin typeface="Times New Roman"/>
                <a:cs typeface="Times New Roman"/>
              </a:rPr>
              <a:t>KB).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2009" y="6283707"/>
            <a:ext cx="10775211" cy="240675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Optimising</a:t>
            </a:r>
            <a:r>
              <a:rPr sz="1500" spc="7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59" dirty="0">
                <a:solidFill>
                  <a:srgbClr val="181818"/>
                </a:solidFill>
                <a:latin typeface="Times New Roman"/>
                <a:cs typeface="Times New Roman"/>
              </a:rPr>
              <a:t>one</a:t>
            </a:r>
            <a:r>
              <a:rPr sz="1500" spc="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500" spc="38" dirty="0">
                <a:solidFill>
                  <a:srgbClr val="2A2A2A"/>
                </a:solidFill>
                <a:latin typeface="Times New Roman"/>
                <a:cs typeface="Times New Roman"/>
              </a:rPr>
              <a:t>area,</a:t>
            </a:r>
            <a:r>
              <a:rPr sz="1500" spc="-42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52" dirty="0">
                <a:solidFill>
                  <a:srgbClr val="2A2A2A"/>
                </a:solidFill>
                <a:latin typeface="Times New Roman"/>
                <a:cs typeface="Times New Roman"/>
              </a:rPr>
              <a:t>such</a:t>
            </a:r>
            <a:r>
              <a:rPr sz="1500" spc="-3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45" dirty="0">
                <a:solidFill>
                  <a:srgbClr val="2A2A2A"/>
                </a:solidFill>
                <a:latin typeface="Times New Roman"/>
                <a:cs typeface="Times New Roman"/>
              </a:rPr>
              <a:t>as</a:t>
            </a:r>
            <a:r>
              <a:rPr sz="1500" spc="108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reducing</a:t>
            </a:r>
            <a:r>
              <a:rPr sz="1500" spc="-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latency</a:t>
            </a:r>
            <a:r>
              <a:rPr sz="1500" spc="-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with</a:t>
            </a:r>
            <a:r>
              <a:rPr sz="1500" spc="8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a</a:t>
            </a:r>
            <a:r>
              <a:rPr sz="1500" spc="1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181818"/>
                </a:solidFill>
                <a:latin typeface="Times New Roman"/>
                <a:cs typeface="Times New Roman"/>
              </a:rPr>
              <a:t>larger</a:t>
            </a:r>
            <a:r>
              <a:rPr sz="1500" spc="66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181818"/>
                </a:solidFill>
                <a:latin typeface="Times New Roman"/>
                <a:cs typeface="Times New Roman"/>
              </a:rPr>
              <a:t>model,</a:t>
            </a:r>
            <a:r>
              <a:rPr sz="1500" spc="-17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181818"/>
                </a:solidFill>
                <a:latin typeface="Times New Roman"/>
                <a:cs typeface="Times New Roman"/>
              </a:rPr>
              <a:t>often</a:t>
            </a:r>
            <a:r>
              <a:rPr sz="1500" spc="52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negatively</a:t>
            </a:r>
            <a:r>
              <a:rPr sz="1500" spc="77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impacts</a:t>
            </a:r>
            <a:r>
              <a:rPr sz="1500" spc="-38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another,</a:t>
            </a:r>
            <a:r>
              <a:rPr sz="1500" spc="59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like</a:t>
            </a:r>
            <a:r>
              <a:rPr sz="1500" spc="-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energy</a:t>
            </a:r>
            <a:r>
              <a:rPr sz="1500" spc="77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A2A2A"/>
                </a:solidFill>
                <a:latin typeface="Times New Roman"/>
                <a:cs typeface="Times New Roman"/>
              </a:rPr>
              <a:t>use</a:t>
            </a:r>
            <a:r>
              <a:rPr sz="1500" spc="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spc="49" dirty="0">
                <a:solidFill>
                  <a:srgbClr val="2A2A2A"/>
                </a:solidFill>
                <a:latin typeface="Times New Roman"/>
                <a:cs typeface="Times New Roman"/>
              </a:rPr>
              <a:t>or</a:t>
            </a:r>
            <a:r>
              <a:rPr sz="1500" spc="14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181818"/>
                </a:solidFill>
                <a:latin typeface="Times New Roman"/>
                <a:cs typeface="Times New Roman"/>
              </a:rPr>
              <a:t>memory</a:t>
            </a:r>
            <a:r>
              <a:rPr sz="1500" spc="4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1500" spc="-7" dirty="0">
                <a:solidFill>
                  <a:srgbClr val="181818"/>
                </a:solidFill>
                <a:latin typeface="Times New Roman"/>
                <a:cs typeface="Times New Roman"/>
              </a:rPr>
              <a:t>footprint.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9ECB00-8C5F-87A5-8C4D-FADE445D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31" y="1288337"/>
            <a:ext cx="10716560" cy="48207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466" y="2484991"/>
            <a:ext cx="5740499" cy="30638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150466" y="5789343"/>
            <a:ext cx="6291816" cy="0"/>
          </a:xfrm>
          <a:custGeom>
            <a:avLst/>
            <a:gdLst/>
            <a:ahLst/>
            <a:cxnLst/>
            <a:rect l="l" t="t" r="r" b="b"/>
            <a:pathLst>
              <a:path w="9018270">
                <a:moveTo>
                  <a:pt x="0" y="0"/>
                </a:moveTo>
                <a:lnTo>
                  <a:pt x="9017738" y="0"/>
                </a:lnTo>
              </a:path>
            </a:pathLst>
          </a:custGeom>
          <a:ln w="12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667527" y="559303"/>
            <a:ext cx="8249979" cy="434827"/>
          </a:xfrm>
          <a:prstGeom prst="rect">
            <a:avLst/>
          </a:prstGeom>
        </p:spPr>
        <p:txBody>
          <a:bodyPr vert="horz" wrap="square" lIns="0" tIns="10633" rIns="0" bIns="0" rtlCol="0" anchor="ctr">
            <a:spAutoFit/>
          </a:bodyPr>
          <a:lstStyle/>
          <a:p>
            <a:pPr marL="8861">
              <a:lnSpc>
                <a:spcPct val="100000"/>
              </a:lnSpc>
              <a:spcBef>
                <a:spcPts val="84"/>
              </a:spcBef>
            </a:pPr>
            <a:r>
              <a:rPr sz="2756" spc="-17" dirty="0">
                <a:solidFill>
                  <a:srgbClr val="010101"/>
                </a:solidFill>
              </a:rPr>
              <a:t>Model</a:t>
            </a:r>
            <a:r>
              <a:rPr sz="2756" spc="-122" dirty="0">
                <a:solidFill>
                  <a:srgbClr val="010101"/>
                </a:solidFill>
              </a:rPr>
              <a:t> </a:t>
            </a:r>
            <a:r>
              <a:rPr sz="2756" spc="-126" dirty="0">
                <a:solidFill>
                  <a:srgbClr val="010101"/>
                </a:solidFill>
              </a:rPr>
              <a:t>Size</a:t>
            </a:r>
            <a:r>
              <a:rPr sz="2756" spc="-63" dirty="0">
                <a:solidFill>
                  <a:srgbClr val="010101"/>
                </a:solidFill>
              </a:rPr>
              <a:t> </a:t>
            </a:r>
            <a:r>
              <a:rPr sz="2756" spc="-136" dirty="0">
                <a:solidFill>
                  <a:srgbClr val="010101"/>
                </a:solidFill>
              </a:rPr>
              <a:t>vs.</a:t>
            </a:r>
            <a:r>
              <a:rPr sz="2756" spc="-283" dirty="0">
                <a:solidFill>
                  <a:srgbClr val="010101"/>
                </a:solidFill>
              </a:rPr>
              <a:t> </a:t>
            </a:r>
            <a:r>
              <a:rPr sz="2756" spc="-91" dirty="0">
                <a:solidFill>
                  <a:srgbClr val="010101"/>
                </a:solidFill>
              </a:rPr>
              <a:t>Problem</a:t>
            </a:r>
            <a:r>
              <a:rPr sz="2756" spc="-70" dirty="0">
                <a:solidFill>
                  <a:srgbClr val="010101"/>
                </a:solidFill>
              </a:rPr>
              <a:t> </a:t>
            </a:r>
            <a:r>
              <a:rPr sz="2756" spc="-42" dirty="0">
                <a:solidFill>
                  <a:srgbClr val="010101"/>
                </a:solidFill>
              </a:rPr>
              <a:t>Complexity</a:t>
            </a:r>
            <a:endParaRPr sz="2756" dirty="0"/>
          </a:p>
        </p:txBody>
      </p:sp>
      <p:sp>
        <p:nvSpPr>
          <p:cNvPr id="5" name="object 5"/>
          <p:cNvSpPr txBox="1"/>
          <p:nvPr/>
        </p:nvSpPr>
        <p:spPr>
          <a:xfrm>
            <a:off x="667914" y="1181109"/>
            <a:ext cx="8507376" cy="635594"/>
          </a:xfrm>
          <a:prstGeom prst="rect">
            <a:avLst/>
          </a:prstGeom>
        </p:spPr>
        <p:txBody>
          <a:bodyPr vert="horz" wrap="square" lIns="0" tIns="8417" rIns="0" bIns="0" rtlCol="0">
            <a:spAutoFit/>
          </a:bodyPr>
          <a:lstStyle/>
          <a:p>
            <a:pPr marL="20823" marR="3544" indent="-12405">
              <a:lnSpc>
                <a:spcPct val="107700"/>
              </a:lnSpc>
              <a:spcBef>
                <a:spcPts val="66"/>
              </a:spcBef>
            </a:pPr>
            <a:r>
              <a:rPr sz="1954" spc="52" dirty="0">
                <a:solidFill>
                  <a:srgbClr val="161615"/>
                </a:solidFill>
                <a:latin typeface="Times New Roman"/>
                <a:cs typeface="Times New Roman"/>
              </a:rPr>
              <a:t>Th</a:t>
            </a:r>
            <a:r>
              <a:rPr sz="1954" spc="52" dirty="0">
                <a:solidFill>
                  <a:srgbClr val="31312F"/>
                </a:solidFill>
                <a:latin typeface="Times New Roman"/>
                <a:cs typeface="Times New Roman"/>
              </a:rPr>
              <a:t>e</a:t>
            </a:r>
            <a:r>
              <a:rPr sz="1954" spc="-80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954" dirty="0">
                <a:solidFill>
                  <a:srgbClr val="161615"/>
                </a:solidFill>
                <a:latin typeface="Times New Roman"/>
                <a:cs typeface="Times New Roman"/>
              </a:rPr>
              <a:t>si</a:t>
            </a:r>
            <a:r>
              <a:rPr sz="1954" dirty="0">
                <a:solidFill>
                  <a:srgbClr val="31312F"/>
                </a:solidFill>
                <a:latin typeface="Times New Roman"/>
                <a:cs typeface="Times New Roman"/>
              </a:rPr>
              <a:t>ze</a:t>
            </a:r>
            <a:r>
              <a:rPr sz="1954" spc="21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954" dirty="0">
                <a:solidFill>
                  <a:srgbClr val="161615"/>
                </a:solidFill>
                <a:latin typeface="Times New Roman"/>
                <a:cs typeface="Times New Roman"/>
              </a:rPr>
              <a:t>of</a:t>
            </a:r>
            <a:r>
              <a:rPr sz="1954" spc="-10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dirty="0">
                <a:solidFill>
                  <a:srgbClr val="161615"/>
                </a:solidFill>
                <a:latin typeface="Times New Roman"/>
                <a:cs typeface="Times New Roman"/>
              </a:rPr>
              <a:t>a</a:t>
            </a:r>
            <a:r>
              <a:rPr sz="1954" spc="119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73" dirty="0">
                <a:solidFill>
                  <a:srgbClr val="161615"/>
                </a:solidFill>
                <a:latin typeface="Times New Roman"/>
                <a:cs typeface="Times New Roman"/>
              </a:rPr>
              <a:t>n</a:t>
            </a:r>
            <a:r>
              <a:rPr sz="1954" spc="73" dirty="0">
                <a:solidFill>
                  <a:srgbClr val="31312F"/>
                </a:solidFill>
                <a:latin typeface="Times New Roman"/>
                <a:cs typeface="Times New Roman"/>
              </a:rPr>
              <a:t>e</a:t>
            </a:r>
            <a:r>
              <a:rPr sz="1954" spc="73" dirty="0">
                <a:solidFill>
                  <a:srgbClr val="161615"/>
                </a:solidFill>
                <a:latin typeface="Times New Roman"/>
                <a:cs typeface="Times New Roman"/>
              </a:rPr>
              <a:t>ural</a:t>
            </a:r>
            <a:r>
              <a:rPr sz="1954" spc="-28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45" dirty="0">
                <a:solidFill>
                  <a:srgbClr val="161615"/>
                </a:solidFill>
                <a:latin typeface="Times New Roman"/>
                <a:cs typeface="Times New Roman"/>
              </a:rPr>
              <a:t>n</a:t>
            </a:r>
            <a:r>
              <a:rPr sz="1954" spc="45" dirty="0">
                <a:solidFill>
                  <a:srgbClr val="31312F"/>
                </a:solidFill>
                <a:latin typeface="Times New Roman"/>
                <a:cs typeface="Times New Roman"/>
              </a:rPr>
              <a:t>e</a:t>
            </a:r>
            <a:r>
              <a:rPr sz="1954" spc="45" dirty="0">
                <a:solidFill>
                  <a:srgbClr val="161615"/>
                </a:solidFill>
                <a:latin typeface="Times New Roman"/>
                <a:cs typeface="Times New Roman"/>
              </a:rPr>
              <a:t>twork</a:t>
            </a:r>
            <a:r>
              <a:rPr sz="1954" spc="-7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dirty="0">
                <a:solidFill>
                  <a:srgbClr val="161615"/>
                </a:solidFill>
                <a:latin typeface="Times New Roman"/>
                <a:cs typeface="Times New Roman"/>
              </a:rPr>
              <a:t>is</a:t>
            </a:r>
            <a:r>
              <a:rPr sz="1954" spc="-28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42" dirty="0">
                <a:solidFill>
                  <a:srgbClr val="161615"/>
                </a:solidFill>
                <a:latin typeface="Times New Roman"/>
                <a:cs typeface="Times New Roman"/>
              </a:rPr>
              <a:t>a</a:t>
            </a:r>
            <a:r>
              <a:rPr sz="1954" spc="105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45" dirty="0">
                <a:solidFill>
                  <a:srgbClr val="161615"/>
                </a:solidFill>
                <a:latin typeface="Times New Roman"/>
                <a:cs typeface="Times New Roman"/>
              </a:rPr>
              <a:t>prim</a:t>
            </a:r>
            <a:r>
              <a:rPr sz="1954" spc="45" dirty="0">
                <a:solidFill>
                  <a:srgbClr val="31312F"/>
                </a:solidFill>
                <a:latin typeface="Times New Roman"/>
                <a:cs typeface="Times New Roman"/>
              </a:rPr>
              <a:t>a</a:t>
            </a:r>
            <a:r>
              <a:rPr sz="1954" spc="45" dirty="0">
                <a:solidFill>
                  <a:srgbClr val="161615"/>
                </a:solidFill>
                <a:latin typeface="Times New Roman"/>
                <a:cs typeface="Times New Roman"/>
              </a:rPr>
              <a:t>ry</a:t>
            </a:r>
            <a:r>
              <a:rPr sz="1954" spc="129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52" dirty="0">
                <a:solidFill>
                  <a:srgbClr val="161615"/>
                </a:solidFill>
                <a:latin typeface="Times New Roman"/>
                <a:cs typeface="Times New Roman"/>
              </a:rPr>
              <a:t>driver</a:t>
            </a:r>
            <a:r>
              <a:rPr sz="1954" spc="-17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dirty="0">
                <a:solidFill>
                  <a:srgbClr val="161615"/>
                </a:solidFill>
                <a:latin typeface="Times New Roman"/>
                <a:cs typeface="Times New Roman"/>
              </a:rPr>
              <a:t>o</a:t>
            </a:r>
            <a:r>
              <a:rPr sz="1954" dirty="0">
                <a:solidFill>
                  <a:srgbClr val="31312F"/>
                </a:solidFill>
                <a:latin typeface="Times New Roman"/>
                <a:cs typeface="Times New Roman"/>
              </a:rPr>
              <a:t>f</a:t>
            </a:r>
            <a:r>
              <a:rPr sz="1954" spc="-42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954" dirty="0">
                <a:solidFill>
                  <a:srgbClr val="161615"/>
                </a:solidFill>
                <a:latin typeface="Times New Roman"/>
                <a:cs typeface="Times New Roman"/>
              </a:rPr>
              <a:t>its</a:t>
            </a:r>
            <a:r>
              <a:rPr sz="1954" spc="52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63" dirty="0">
                <a:solidFill>
                  <a:srgbClr val="161615"/>
                </a:solidFill>
                <a:latin typeface="Times New Roman"/>
                <a:cs typeface="Times New Roman"/>
              </a:rPr>
              <a:t>m</a:t>
            </a:r>
            <a:r>
              <a:rPr sz="1954" spc="63" dirty="0">
                <a:solidFill>
                  <a:srgbClr val="31312F"/>
                </a:solidFill>
                <a:latin typeface="Times New Roman"/>
                <a:cs typeface="Times New Roman"/>
              </a:rPr>
              <a:t>e</a:t>
            </a:r>
            <a:r>
              <a:rPr sz="1954" spc="63" dirty="0">
                <a:solidFill>
                  <a:srgbClr val="161615"/>
                </a:solidFill>
                <a:latin typeface="Times New Roman"/>
                <a:cs typeface="Times New Roman"/>
              </a:rPr>
              <a:t>mory</a:t>
            </a:r>
            <a:r>
              <a:rPr sz="1954" spc="115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38" dirty="0">
                <a:solidFill>
                  <a:srgbClr val="161615"/>
                </a:solidFill>
                <a:latin typeface="Times New Roman"/>
                <a:cs typeface="Times New Roman"/>
              </a:rPr>
              <a:t>usage</a:t>
            </a:r>
            <a:r>
              <a:rPr sz="1954" spc="-31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45" dirty="0">
                <a:solidFill>
                  <a:srgbClr val="161615"/>
                </a:solidFill>
                <a:latin typeface="Times New Roman"/>
                <a:cs typeface="Times New Roman"/>
              </a:rPr>
              <a:t>and</a:t>
            </a:r>
            <a:r>
              <a:rPr sz="1954" spc="150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-7" dirty="0">
                <a:solidFill>
                  <a:srgbClr val="161615"/>
                </a:solidFill>
                <a:latin typeface="Times New Roman"/>
                <a:cs typeface="Times New Roman"/>
              </a:rPr>
              <a:t>latency. </a:t>
            </a:r>
            <a:r>
              <a:rPr sz="1954" spc="63" dirty="0">
                <a:solidFill>
                  <a:srgbClr val="161615"/>
                </a:solidFill>
                <a:latin typeface="Times New Roman"/>
                <a:cs typeface="Times New Roman"/>
              </a:rPr>
              <a:t>Here</a:t>
            </a:r>
            <a:r>
              <a:rPr sz="1954" spc="-35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52" dirty="0">
                <a:solidFill>
                  <a:srgbClr val="161615"/>
                </a:solidFill>
                <a:latin typeface="Times New Roman"/>
                <a:cs typeface="Times New Roman"/>
              </a:rPr>
              <a:t>are</a:t>
            </a:r>
            <a:r>
              <a:rPr sz="1954" spc="24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dirty="0">
                <a:solidFill>
                  <a:srgbClr val="161615"/>
                </a:solidFill>
                <a:latin typeface="Times New Roman"/>
                <a:cs typeface="Times New Roman"/>
              </a:rPr>
              <a:t>typical</a:t>
            </a:r>
            <a:r>
              <a:rPr sz="1954" spc="-73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45" dirty="0">
                <a:solidFill>
                  <a:srgbClr val="161615"/>
                </a:solidFill>
                <a:latin typeface="Times New Roman"/>
                <a:cs typeface="Times New Roman"/>
              </a:rPr>
              <a:t>size</a:t>
            </a:r>
            <a:r>
              <a:rPr sz="1954" spc="45" dirty="0">
                <a:solidFill>
                  <a:srgbClr val="31312F"/>
                </a:solidFill>
                <a:latin typeface="Times New Roman"/>
                <a:cs typeface="Times New Roman"/>
              </a:rPr>
              <a:t>s</a:t>
            </a:r>
            <a:r>
              <a:rPr sz="1954" spc="-105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954" spc="35" dirty="0">
                <a:solidFill>
                  <a:srgbClr val="161615"/>
                </a:solidFill>
                <a:latin typeface="Times New Roman"/>
                <a:cs typeface="Times New Roman"/>
              </a:rPr>
              <a:t>for</a:t>
            </a:r>
            <a:r>
              <a:rPr sz="1954" spc="-28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91" dirty="0">
                <a:solidFill>
                  <a:srgbClr val="161615"/>
                </a:solidFill>
                <a:latin typeface="Times New Roman"/>
                <a:cs typeface="Times New Roman"/>
              </a:rPr>
              <a:t>common</a:t>
            </a:r>
            <a:r>
              <a:rPr sz="1954" spc="-35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-24" dirty="0">
                <a:solidFill>
                  <a:srgbClr val="161615"/>
                </a:solidFill>
                <a:latin typeface="Times New Roman"/>
                <a:cs typeface="Times New Roman"/>
              </a:rPr>
              <a:t>TinyML</a:t>
            </a:r>
            <a:r>
              <a:rPr sz="1954" spc="56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954" spc="49" dirty="0">
                <a:solidFill>
                  <a:srgbClr val="161615"/>
                </a:solidFill>
                <a:latin typeface="Times New Roman"/>
                <a:cs typeface="Times New Roman"/>
              </a:rPr>
              <a:t>task</a:t>
            </a:r>
            <a:r>
              <a:rPr sz="1954" spc="49" dirty="0">
                <a:solidFill>
                  <a:srgbClr val="31312F"/>
                </a:solidFill>
                <a:latin typeface="Times New Roman"/>
                <a:cs typeface="Times New Roman"/>
              </a:rPr>
              <a:t>s</a:t>
            </a:r>
            <a:r>
              <a:rPr sz="1954" spc="49" dirty="0">
                <a:solidFill>
                  <a:srgbClr val="161615"/>
                </a:solidFill>
                <a:latin typeface="Times New Roman"/>
                <a:cs typeface="Times New Roman"/>
              </a:rPr>
              <a:t>.</a:t>
            </a:r>
            <a:endParaRPr sz="1954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312" y="2872475"/>
            <a:ext cx="1406599" cy="420211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R="3544" algn="r">
              <a:lnSpc>
                <a:spcPts val="1629"/>
              </a:lnSpc>
              <a:spcBef>
                <a:spcPts val="77"/>
              </a:spcBef>
            </a:pP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S</a:t>
            </a:r>
            <a:r>
              <a:rPr sz="1430" dirty="0">
                <a:solidFill>
                  <a:srgbClr val="161615"/>
                </a:solidFill>
                <a:latin typeface="Times New Roman"/>
                <a:cs typeface="Times New Roman"/>
              </a:rPr>
              <a:t>p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eech</a:t>
            </a:r>
            <a:r>
              <a:rPr sz="1430" spc="-14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3" dirty="0">
                <a:solidFill>
                  <a:srgbClr val="161615"/>
                </a:solidFill>
                <a:latin typeface="Times New Roman"/>
                <a:cs typeface="Times New Roman"/>
              </a:rPr>
              <a:t>W</a:t>
            </a:r>
            <a:r>
              <a:rPr sz="1430" spc="-73" dirty="0">
                <a:solidFill>
                  <a:srgbClr val="31312F"/>
                </a:solidFill>
                <a:latin typeface="Times New Roman"/>
                <a:cs typeface="Times New Roman"/>
              </a:rPr>
              <a:t>a</a:t>
            </a:r>
            <a:r>
              <a:rPr sz="1430" spc="-73" dirty="0">
                <a:solidFill>
                  <a:srgbClr val="161615"/>
                </a:solidFill>
                <a:latin typeface="Times New Roman"/>
                <a:cs typeface="Times New Roman"/>
              </a:rPr>
              <a:t>k</a:t>
            </a:r>
            <a:r>
              <a:rPr sz="1430" spc="-73" dirty="0">
                <a:solidFill>
                  <a:srgbClr val="31312F"/>
                </a:solidFill>
                <a:latin typeface="Times New Roman"/>
                <a:cs typeface="Times New Roman"/>
              </a:rPr>
              <a:t>e-</a:t>
            </a:r>
            <a:r>
              <a:rPr sz="1430" spc="-59" dirty="0">
                <a:solidFill>
                  <a:srgbClr val="31312F"/>
                </a:solidFill>
                <a:latin typeface="Times New Roman"/>
                <a:cs typeface="Times New Roman"/>
              </a:rPr>
              <a:t>Word</a:t>
            </a:r>
            <a:endParaRPr sz="1430">
              <a:latin typeface="Times New Roman"/>
              <a:cs typeface="Times New Roman"/>
            </a:endParaRPr>
          </a:p>
          <a:p>
            <a:pPr marR="16392" algn="r">
              <a:lnSpc>
                <a:spcPts val="1629"/>
              </a:lnSpc>
            </a:pP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Detection</a:t>
            </a:r>
            <a:endParaRPr sz="143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20" y="3807669"/>
            <a:ext cx="1059269" cy="612571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R="6646" algn="r">
              <a:lnSpc>
                <a:spcPts val="1594"/>
              </a:lnSpc>
              <a:spcBef>
                <a:spcPts val="77"/>
              </a:spcBef>
            </a:pPr>
            <a:r>
              <a:rPr sz="1430" spc="-21" dirty="0">
                <a:solidFill>
                  <a:srgbClr val="31312F"/>
                </a:solidFill>
                <a:latin typeface="Times New Roman"/>
                <a:cs typeface="Times New Roman"/>
              </a:rPr>
              <a:t>Acc</a:t>
            </a:r>
            <a:r>
              <a:rPr sz="1430" spc="-21" dirty="0">
                <a:solidFill>
                  <a:srgbClr val="161615"/>
                </a:solidFill>
                <a:latin typeface="Times New Roman"/>
                <a:cs typeface="Times New Roman"/>
              </a:rPr>
              <a:t>e</a:t>
            </a:r>
            <a:r>
              <a:rPr sz="1430" spc="-21" dirty="0">
                <a:solidFill>
                  <a:srgbClr val="31312F"/>
                </a:solidFill>
                <a:latin typeface="Times New Roman"/>
                <a:cs typeface="Times New Roman"/>
              </a:rPr>
              <a:t>lerom</a:t>
            </a:r>
            <a:r>
              <a:rPr sz="1430" spc="-21" dirty="0">
                <a:solidFill>
                  <a:srgbClr val="161615"/>
                </a:solidFill>
                <a:latin typeface="Times New Roman"/>
                <a:cs typeface="Times New Roman"/>
              </a:rPr>
              <a:t>e</a:t>
            </a:r>
            <a:r>
              <a:rPr sz="1430" spc="-21" dirty="0">
                <a:solidFill>
                  <a:srgbClr val="31312F"/>
                </a:solidFill>
                <a:latin typeface="Times New Roman"/>
                <a:cs typeface="Times New Roman"/>
              </a:rPr>
              <a:t>ter</a:t>
            </a:r>
            <a:endParaRPr sz="1430">
              <a:latin typeface="Times New Roman"/>
              <a:cs typeface="Times New Roman"/>
            </a:endParaRPr>
          </a:p>
          <a:p>
            <a:pPr marL="220191" marR="3544" indent="263165" algn="r">
              <a:lnSpc>
                <a:spcPts val="1542"/>
              </a:lnSpc>
              <a:spcBef>
                <a:spcPts val="73"/>
              </a:spcBef>
            </a:pP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Gest</a:t>
            </a:r>
            <a:r>
              <a:rPr sz="1430" spc="-7" dirty="0">
                <a:solidFill>
                  <a:srgbClr val="161615"/>
                </a:solidFill>
                <a:latin typeface="Times New Roman"/>
                <a:cs typeface="Times New Roman"/>
              </a:rPr>
              <a:t>u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re </a:t>
            </a:r>
            <a:r>
              <a:rPr sz="1430" spc="-49" dirty="0">
                <a:solidFill>
                  <a:srgbClr val="31312F"/>
                </a:solidFill>
                <a:latin typeface="Times New Roman"/>
                <a:cs typeface="Times New Roman"/>
              </a:rPr>
              <a:t>Recogni</a:t>
            </a:r>
            <a:r>
              <a:rPr sz="1430" spc="-49" dirty="0">
                <a:solidFill>
                  <a:srgbClr val="161615"/>
                </a:solidFill>
                <a:latin typeface="Times New Roman"/>
                <a:cs typeface="Times New Roman"/>
              </a:rPr>
              <a:t>t</a:t>
            </a:r>
            <a:r>
              <a:rPr sz="1430" spc="-49" dirty="0">
                <a:solidFill>
                  <a:srgbClr val="31312F"/>
                </a:solidFill>
                <a:latin typeface="Times New Roman"/>
                <a:cs typeface="Times New Roman"/>
              </a:rPr>
              <a:t>ion</a:t>
            </a:r>
            <a:endParaRPr sz="143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16" y="4920996"/>
            <a:ext cx="1279893" cy="419614"/>
          </a:xfrm>
          <a:prstGeom prst="rect">
            <a:avLst/>
          </a:prstGeom>
        </p:spPr>
        <p:txBody>
          <a:bodyPr vert="horz" wrap="square" lIns="0" tIns="34556" rIns="0" bIns="0" rtlCol="0">
            <a:spAutoFit/>
          </a:bodyPr>
          <a:lstStyle/>
          <a:p>
            <a:pPr marL="8861" marR="3544" indent="97912">
              <a:lnSpc>
                <a:spcPts val="1542"/>
              </a:lnSpc>
              <a:spcBef>
                <a:spcPts val="272"/>
              </a:spcBef>
            </a:pPr>
            <a:r>
              <a:rPr sz="1430" spc="-24" dirty="0">
                <a:solidFill>
                  <a:srgbClr val="31312F"/>
                </a:solidFill>
                <a:latin typeface="Times New Roman"/>
                <a:cs typeface="Times New Roman"/>
              </a:rPr>
              <a:t>Person</a:t>
            </a:r>
            <a:r>
              <a:rPr sz="1430" spc="-63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P</a:t>
            </a:r>
            <a:r>
              <a:rPr sz="1430" spc="-7" dirty="0">
                <a:solidFill>
                  <a:srgbClr val="161615"/>
                </a:solidFill>
                <a:latin typeface="Times New Roman"/>
                <a:cs typeface="Times New Roman"/>
              </a:rPr>
              <a:t>r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esence </a:t>
            </a:r>
            <a:r>
              <a:rPr sz="1430" spc="-28" dirty="0">
                <a:solidFill>
                  <a:srgbClr val="31312F"/>
                </a:solidFill>
                <a:latin typeface="Times New Roman"/>
                <a:cs typeface="Times New Roman"/>
              </a:rPr>
              <a:t>Detection</a:t>
            </a:r>
            <a:r>
              <a:rPr sz="1430" spc="-52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66" dirty="0">
                <a:solidFill>
                  <a:srgbClr val="31312F"/>
                </a:solidFill>
                <a:latin typeface="Times New Roman"/>
                <a:cs typeface="Times New Roman"/>
              </a:rPr>
              <a:t>(V</a:t>
            </a:r>
            <a:r>
              <a:rPr sz="1430" spc="-66" dirty="0">
                <a:solidFill>
                  <a:srgbClr val="161615"/>
                </a:solidFill>
                <a:latin typeface="Times New Roman"/>
                <a:cs typeface="Times New Roman"/>
              </a:rPr>
              <a:t>i</a:t>
            </a:r>
            <a:r>
              <a:rPr sz="1430" spc="-66" dirty="0">
                <a:solidFill>
                  <a:srgbClr val="31312F"/>
                </a:solidFill>
                <a:latin typeface="Times New Roman"/>
                <a:cs typeface="Times New Roman"/>
              </a:rPr>
              <a:t>sion)</a:t>
            </a:r>
            <a:endParaRPr sz="143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33156" y="2970448"/>
            <a:ext cx="430619" cy="229902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430" spc="-35" dirty="0">
                <a:solidFill>
                  <a:srgbClr val="31312F"/>
                </a:solidFill>
                <a:latin typeface="Times New Roman"/>
                <a:cs typeface="Times New Roman"/>
              </a:rPr>
              <a:t>20KB</a:t>
            </a:r>
            <a:endParaRPr sz="143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3156" y="3994708"/>
            <a:ext cx="430619" cy="229902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430" spc="-35" dirty="0">
                <a:solidFill>
                  <a:srgbClr val="31312F"/>
                </a:solidFill>
                <a:latin typeface="Times New Roman"/>
                <a:cs typeface="Times New Roman"/>
              </a:rPr>
              <a:t>20KB</a:t>
            </a:r>
            <a:endParaRPr sz="143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9369" y="5018969"/>
            <a:ext cx="520552" cy="229902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430" spc="42" dirty="0">
                <a:solidFill>
                  <a:srgbClr val="31312F"/>
                </a:solidFill>
                <a:latin typeface="Times New Roman"/>
                <a:cs typeface="Times New Roman"/>
              </a:rPr>
              <a:t>250</a:t>
            </a:r>
            <a:r>
              <a:rPr sz="1430" spc="-115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300" dirty="0">
                <a:solidFill>
                  <a:srgbClr val="31312F"/>
                </a:solidFill>
                <a:latin typeface="Times New Roman"/>
                <a:cs typeface="Times New Roman"/>
              </a:rPr>
              <a:t>KB</a:t>
            </a:r>
            <a:endParaRPr sz="143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2691" y="2774503"/>
            <a:ext cx="2734782" cy="635017"/>
          </a:xfrm>
          <a:prstGeom prst="rect">
            <a:avLst/>
          </a:prstGeom>
        </p:spPr>
        <p:txBody>
          <a:bodyPr vert="horz" wrap="square" lIns="0" tIns="27467" rIns="0" bIns="0" rtlCol="0">
            <a:spAutoFit/>
          </a:bodyPr>
          <a:lstStyle/>
          <a:p>
            <a:pPr marL="8861" marR="3544" indent="5316">
              <a:lnSpc>
                <a:spcPct val="91900"/>
              </a:lnSpc>
              <a:spcBef>
                <a:spcPts val="216"/>
              </a:spcBef>
            </a:pPr>
            <a:r>
              <a:rPr sz="1430" spc="-129" dirty="0">
                <a:solidFill>
                  <a:srgbClr val="31312F"/>
                </a:solidFill>
                <a:latin typeface="Times New Roman"/>
                <a:cs typeface="Times New Roman"/>
              </a:rPr>
              <a:t>A</a:t>
            </a:r>
            <a:r>
              <a:rPr sz="1430" spc="-108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28" dirty="0">
                <a:solidFill>
                  <a:srgbClr val="31312F"/>
                </a:solidFill>
                <a:latin typeface="Times New Roman"/>
                <a:cs typeface="Times New Roman"/>
              </a:rPr>
              <a:t>small</a:t>
            </a:r>
            <a:r>
              <a:rPr sz="1430" spc="-52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17" dirty="0">
                <a:solidFill>
                  <a:srgbClr val="31312F"/>
                </a:solidFill>
                <a:latin typeface="Times New Roman"/>
                <a:cs typeface="Times New Roman"/>
              </a:rPr>
              <a:t>co</a:t>
            </a:r>
            <a:r>
              <a:rPr sz="1430" spc="-17" dirty="0">
                <a:solidFill>
                  <a:srgbClr val="161615"/>
                </a:solidFill>
                <a:latin typeface="Times New Roman"/>
                <a:cs typeface="Times New Roman"/>
              </a:rPr>
              <a:t>n</a:t>
            </a:r>
            <a:r>
              <a:rPr sz="1430" spc="-17" dirty="0">
                <a:solidFill>
                  <a:srgbClr val="31312F"/>
                </a:solidFill>
                <a:latin typeface="Times New Roman"/>
                <a:cs typeface="Times New Roman"/>
              </a:rPr>
              <a:t>volutional</a:t>
            </a:r>
            <a:r>
              <a:rPr sz="1430" spc="-98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14" dirty="0">
                <a:solidFill>
                  <a:srgbClr val="31312F"/>
                </a:solidFill>
                <a:latin typeface="Times New Roman"/>
                <a:cs typeface="Times New Roman"/>
              </a:rPr>
              <a:t>model</a:t>
            </a:r>
            <a:r>
              <a:rPr sz="1430" spc="-52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desig</a:t>
            </a:r>
            <a:r>
              <a:rPr sz="1430" spc="-7" dirty="0">
                <a:solidFill>
                  <a:srgbClr val="161615"/>
                </a:solidFill>
                <a:latin typeface="Times New Roman"/>
                <a:cs typeface="Times New Roman"/>
              </a:rPr>
              <a:t>n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ed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for</a:t>
            </a:r>
            <a:r>
              <a:rPr sz="1430" spc="-115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24" dirty="0">
                <a:solidFill>
                  <a:srgbClr val="31312F"/>
                </a:solidFill>
                <a:latin typeface="Times New Roman"/>
                <a:cs typeface="Times New Roman"/>
              </a:rPr>
              <a:t>h</a:t>
            </a:r>
            <a:r>
              <a:rPr sz="1430" spc="-24" dirty="0">
                <a:solidFill>
                  <a:srgbClr val="161615"/>
                </a:solidFill>
                <a:latin typeface="Times New Roman"/>
                <a:cs typeface="Times New Roman"/>
              </a:rPr>
              <a:t>i</a:t>
            </a:r>
            <a:r>
              <a:rPr sz="1430" spc="-24" dirty="0">
                <a:solidFill>
                  <a:srgbClr val="31312F"/>
                </a:solidFill>
                <a:latin typeface="Times New Roman"/>
                <a:cs typeface="Times New Roman"/>
              </a:rPr>
              <a:t>g</a:t>
            </a:r>
            <a:r>
              <a:rPr sz="1430" spc="-24" dirty="0">
                <a:solidFill>
                  <a:srgbClr val="161615"/>
                </a:solidFill>
                <a:latin typeface="Times New Roman"/>
                <a:cs typeface="Times New Roman"/>
              </a:rPr>
              <a:t>h</a:t>
            </a:r>
            <a:r>
              <a:rPr sz="1430" spc="-35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430" spc="-28" dirty="0">
                <a:solidFill>
                  <a:srgbClr val="31312F"/>
                </a:solidFill>
                <a:latin typeface="Times New Roman"/>
                <a:cs typeface="Times New Roman"/>
              </a:rPr>
              <a:t>effic</a:t>
            </a:r>
            <a:r>
              <a:rPr sz="1430" spc="-28" dirty="0">
                <a:solidFill>
                  <a:srgbClr val="161615"/>
                </a:solidFill>
                <a:latin typeface="Times New Roman"/>
                <a:cs typeface="Times New Roman"/>
              </a:rPr>
              <a:t>i</a:t>
            </a:r>
            <a:r>
              <a:rPr sz="1430" spc="-28" dirty="0">
                <a:solidFill>
                  <a:srgbClr val="31312F"/>
                </a:solidFill>
                <a:latin typeface="Times New Roman"/>
                <a:cs typeface="Times New Roman"/>
              </a:rPr>
              <a:t>e</a:t>
            </a:r>
            <a:r>
              <a:rPr sz="1430" spc="-28" dirty="0">
                <a:solidFill>
                  <a:srgbClr val="161615"/>
                </a:solidFill>
                <a:latin typeface="Times New Roman"/>
                <a:cs typeface="Times New Roman"/>
              </a:rPr>
              <a:t>n</a:t>
            </a:r>
            <a:r>
              <a:rPr sz="1430" spc="-28" dirty="0">
                <a:solidFill>
                  <a:srgbClr val="31312F"/>
                </a:solidFill>
                <a:latin typeface="Times New Roman"/>
                <a:cs typeface="Times New Roman"/>
              </a:rPr>
              <a:t>c</a:t>
            </a:r>
            <a:r>
              <a:rPr sz="1430" spc="-28" dirty="0">
                <a:solidFill>
                  <a:srgbClr val="161615"/>
                </a:solidFill>
                <a:latin typeface="Times New Roman"/>
                <a:cs typeface="Times New Roman"/>
              </a:rPr>
              <a:t>y.</a:t>
            </a:r>
            <a:r>
              <a:rPr sz="1430" spc="-185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430" spc="-21" dirty="0">
                <a:solidFill>
                  <a:srgbClr val="31312F"/>
                </a:solidFill>
                <a:latin typeface="Times New Roman"/>
                <a:cs typeface="Times New Roman"/>
              </a:rPr>
              <a:t>Can</a:t>
            </a:r>
            <a:r>
              <a:rPr sz="1430" spc="-77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38" dirty="0">
                <a:solidFill>
                  <a:srgbClr val="31312F"/>
                </a:solidFill>
                <a:latin typeface="Times New Roman"/>
                <a:cs typeface="Times New Roman"/>
              </a:rPr>
              <a:t>classify</a:t>
            </a:r>
            <a:r>
              <a:rPr sz="1430" spc="-91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a</a:t>
            </a:r>
            <a:r>
              <a:rPr sz="1430" spc="49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17" dirty="0">
                <a:solidFill>
                  <a:srgbClr val="31312F"/>
                </a:solidFill>
                <a:latin typeface="Times New Roman"/>
                <a:cs typeface="Times New Roman"/>
              </a:rPr>
              <a:t>few </a:t>
            </a:r>
            <a:r>
              <a:rPr sz="1430" spc="-35" dirty="0">
                <a:solidFill>
                  <a:srgbClr val="31312F"/>
                </a:solidFill>
                <a:latin typeface="Times New Roman"/>
                <a:cs typeface="Times New Roman"/>
              </a:rPr>
              <a:t>keywords</a:t>
            </a:r>
            <a:r>
              <a:rPr sz="1430" spc="-94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from</a:t>
            </a:r>
            <a:r>
              <a:rPr sz="1430" spc="-108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spectrogram</a:t>
            </a:r>
            <a:r>
              <a:rPr sz="1430" spc="28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input.</a:t>
            </a:r>
            <a:endParaRPr sz="143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72327" y="3700790"/>
            <a:ext cx="2414034" cy="804335"/>
          </a:xfrm>
          <a:prstGeom prst="rect">
            <a:avLst/>
          </a:prstGeom>
        </p:spPr>
        <p:txBody>
          <a:bodyPr vert="horz" wrap="square" lIns="0" tIns="34556" rIns="0" bIns="0" rtlCol="0">
            <a:spAutoFit/>
          </a:bodyPr>
          <a:lstStyle/>
          <a:p>
            <a:pPr marL="8861" marR="3544" indent="5760">
              <a:lnSpc>
                <a:spcPts val="1542"/>
              </a:lnSpc>
              <a:spcBef>
                <a:spcPts val="272"/>
              </a:spcBef>
            </a:pPr>
            <a:r>
              <a:rPr sz="1430" spc="-129" dirty="0">
                <a:solidFill>
                  <a:srgbClr val="31312F"/>
                </a:solidFill>
                <a:latin typeface="Times New Roman"/>
                <a:cs typeface="Times New Roman"/>
              </a:rPr>
              <a:t>A</a:t>
            </a:r>
            <a:r>
              <a:rPr sz="1430" spc="-49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24" dirty="0">
                <a:solidFill>
                  <a:srgbClr val="31312F"/>
                </a:solidFill>
                <a:latin typeface="Times New Roman"/>
                <a:cs typeface="Times New Roman"/>
              </a:rPr>
              <a:t>model</a:t>
            </a:r>
            <a:r>
              <a:rPr sz="1430" spc="-10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that</a:t>
            </a:r>
            <a:r>
              <a:rPr sz="1430" spc="-126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analyses</a:t>
            </a:r>
            <a:r>
              <a:rPr sz="1430" spc="-115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time</a:t>
            </a:r>
            <a:r>
              <a:rPr sz="1430" spc="-7" dirty="0">
                <a:solidFill>
                  <a:srgbClr val="161615"/>
                </a:solidFill>
                <a:latin typeface="Times New Roman"/>
                <a:cs typeface="Times New Roman"/>
              </a:rPr>
              <a:t>-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series </a:t>
            </a:r>
            <a:r>
              <a:rPr sz="1430" spc="-14" dirty="0">
                <a:solidFill>
                  <a:srgbClr val="31312F"/>
                </a:solidFill>
                <a:latin typeface="Times New Roman"/>
                <a:cs typeface="Times New Roman"/>
              </a:rPr>
              <a:t>data</a:t>
            </a:r>
            <a:r>
              <a:rPr sz="1430" spc="-94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from</a:t>
            </a:r>
            <a:r>
              <a:rPr sz="1430" spc="-87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38" dirty="0">
                <a:solidFill>
                  <a:srgbClr val="31312F"/>
                </a:solidFill>
                <a:latin typeface="Times New Roman"/>
                <a:cs typeface="Times New Roman"/>
              </a:rPr>
              <a:t>an</a:t>
            </a:r>
            <a:r>
              <a:rPr sz="1430" spc="-115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accelerometer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17" dirty="0">
                <a:solidFill>
                  <a:srgbClr val="31312F"/>
                </a:solidFill>
                <a:latin typeface="Times New Roman"/>
                <a:cs typeface="Times New Roman"/>
              </a:rPr>
              <a:t>to </a:t>
            </a:r>
            <a:r>
              <a:rPr sz="1430" spc="-21" dirty="0">
                <a:solidFill>
                  <a:srgbClr val="31312F"/>
                </a:solidFill>
                <a:latin typeface="Times New Roman"/>
                <a:cs typeface="Times New Roman"/>
              </a:rPr>
              <a:t>recognise</a:t>
            </a:r>
            <a:r>
              <a:rPr sz="1430" spc="-98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simple</a:t>
            </a:r>
            <a:r>
              <a:rPr sz="1430" spc="-140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gestures</a:t>
            </a:r>
            <a:r>
              <a:rPr sz="1430" spc="-108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14" dirty="0">
                <a:solidFill>
                  <a:srgbClr val="31312F"/>
                </a:solidFill>
                <a:latin typeface="Times New Roman"/>
                <a:cs typeface="Times New Roman"/>
              </a:rPr>
              <a:t>like</a:t>
            </a:r>
            <a:r>
              <a:rPr sz="1430" spc="-98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35" dirty="0">
                <a:solidFill>
                  <a:srgbClr val="31312F"/>
                </a:solidFill>
                <a:latin typeface="Times New Roman"/>
                <a:cs typeface="Times New Roman"/>
              </a:rPr>
              <a:t>a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'w</a:t>
            </a:r>
            <a:r>
              <a:rPr sz="1430" spc="-7" dirty="0">
                <a:solidFill>
                  <a:srgbClr val="161615"/>
                </a:solidFill>
                <a:latin typeface="Times New Roman"/>
                <a:cs typeface="Times New Roman"/>
              </a:rPr>
              <a:t>i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ng'</a:t>
            </a:r>
            <a:r>
              <a:rPr sz="1430" spc="-70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38" dirty="0">
                <a:solidFill>
                  <a:srgbClr val="31312F"/>
                </a:solidFill>
                <a:latin typeface="Times New Roman"/>
                <a:cs typeface="Times New Roman"/>
              </a:rPr>
              <a:t>or</a:t>
            </a:r>
            <a:r>
              <a:rPr sz="1430" spc="-150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'ring'</a:t>
            </a:r>
            <a:r>
              <a:rPr sz="1430" spc="-136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shape.</a:t>
            </a:r>
            <a:endParaRPr sz="143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77973" y="4725051"/>
            <a:ext cx="2738770" cy="804335"/>
          </a:xfrm>
          <a:prstGeom prst="rect">
            <a:avLst/>
          </a:prstGeom>
        </p:spPr>
        <p:txBody>
          <a:bodyPr vert="horz" wrap="square" lIns="0" tIns="34556" rIns="0" bIns="0" rtlCol="0">
            <a:spAutoFit/>
          </a:bodyPr>
          <a:lstStyle/>
          <a:p>
            <a:pPr marL="8861" marR="3544">
              <a:lnSpc>
                <a:spcPts val="1542"/>
              </a:lnSpc>
              <a:spcBef>
                <a:spcPts val="272"/>
              </a:spcBef>
            </a:pPr>
            <a:r>
              <a:rPr sz="1430" spc="-129" dirty="0">
                <a:solidFill>
                  <a:srgbClr val="161615"/>
                </a:solidFill>
                <a:latin typeface="Times New Roman"/>
                <a:cs typeface="Times New Roman"/>
              </a:rPr>
              <a:t>A</a:t>
            </a:r>
            <a:r>
              <a:rPr sz="1430" spc="-56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much</a:t>
            </a:r>
            <a:r>
              <a:rPr sz="1430" spc="-126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161615"/>
                </a:solidFill>
                <a:latin typeface="Times New Roman"/>
                <a:cs typeface="Times New Roman"/>
              </a:rPr>
              <a:t>l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arger</a:t>
            </a:r>
            <a:r>
              <a:rPr sz="1430" spc="-45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38" dirty="0">
                <a:solidFill>
                  <a:srgbClr val="161615"/>
                </a:solidFill>
                <a:latin typeface="Times New Roman"/>
                <a:cs typeface="Times New Roman"/>
              </a:rPr>
              <a:t>M</a:t>
            </a:r>
            <a:r>
              <a:rPr sz="1430" spc="-38" dirty="0">
                <a:solidFill>
                  <a:srgbClr val="31312F"/>
                </a:solidFill>
                <a:latin typeface="Times New Roman"/>
                <a:cs typeface="Times New Roman"/>
              </a:rPr>
              <a:t>ob</a:t>
            </a:r>
            <a:r>
              <a:rPr sz="1430" spc="-38" dirty="0">
                <a:solidFill>
                  <a:srgbClr val="161615"/>
                </a:solidFill>
                <a:latin typeface="Times New Roman"/>
                <a:cs typeface="Times New Roman"/>
              </a:rPr>
              <a:t>i</a:t>
            </a:r>
            <a:r>
              <a:rPr sz="1430" spc="-38" dirty="0">
                <a:solidFill>
                  <a:srgbClr val="31312F"/>
                </a:solidFill>
                <a:latin typeface="Times New Roman"/>
                <a:cs typeface="Times New Roman"/>
              </a:rPr>
              <a:t>leNet-</a:t>
            </a:r>
            <a:r>
              <a:rPr sz="1430" spc="-35" dirty="0">
                <a:solidFill>
                  <a:srgbClr val="161615"/>
                </a:solidFill>
                <a:latin typeface="Times New Roman"/>
                <a:cs typeface="Times New Roman"/>
              </a:rPr>
              <a:t>b</a:t>
            </a:r>
            <a:r>
              <a:rPr sz="1430" spc="-35" dirty="0">
                <a:solidFill>
                  <a:srgbClr val="31312F"/>
                </a:solidFill>
                <a:latin typeface="Times New Roman"/>
                <a:cs typeface="Times New Roman"/>
              </a:rPr>
              <a:t>ase</a:t>
            </a:r>
            <a:r>
              <a:rPr sz="1430" spc="-35" dirty="0">
                <a:solidFill>
                  <a:srgbClr val="161615"/>
                </a:solidFill>
                <a:latin typeface="Times New Roman"/>
                <a:cs typeface="Times New Roman"/>
              </a:rPr>
              <a:t>d</a:t>
            </a:r>
            <a:r>
              <a:rPr sz="1430" spc="-59" dirty="0">
                <a:solidFill>
                  <a:srgbClr val="161615"/>
                </a:solidFill>
                <a:latin typeface="Times New Roman"/>
                <a:cs typeface="Times New Roman"/>
              </a:rPr>
              <a:t> </a:t>
            </a:r>
            <a:r>
              <a:rPr sz="1430" spc="-17" dirty="0">
                <a:solidFill>
                  <a:srgbClr val="31312F"/>
                </a:solidFill>
                <a:latin typeface="Times New Roman"/>
                <a:cs typeface="Times New Roman"/>
              </a:rPr>
              <a:t>v</a:t>
            </a:r>
            <a:r>
              <a:rPr sz="1430" spc="-17" dirty="0">
                <a:solidFill>
                  <a:srgbClr val="161615"/>
                </a:solidFill>
                <a:latin typeface="Times New Roman"/>
                <a:cs typeface="Times New Roman"/>
              </a:rPr>
              <a:t>i</a:t>
            </a:r>
            <a:r>
              <a:rPr sz="1430" spc="-17" dirty="0">
                <a:solidFill>
                  <a:srgbClr val="31312F"/>
                </a:solidFill>
                <a:latin typeface="Times New Roman"/>
                <a:cs typeface="Times New Roman"/>
              </a:rPr>
              <a:t>sion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model.</a:t>
            </a:r>
            <a:r>
              <a:rPr sz="1430" spc="-66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14" dirty="0">
                <a:solidFill>
                  <a:srgbClr val="31312F"/>
                </a:solidFill>
                <a:latin typeface="Times New Roman"/>
                <a:cs typeface="Times New Roman"/>
              </a:rPr>
              <a:t>Pus</a:t>
            </a:r>
            <a:r>
              <a:rPr sz="1430" spc="-14" dirty="0">
                <a:solidFill>
                  <a:srgbClr val="161615"/>
                </a:solidFill>
                <a:latin typeface="Times New Roman"/>
                <a:cs typeface="Times New Roman"/>
              </a:rPr>
              <a:t>h</a:t>
            </a:r>
            <a:r>
              <a:rPr sz="1430" spc="-14" dirty="0">
                <a:solidFill>
                  <a:srgbClr val="31312F"/>
                </a:solidFill>
                <a:latin typeface="Times New Roman"/>
                <a:cs typeface="Times New Roman"/>
              </a:rPr>
              <a:t>es</a:t>
            </a:r>
            <a:r>
              <a:rPr sz="1430" spc="-66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the</a:t>
            </a:r>
            <a:r>
              <a:rPr sz="1430" spc="-119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14" dirty="0">
                <a:solidFill>
                  <a:srgbClr val="31312F"/>
                </a:solidFill>
                <a:latin typeface="Times New Roman"/>
                <a:cs typeface="Times New Roman"/>
              </a:rPr>
              <a:t>lim</a:t>
            </a:r>
            <a:r>
              <a:rPr sz="1430" spc="-14" dirty="0">
                <a:solidFill>
                  <a:srgbClr val="161615"/>
                </a:solidFill>
                <a:latin typeface="Times New Roman"/>
                <a:cs typeface="Times New Roman"/>
              </a:rPr>
              <a:t>i</a:t>
            </a:r>
            <a:r>
              <a:rPr sz="1430" spc="-14" dirty="0">
                <a:solidFill>
                  <a:srgbClr val="31312F"/>
                </a:solidFill>
                <a:latin typeface="Times New Roman"/>
                <a:cs typeface="Times New Roman"/>
              </a:rPr>
              <a:t>ts</a:t>
            </a:r>
            <a:r>
              <a:rPr sz="1430" spc="-101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of</a:t>
            </a:r>
            <a:r>
              <a:rPr sz="1430" spc="17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14" dirty="0">
                <a:solidFill>
                  <a:srgbClr val="31312F"/>
                </a:solidFill>
                <a:latin typeface="Times New Roman"/>
                <a:cs typeface="Times New Roman"/>
              </a:rPr>
              <a:t>many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microcontrollers</a:t>
            </a:r>
            <a:r>
              <a:rPr sz="1430" spc="-147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dirty="0">
                <a:solidFill>
                  <a:srgbClr val="31312F"/>
                </a:solidFill>
                <a:latin typeface="Times New Roman"/>
                <a:cs typeface="Times New Roman"/>
              </a:rPr>
              <a:t>but</a:t>
            </a:r>
            <a:r>
              <a:rPr sz="1430" spc="63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provides </a:t>
            </a:r>
            <a:r>
              <a:rPr sz="1430" spc="-17" dirty="0">
                <a:solidFill>
                  <a:srgbClr val="31312F"/>
                </a:solidFill>
                <a:latin typeface="Times New Roman"/>
                <a:cs typeface="Times New Roman"/>
              </a:rPr>
              <a:t>powerful</a:t>
            </a:r>
            <a:r>
              <a:rPr sz="1430" spc="-10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31" dirty="0">
                <a:solidFill>
                  <a:srgbClr val="31312F"/>
                </a:solidFill>
                <a:latin typeface="Times New Roman"/>
                <a:cs typeface="Times New Roman"/>
              </a:rPr>
              <a:t>visual</a:t>
            </a:r>
            <a:r>
              <a:rPr sz="1430" spc="-147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7" dirty="0">
                <a:solidFill>
                  <a:srgbClr val="31312F"/>
                </a:solidFill>
                <a:latin typeface="Times New Roman"/>
                <a:cs typeface="Times New Roman"/>
              </a:rPr>
              <a:t>capabilities.</a:t>
            </a:r>
            <a:endParaRPr sz="143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1422" y="5909630"/>
            <a:ext cx="1103128" cy="229902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430" spc="-91" dirty="0">
                <a:solidFill>
                  <a:srgbClr val="31312F"/>
                </a:solidFill>
                <a:latin typeface="Times New Roman"/>
                <a:cs typeface="Times New Roman"/>
              </a:rPr>
              <a:t>Model</a:t>
            </a:r>
            <a:r>
              <a:rPr sz="1430" spc="-17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45" dirty="0">
                <a:solidFill>
                  <a:srgbClr val="31312F"/>
                </a:solidFill>
                <a:latin typeface="Times New Roman"/>
                <a:cs typeface="Times New Roman"/>
              </a:rPr>
              <a:t>Size</a:t>
            </a:r>
            <a:r>
              <a:rPr sz="1430" spc="-108" dirty="0">
                <a:solidFill>
                  <a:srgbClr val="31312F"/>
                </a:solidFill>
                <a:latin typeface="Times New Roman"/>
                <a:cs typeface="Times New Roman"/>
              </a:rPr>
              <a:t> </a:t>
            </a:r>
            <a:r>
              <a:rPr sz="1430" spc="-136" dirty="0">
                <a:solidFill>
                  <a:srgbClr val="31312F"/>
                </a:solidFill>
                <a:latin typeface="Times New Roman"/>
                <a:cs typeface="Times New Roman"/>
              </a:rPr>
              <a:t>(KB)</a:t>
            </a:r>
            <a:endParaRPr sz="143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rcRect b="7261"/>
          <a:stretch/>
        </p:blipFill>
        <p:spPr>
          <a:xfrm>
            <a:off x="0" y="3588488"/>
            <a:ext cx="12192000" cy="31883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0855" y="387530"/>
            <a:ext cx="5831958" cy="2077130"/>
          </a:xfrm>
          <a:prstGeom prst="rect">
            <a:avLst/>
          </a:prstGeom>
        </p:spPr>
        <p:txBody>
          <a:bodyPr vert="horz" wrap="square" lIns="0" tIns="50505" rIns="0" bIns="0" rtlCol="0">
            <a:spAutoFit/>
          </a:bodyPr>
          <a:lstStyle/>
          <a:p>
            <a:pPr marL="8861" marR="3544">
              <a:spcBef>
                <a:spcPts val="84"/>
              </a:spcBef>
            </a:pPr>
            <a:r>
              <a:rPr sz="2756" spc="-17" dirty="0">
                <a:solidFill>
                  <a:srgbClr val="010101"/>
                </a:solidFill>
                <a:latin typeface="+mj-lt"/>
                <a:ea typeface="+mj-ea"/>
                <a:cs typeface="+mj-cs"/>
              </a:rPr>
              <a:t>The Tools to Build a Smarter, More Private World.</a:t>
            </a:r>
          </a:p>
          <a:p>
            <a:pPr marL="10633" marR="321204" indent="3544">
              <a:lnSpc>
                <a:spcPct val="103299"/>
              </a:lnSpc>
              <a:spcBef>
                <a:spcPts val="1528"/>
              </a:spcBef>
            </a:pPr>
            <a:r>
              <a:rPr sz="2093" spc="-21" dirty="0">
                <a:solidFill>
                  <a:srgbClr val="151513"/>
                </a:solidFill>
                <a:latin typeface="Times New Roman"/>
                <a:cs typeface="Times New Roman"/>
              </a:rPr>
              <a:t>TinyML</a:t>
            </a:r>
            <a:r>
              <a:rPr sz="2093" spc="42" dirty="0">
                <a:solidFill>
                  <a:srgbClr val="151513"/>
                </a:solidFill>
                <a:latin typeface="Times New Roman"/>
                <a:cs typeface="Times New Roman"/>
              </a:rPr>
              <a:t> provides</a:t>
            </a:r>
            <a:r>
              <a:rPr sz="2093" spc="-98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35" dirty="0">
                <a:solidFill>
                  <a:srgbClr val="151513"/>
                </a:solidFill>
                <a:latin typeface="Times New Roman"/>
                <a:cs typeface="Times New Roman"/>
              </a:rPr>
              <a:t>a</a:t>
            </a:r>
            <a:r>
              <a:rPr sz="2093" spc="-59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52" dirty="0">
                <a:solidFill>
                  <a:srgbClr val="151513"/>
                </a:solidFill>
                <a:latin typeface="Times New Roman"/>
                <a:cs typeface="Times New Roman"/>
              </a:rPr>
              <a:t>complete,</a:t>
            </a:r>
            <a:r>
              <a:rPr sz="2093" spc="-24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52" dirty="0">
                <a:solidFill>
                  <a:srgbClr val="151513"/>
                </a:solidFill>
                <a:latin typeface="Times New Roman"/>
                <a:cs typeface="Times New Roman"/>
              </a:rPr>
              <a:t>open-</a:t>
            </a:r>
            <a:r>
              <a:rPr sz="2093" spc="49" dirty="0">
                <a:solidFill>
                  <a:srgbClr val="151513"/>
                </a:solidFill>
                <a:latin typeface="Times New Roman"/>
                <a:cs typeface="Times New Roman"/>
              </a:rPr>
              <a:t>source</a:t>
            </a:r>
            <a:r>
              <a:rPr sz="2093" spc="-17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-7" dirty="0">
                <a:solidFill>
                  <a:srgbClr val="151513"/>
                </a:solidFill>
                <a:latin typeface="Times New Roman"/>
                <a:cs typeface="Times New Roman"/>
              </a:rPr>
              <a:t>toolkit </a:t>
            </a:r>
            <a:r>
              <a:rPr sz="2093" dirty="0">
                <a:solidFill>
                  <a:srgbClr val="151513"/>
                </a:solidFill>
                <a:latin typeface="Times New Roman"/>
                <a:cs typeface="Times New Roman"/>
              </a:rPr>
              <a:t>to</a:t>
            </a:r>
            <a:r>
              <a:rPr sz="2093" spc="45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87" dirty="0">
                <a:solidFill>
                  <a:srgbClr val="262626"/>
                </a:solidFill>
                <a:latin typeface="Times New Roman"/>
                <a:cs typeface="Times New Roman"/>
              </a:rPr>
              <a:t>embed</a:t>
            </a:r>
            <a:r>
              <a:rPr sz="2093" spc="94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2093" spc="77" dirty="0">
                <a:solidFill>
                  <a:srgbClr val="151513"/>
                </a:solidFill>
                <a:latin typeface="Times New Roman"/>
                <a:cs typeface="Times New Roman"/>
              </a:rPr>
              <a:t>machine</a:t>
            </a:r>
            <a:r>
              <a:rPr sz="2093" spc="-38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77" dirty="0">
                <a:solidFill>
                  <a:srgbClr val="151513"/>
                </a:solidFill>
                <a:latin typeface="Times New Roman"/>
                <a:cs typeface="Times New Roman"/>
              </a:rPr>
              <a:t>learning</a:t>
            </a:r>
            <a:r>
              <a:rPr sz="2093" spc="-94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80" dirty="0">
                <a:solidFill>
                  <a:srgbClr val="151513"/>
                </a:solidFill>
                <a:latin typeface="Times New Roman"/>
                <a:cs typeface="Times New Roman"/>
              </a:rPr>
              <a:t>into</a:t>
            </a:r>
            <a:r>
              <a:rPr sz="2093" spc="-42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35" dirty="0">
                <a:solidFill>
                  <a:srgbClr val="151513"/>
                </a:solidFill>
                <a:latin typeface="Times New Roman"/>
                <a:cs typeface="Times New Roman"/>
              </a:rPr>
              <a:t>billions</a:t>
            </a:r>
            <a:r>
              <a:rPr sz="2093" spc="-66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-17" dirty="0">
                <a:solidFill>
                  <a:srgbClr val="151513"/>
                </a:solidFill>
                <a:latin typeface="Times New Roman"/>
                <a:cs typeface="Times New Roman"/>
              </a:rPr>
              <a:t>of</a:t>
            </a:r>
            <a:endParaRPr sz="2093" dirty="0">
              <a:latin typeface="Times New Roman"/>
              <a:cs typeface="Times New Roman"/>
            </a:endParaRPr>
          </a:p>
          <a:p>
            <a:pPr marL="13734">
              <a:spcBef>
                <a:spcPts val="10"/>
              </a:spcBef>
            </a:pPr>
            <a:r>
              <a:rPr sz="2093" dirty="0">
                <a:solidFill>
                  <a:srgbClr val="151513"/>
                </a:solidFill>
                <a:latin typeface="Times New Roman"/>
                <a:cs typeface="Times New Roman"/>
              </a:rPr>
              <a:t>low-cost,</a:t>
            </a:r>
            <a:r>
              <a:rPr sz="2093" spc="202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dirty="0">
                <a:solidFill>
                  <a:srgbClr val="151513"/>
                </a:solidFill>
                <a:latin typeface="Times New Roman"/>
                <a:cs typeface="Times New Roman"/>
              </a:rPr>
              <a:t>low-power</a:t>
            </a:r>
            <a:r>
              <a:rPr sz="2093" spc="157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2093" spc="35" dirty="0">
                <a:solidFill>
                  <a:srgbClr val="151513"/>
                </a:solidFill>
                <a:latin typeface="Times New Roman"/>
                <a:cs typeface="Times New Roman"/>
              </a:rPr>
              <a:t>devices.</a:t>
            </a:r>
            <a:endParaRPr sz="2093" dirty="0">
              <a:latin typeface="Times New Roman"/>
              <a:cs typeface="Times New Roman"/>
            </a:endParaRPr>
          </a:p>
        </p:txBody>
      </p: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7232022" y="313184"/>
            <a:ext cx="357076" cy="720734"/>
          </a:xfrm>
          <a:prstGeom prst="rect">
            <a:avLst/>
          </a:prstGeom>
        </p:spPr>
        <p:txBody>
          <a:bodyPr vert="horz" wrap="square" lIns="0" tIns="11962" rIns="0" bIns="0" rtlCol="0" anchor="ctr">
            <a:spAutoFit/>
          </a:bodyPr>
          <a:lstStyle/>
          <a:p>
            <a:pPr marL="8861">
              <a:lnSpc>
                <a:spcPct val="100000"/>
              </a:lnSpc>
              <a:spcBef>
                <a:spcPts val="94"/>
              </a:spcBef>
            </a:pPr>
            <a:r>
              <a:rPr sz="4605" spc="66" dirty="0">
                <a:solidFill>
                  <a:srgbClr val="BA9C6D"/>
                </a:solidFill>
                <a:latin typeface="Arial"/>
                <a:cs typeface="Arial"/>
              </a:rPr>
              <a:t>0</a:t>
            </a:r>
            <a:endParaRPr sz="460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68720" y="941914"/>
            <a:ext cx="520109" cy="1738603"/>
          </a:xfrm>
          <a:prstGeom prst="rect">
            <a:avLst/>
          </a:prstGeom>
        </p:spPr>
        <p:txBody>
          <a:bodyPr vert="horz" wrap="square" lIns="0" tIns="156387" rIns="0" bIns="0" rtlCol="0">
            <a:spAutoFit/>
          </a:bodyPr>
          <a:lstStyle/>
          <a:p>
            <a:pPr marL="8861">
              <a:spcBef>
                <a:spcPts val="1231"/>
              </a:spcBef>
            </a:pPr>
            <a:r>
              <a:rPr sz="4116" spc="115" dirty="0">
                <a:solidFill>
                  <a:srgbClr val="4B5D6E"/>
                </a:solidFill>
                <a:latin typeface="Times New Roman"/>
                <a:cs typeface="Times New Roman"/>
              </a:rPr>
              <a:t>@</a:t>
            </a:r>
            <a:endParaRPr sz="4116">
              <a:latin typeface="Times New Roman"/>
              <a:cs typeface="Times New Roman"/>
            </a:endParaRPr>
          </a:p>
          <a:p>
            <a:pPr marL="59810">
              <a:spcBef>
                <a:spcPts val="1409"/>
              </a:spcBef>
            </a:pPr>
            <a:r>
              <a:rPr sz="4989" spc="73" dirty="0">
                <a:solidFill>
                  <a:srgbClr val="BA9C6D"/>
                </a:solidFill>
                <a:latin typeface="Arial"/>
                <a:cs typeface="Arial"/>
              </a:rPr>
              <a:t>0</a:t>
            </a:r>
            <a:endParaRPr sz="4989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7383" y="409796"/>
            <a:ext cx="3379824" cy="545618"/>
          </a:xfrm>
          <a:prstGeom prst="rect">
            <a:avLst/>
          </a:prstGeom>
        </p:spPr>
        <p:txBody>
          <a:bodyPr vert="horz" wrap="square" lIns="0" tIns="32341" rIns="0" bIns="0" rtlCol="0">
            <a:spAutoFit/>
          </a:bodyPr>
          <a:lstStyle/>
          <a:p>
            <a:pPr marL="8861" marR="3544" indent="6203">
              <a:lnSpc>
                <a:spcPts val="1961"/>
              </a:lnSpc>
              <a:spcBef>
                <a:spcPts val="255"/>
              </a:spcBef>
            </a:pPr>
            <a:r>
              <a:rPr sz="1744" spc="-122" dirty="0">
                <a:solidFill>
                  <a:srgbClr val="262626"/>
                </a:solidFill>
                <a:latin typeface="Times New Roman"/>
                <a:cs typeface="Times New Roman"/>
              </a:rPr>
              <a:t>Run</a:t>
            </a:r>
            <a:r>
              <a:rPr sz="1744" spc="-28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62626"/>
                </a:solidFill>
                <a:latin typeface="Times New Roman"/>
                <a:cs typeface="Times New Roman"/>
              </a:rPr>
              <a:t>on</a:t>
            </a:r>
            <a:r>
              <a:rPr sz="1744" spc="-94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45" dirty="0">
                <a:solidFill>
                  <a:srgbClr val="262626"/>
                </a:solidFill>
                <a:latin typeface="Times New Roman"/>
                <a:cs typeface="Times New Roman"/>
              </a:rPr>
              <a:t>a</a:t>
            </a:r>
            <a:r>
              <a:rPr sz="1744" spc="-87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21" dirty="0">
                <a:solidFill>
                  <a:srgbClr val="151513"/>
                </a:solidFill>
                <a:latin typeface="Times New Roman"/>
                <a:cs typeface="Times New Roman"/>
              </a:rPr>
              <a:t>Coin</a:t>
            </a:r>
            <a:r>
              <a:rPr sz="1744" spc="56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1744" spc="-35" dirty="0">
                <a:solidFill>
                  <a:srgbClr val="262626"/>
                </a:solidFill>
                <a:latin typeface="Times New Roman"/>
                <a:cs typeface="Times New Roman"/>
              </a:rPr>
              <a:t>Battery</a:t>
            </a:r>
            <a:r>
              <a:rPr sz="1744" spc="-63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31" dirty="0">
                <a:solidFill>
                  <a:srgbClr val="262626"/>
                </a:solidFill>
                <a:latin typeface="Times New Roman"/>
                <a:cs typeface="Times New Roman"/>
              </a:rPr>
              <a:t>for</a:t>
            </a:r>
            <a:r>
              <a:rPr sz="1744" spc="-101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45" dirty="0">
                <a:solidFill>
                  <a:srgbClr val="262626"/>
                </a:solidFill>
                <a:latin typeface="Times New Roman"/>
                <a:cs typeface="Times New Roman"/>
              </a:rPr>
              <a:t>a</a:t>
            </a:r>
            <a:r>
              <a:rPr sz="1744" spc="-42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262626"/>
                </a:solidFill>
                <a:latin typeface="Times New Roman"/>
                <a:cs typeface="Times New Roman"/>
              </a:rPr>
              <a:t>Year: </a:t>
            </a:r>
            <a:r>
              <a:rPr sz="1744" spc="-45" dirty="0">
                <a:solidFill>
                  <a:srgbClr val="262626"/>
                </a:solidFill>
                <a:latin typeface="Times New Roman"/>
                <a:cs typeface="Times New Roman"/>
              </a:rPr>
              <a:t>Unlocks</a:t>
            </a:r>
            <a:r>
              <a:rPr sz="1744" spc="-42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262626"/>
                </a:solidFill>
                <a:latin typeface="Times New Roman"/>
                <a:cs typeface="Times New Roman"/>
              </a:rPr>
              <a:t>'fire-and-forget'</a:t>
            </a:r>
            <a:r>
              <a:rPr sz="1744" spc="-237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262626"/>
                </a:solidFill>
                <a:latin typeface="Times New Roman"/>
                <a:cs typeface="Times New Roman"/>
              </a:rPr>
              <a:t>deployments.</a:t>
            </a:r>
            <a:endParaRPr sz="174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60274" y="1193579"/>
            <a:ext cx="3401533" cy="545618"/>
          </a:xfrm>
          <a:prstGeom prst="rect">
            <a:avLst/>
          </a:prstGeom>
        </p:spPr>
        <p:txBody>
          <a:bodyPr vert="horz" wrap="square" lIns="0" tIns="32341" rIns="0" bIns="0" rtlCol="0">
            <a:spAutoFit/>
          </a:bodyPr>
          <a:lstStyle/>
          <a:p>
            <a:pPr marL="8861" marR="3544" indent="13734">
              <a:lnSpc>
                <a:spcPts val="1961"/>
              </a:lnSpc>
              <a:spcBef>
                <a:spcPts val="255"/>
              </a:spcBef>
            </a:pPr>
            <a:r>
              <a:rPr sz="1744" dirty="0">
                <a:solidFill>
                  <a:srgbClr val="262626"/>
                </a:solidFill>
                <a:latin typeface="Times New Roman"/>
                <a:cs typeface="Times New Roman"/>
              </a:rPr>
              <a:t>Process</a:t>
            </a:r>
            <a:r>
              <a:rPr sz="1744" spc="-112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62626"/>
                </a:solidFill>
                <a:latin typeface="Times New Roman"/>
                <a:cs typeface="Times New Roman"/>
              </a:rPr>
              <a:t>Sensor</a:t>
            </a:r>
            <a:r>
              <a:rPr sz="1744" spc="-66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151513"/>
                </a:solidFill>
                <a:latin typeface="Times New Roman"/>
                <a:cs typeface="Times New Roman"/>
              </a:rPr>
              <a:t>Data</a:t>
            </a:r>
            <a:r>
              <a:rPr sz="1744" spc="77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1744" spc="-77" dirty="0">
                <a:solidFill>
                  <a:srgbClr val="262626"/>
                </a:solidFill>
                <a:latin typeface="Times New Roman"/>
                <a:cs typeface="Times New Roman"/>
              </a:rPr>
              <a:t>Locally: </a:t>
            </a:r>
            <a:r>
              <a:rPr sz="1744" spc="-7" dirty="0">
                <a:solidFill>
                  <a:srgbClr val="151513"/>
                </a:solidFill>
                <a:latin typeface="Times New Roman"/>
                <a:cs typeface="Times New Roman"/>
              </a:rPr>
              <a:t>Enables </a:t>
            </a:r>
            <a:r>
              <a:rPr sz="1744" dirty="0">
                <a:solidFill>
                  <a:srgbClr val="262626"/>
                </a:solidFill>
                <a:latin typeface="Times New Roman"/>
                <a:cs typeface="Times New Roman"/>
              </a:rPr>
              <a:t>fast,</a:t>
            </a:r>
            <a:r>
              <a:rPr sz="1744" spc="-8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262626"/>
                </a:solidFill>
                <a:latin typeface="Times New Roman"/>
                <a:cs typeface="Times New Roman"/>
              </a:rPr>
              <a:t>responsive,</a:t>
            </a:r>
            <a:r>
              <a:rPr sz="1744" spc="1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49" dirty="0">
                <a:solidFill>
                  <a:srgbClr val="262626"/>
                </a:solidFill>
                <a:latin typeface="Times New Roman"/>
                <a:cs typeface="Times New Roman"/>
              </a:rPr>
              <a:t>and</a:t>
            </a:r>
            <a:r>
              <a:rPr sz="1744" spc="-10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38" dirty="0">
                <a:solidFill>
                  <a:srgbClr val="262626"/>
                </a:solidFill>
                <a:latin typeface="Times New Roman"/>
                <a:cs typeface="Times New Roman"/>
              </a:rPr>
              <a:t>offline</a:t>
            </a:r>
            <a:r>
              <a:rPr sz="1744" spc="-77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262626"/>
                </a:solidFill>
                <a:latin typeface="Times New Roman"/>
                <a:cs typeface="Times New Roman"/>
              </a:rPr>
              <a:t>operation.</a:t>
            </a:r>
            <a:endParaRPr sz="174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0940" y="1897201"/>
            <a:ext cx="3549502" cy="802098"/>
          </a:xfrm>
          <a:prstGeom prst="rect">
            <a:avLst/>
          </a:prstGeom>
        </p:spPr>
        <p:txBody>
          <a:bodyPr vert="horz" wrap="square" lIns="0" tIns="32341" rIns="0" bIns="0" rtlCol="0">
            <a:spAutoFit/>
          </a:bodyPr>
          <a:lstStyle/>
          <a:p>
            <a:pPr marL="8861" marR="3544" indent="12848">
              <a:lnSpc>
                <a:spcPts val="1961"/>
              </a:lnSpc>
              <a:spcBef>
                <a:spcPts val="255"/>
              </a:spcBef>
            </a:pPr>
            <a:r>
              <a:rPr sz="1744" dirty="0">
                <a:solidFill>
                  <a:srgbClr val="262626"/>
                </a:solidFill>
                <a:latin typeface="Times New Roman"/>
                <a:cs typeface="Times New Roman"/>
              </a:rPr>
              <a:t>Preserve</a:t>
            </a:r>
            <a:r>
              <a:rPr sz="1744" spc="-38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31" dirty="0">
                <a:solidFill>
                  <a:srgbClr val="151513"/>
                </a:solidFill>
                <a:latin typeface="Times New Roman"/>
                <a:cs typeface="Times New Roman"/>
              </a:rPr>
              <a:t>User</a:t>
            </a:r>
            <a:r>
              <a:rPr sz="1744" spc="-77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1744" spc="-42" dirty="0">
                <a:solidFill>
                  <a:srgbClr val="151513"/>
                </a:solidFill>
                <a:latin typeface="Times New Roman"/>
                <a:cs typeface="Times New Roman"/>
              </a:rPr>
              <a:t>Privacy</a:t>
            </a:r>
            <a:r>
              <a:rPr sz="1744" spc="-52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1744" spc="-14" dirty="0">
                <a:solidFill>
                  <a:srgbClr val="151513"/>
                </a:solidFill>
                <a:latin typeface="Times New Roman"/>
                <a:cs typeface="Times New Roman"/>
              </a:rPr>
              <a:t>by</a:t>
            </a:r>
            <a:r>
              <a:rPr sz="1744" spc="-77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262626"/>
                </a:solidFill>
                <a:latin typeface="Times New Roman"/>
                <a:cs typeface="Times New Roman"/>
              </a:rPr>
              <a:t>Design: Processes</a:t>
            </a:r>
            <a:r>
              <a:rPr sz="1744" spc="-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62626"/>
                </a:solidFill>
                <a:latin typeface="Times New Roman"/>
                <a:cs typeface="Times New Roman"/>
              </a:rPr>
              <a:t>sensitive</a:t>
            </a:r>
            <a:r>
              <a:rPr sz="1744" spc="-52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62626"/>
                </a:solidFill>
                <a:latin typeface="Times New Roman"/>
                <a:cs typeface="Times New Roman"/>
              </a:rPr>
              <a:t>data</a:t>
            </a:r>
            <a:r>
              <a:rPr sz="1744" spc="-24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38" dirty="0">
                <a:solidFill>
                  <a:srgbClr val="262626"/>
                </a:solidFill>
                <a:latin typeface="Times New Roman"/>
                <a:cs typeface="Times New Roman"/>
              </a:rPr>
              <a:t>(voice,</a:t>
            </a:r>
            <a:r>
              <a:rPr sz="1744" spc="-14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151513"/>
                </a:solidFill>
                <a:latin typeface="Times New Roman"/>
                <a:cs typeface="Times New Roman"/>
              </a:rPr>
              <a:t>images) </a:t>
            </a:r>
            <a:r>
              <a:rPr sz="1744" spc="-28" dirty="0">
                <a:solidFill>
                  <a:srgbClr val="262626"/>
                </a:solidFill>
                <a:latin typeface="Times New Roman"/>
                <a:cs typeface="Times New Roman"/>
              </a:rPr>
              <a:t>on-</a:t>
            </a:r>
            <a:r>
              <a:rPr sz="1744" dirty="0">
                <a:solidFill>
                  <a:srgbClr val="262626"/>
                </a:solidFill>
                <a:latin typeface="Times New Roman"/>
                <a:cs typeface="Times New Roman"/>
              </a:rPr>
              <a:t>device,</a:t>
            </a:r>
            <a:r>
              <a:rPr sz="1744" spc="7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151513"/>
                </a:solidFill>
                <a:latin typeface="Times New Roman"/>
                <a:cs typeface="Times New Roman"/>
              </a:rPr>
              <a:t>never</a:t>
            </a:r>
            <a:r>
              <a:rPr sz="1744" spc="-87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62626"/>
                </a:solidFill>
                <a:latin typeface="Times New Roman"/>
                <a:cs typeface="Times New Roman"/>
              </a:rPr>
              <a:t>sending</a:t>
            </a:r>
            <a:r>
              <a:rPr sz="1744" spc="-63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151513"/>
                </a:solidFill>
                <a:latin typeface="Times New Roman"/>
                <a:cs typeface="Times New Roman"/>
              </a:rPr>
              <a:t>it</a:t>
            </a:r>
            <a:r>
              <a:rPr sz="1744" spc="-73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151513"/>
                </a:solidFill>
                <a:latin typeface="Times New Roman"/>
                <a:cs typeface="Times New Roman"/>
              </a:rPr>
              <a:t>to</a:t>
            </a:r>
            <a:r>
              <a:rPr sz="1744" spc="-140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1744" spc="38" dirty="0">
                <a:solidFill>
                  <a:srgbClr val="151513"/>
                </a:solidFill>
                <a:latin typeface="Times New Roman"/>
                <a:cs typeface="Times New Roman"/>
              </a:rPr>
              <a:t>the</a:t>
            </a:r>
            <a:r>
              <a:rPr sz="1744" spc="-70" dirty="0">
                <a:solidFill>
                  <a:srgbClr val="151513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262626"/>
                </a:solidFill>
                <a:latin typeface="Times New Roman"/>
                <a:cs typeface="Times New Roman"/>
              </a:rPr>
              <a:t>cloud.</a:t>
            </a:r>
            <a:endParaRPr sz="1744">
              <a:latin typeface="Times New Roman"/>
              <a:cs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4D415-4734-2A46-56A7-0C8853CB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50" y="400042"/>
            <a:ext cx="637322" cy="23014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E94A-706B-DEA7-90A4-52B20750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spc="-30" dirty="0"/>
              <a:t> </a:t>
            </a:r>
            <a:r>
              <a:rPr lang="en-US" dirty="0"/>
              <a:t>is</a:t>
            </a:r>
            <a:r>
              <a:rPr lang="en-US" spc="-20" dirty="0"/>
              <a:t> </a:t>
            </a:r>
            <a:r>
              <a:rPr lang="en-US" dirty="0"/>
              <a:t>artificial</a:t>
            </a:r>
            <a:r>
              <a:rPr lang="en-US" spc="-30" dirty="0"/>
              <a:t> </a:t>
            </a:r>
            <a:r>
              <a:rPr lang="en-US" spc="-10" dirty="0"/>
              <a:t>intelligence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D508259-7929-602C-D766-DB421748894C}"/>
              </a:ext>
            </a:extLst>
          </p:cNvPr>
          <p:cNvSpPr txBox="1"/>
          <p:nvPr/>
        </p:nvSpPr>
        <p:spPr>
          <a:xfrm>
            <a:off x="3027565" y="4284775"/>
            <a:ext cx="2656205" cy="1569720"/>
          </a:xfrm>
          <a:prstGeom prst="rect">
            <a:avLst/>
          </a:prstGeom>
          <a:solidFill>
            <a:srgbClr val="D4E7FC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 marR="307340">
              <a:lnSpc>
                <a:spcPct val="100000"/>
              </a:lnSpc>
              <a:spcBef>
                <a:spcPts val="300"/>
              </a:spcBef>
            </a:pPr>
            <a:r>
              <a:rPr sz="2400" spc="-10" dirty="0">
                <a:latin typeface="Arial"/>
                <a:cs typeface="Arial"/>
              </a:rPr>
              <a:t>Perception Reasoning Learning </a:t>
            </a:r>
            <a:r>
              <a:rPr sz="2400" spc="-20" dirty="0">
                <a:latin typeface="Arial"/>
                <a:cs typeface="Arial"/>
              </a:rPr>
              <a:t>Decision-</a:t>
            </a:r>
            <a:r>
              <a:rPr sz="2400" spc="-10" dirty="0">
                <a:latin typeface="Arial"/>
                <a:cs typeface="Arial"/>
              </a:rPr>
              <a:t>making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0446A49-C7DE-7C14-133E-C5CA4A1798D3}"/>
              </a:ext>
            </a:extLst>
          </p:cNvPr>
          <p:cNvSpPr txBox="1"/>
          <p:nvPr/>
        </p:nvSpPr>
        <p:spPr>
          <a:xfrm>
            <a:off x="188252" y="2224848"/>
            <a:ext cx="5903595" cy="870110"/>
          </a:xfrm>
          <a:prstGeom prst="rect">
            <a:avLst/>
          </a:prstGeom>
          <a:solidFill>
            <a:srgbClr val="E8E8E9"/>
          </a:solidFill>
        </p:spPr>
        <p:txBody>
          <a:bodyPr vert="horz" wrap="square" lIns="0" tIns="130175" rIns="0" bIns="0" rtlCol="0">
            <a:spAutoFit/>
          </a:bodyPr>
          <a:lstStyle/>
          <a:p>
            <a:pPr marL="91440" marR="246379">
              <a:lnSpc>
                <a:spcPct val="100000"/>
              </a:lnSpc>
              <a:spcBef>
                <a:spcPts val="1025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ability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3224A"/>
                  </a:solidFill>
                </a:uFill>
                <a:latin typeface="Arial"/>
                <a:cs typeface="Arial"/>
              </a:rPr>
              <a:t>machines</a:t>
            </a:r>
            <a:r>
              <a:rPr sz="2400" b="1" u="none" spc="-45" dirty="0">
                <a:latin typeface="Arial"/>
                <a:cs typeface="Arial"/>
              </a:rPr>
              <a:t> </a:t>
            </a:r>
            <a:r>
              <a:rPr sz="2400" u="none" dirty="0">
                <a:latin typeface="Arial"/>
                <a:cs typeface="Arial"/>
              </a:rPr>
              <a:t>to</a:t>
            </a:r>
            <a:r>
              <a:rPr sz="2400" u="none" spc="-60" dirty="0">
                <a:latin typeface="Arial"/>
                <a:cs typeface="Arial"/>
              </a:rPr>
              <a:t> </a:t>
            </a:r>
            <a:r>
              <a:rPr sz="2400" u="none" dirty="0">
                <a:latin typeface="Arial"/>
                <a:cs typeface="Arial"/>
              </a:rPr>
              <a:t>perform</a:t>
            </a:r>
            <a:r>
              <a:rPr sz="2400" u="none" spc="-60" dirty="0">
                <a:latin typeface="Arial"/>
                <a:cs typeface="Arial"/>
              </a:rPr>
              <a:t> </a:t>
            </a:r>
            <a:r>
              <a:rPr sz="2400" u="none" spc="-10" dirty="0">
                <a:latin typeface="Arial"/>
                <a:cs typeface="Arial"/>
              </a:rPr>
              <a:t>tasks </a:t>
            </a:r>
            <a:r>
              <a:rPr sz="2400" u="none" dirty="0">
                <a:latin typeface="Arial"/>
                <a:cs typeface="Arial"/>
              </a:rPr>
              <a:t>that</a:t>
            </a:r>
            <a:r>
              <a:rPr sz="2400" u="none" spc="-70" dirty="0">
                <a:latin typeface="Arial"/>
                <a:cs typeface="Arial"/>
              </a:rPr>
              <a:t> </a:t>
            </a:r>
            <a:r>
              <a:rPr sz="2400" u="none" dirty="0">
                <a:latin typeface="Arial"/>
                <a:cs typeface="Arial"/>
              </a:rPr>
              <a:t>typically</a:t>
            </a:r>
            <a:r>
              <a:rPr sz="2400" u="none" spc="-45" dirty="0">
                <a:latin typeface="Arial"/>
                <a:cs typeface="Arial"/>
              </a:rPr>
              <a:t> </a:t>
            </a:r>
            <a:r>
              <a:rPr sz="2400" u="none" dirty="0">
                <a:latin typeface="Arial"/>
                <a:cs typeface="Arial"/>
              </a:rPr>
              <a:t>require</a:t>
            </a:r>
            <a:r>
              <a:rPr sz="2400" u="none" spc="-50" dirty="0">
                <a:latin typeface="Arial"/>
                <a:cs typeface="Arial"/>
              </a:rPr>
              <a:t> </a:t>
            </a:r>
            <a:r>
              <a:rPr sz="2400" b="1" u="sng" dirty="0">
                <a:uFill>
                  <a:solidFill>
                    <a:srgbClr val="03224A"/>
                  </a:solidFill>
                </a:uFill>
                <a:latin typeface="Arial"/>
                <a:cs typeface="Arial"/>
              </a:rPr>
              <a:t>human</a:t>
            </a:r>
            <a:r>
              <a:rPr sz="2400" b="1" u="sng" spc="-60" dirty="0">
                <a:uFill>
                  <a:solidFill>
                    <a:srgbClr val="03224A"/>
                  </a:solidFill>
                </a:uFill>
                <a:latin typeface="Arial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3224A"/>
                  </a:solidFill>
                </a:uFill>
                <a:latin typeface="Arial"/>
                <a:cs typeface="Arial"/>
              </a:rPr>
              <a:t>intelligence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0AC9B53A-78BC-25AC-D66D-5D340E21F5B1}"/>
              </a:ext>
            </a:extLst>
          </p:cNvPr>
          <p:cNvGrpSpPr/>
          <p:nvPr/>
        </p:nvGrpSpPr>
        <p:grpSpPr>
          <a:xfrm>
            <a:off x="3128863" y="3217386"/>
            <a:ext cx="1086485" cy="1057910"/>
            <a:chOff x="3128863" y="2800294"/>
            <a:chExt cx="1086485" cy="10579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D28053D2-D065-0658-0FE6-25C58FA93E5A}"/>
                </a:ext>
              </a:extLst>
            </p:cNvPr>
            <p:cNvSpPr/>
            <p:nvPr/>
          </p:nvSpPr>
          <p:spPr>
            <a:xfrm>
              <a:off x="3139975" y="2811406"/>
              <a:ext cx="1036955" cy="983615"/>
            </a:xfrm>
            <a:custGeom>
              <a:avLst/>
              <a:gdLst/>
              <a:ahLst/>
              <a:cxnLst/>
              <a:rect l="l" t="t" r="r" b="b"/>
              <a:pathLst>
                <a:path w="1036954" h="983614">
                  <a:moveTo>
                    <a:pt x="0" y="0"/>
                  </a:moveTo>
                  <a:lnTo>
                    <a:pt x="0" y="523379"/>
                  </a:lnTo>
                  <a:lnTo>
                    <a:pt x="1036764" y="523379"/>
                  </a:lnTo>
                  <a:lnTo>
                    <a:pt x="1036764" y="983272"/>
                  </a:lnTo>
                </a:path>
              </a:pathLst>
            </a:custGeom>
            <a:ln w="2222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64349A1-CA06-A099-CF90-E56B94D788C1}"/>
                </a:ext>
              </a:extLst>
            </p:cNvPr>
            <p:cNvSpPr/>
            <p:nvPr/>
          </p:nvSpPr>
          <p:spPr>
            <a:xfrm>
              <a:off x="4138632" y="378198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8">
            <a:extLst>
              <a:ext uri="{FF2B5EF4-FFF2-40B4-BE49-F238E27FC236}">
                <a16:creationId xmlns:a16="http://schemas.microsoft.com/office/drawing/2014/main" id="{D4BD47A6-117F-2BF6-4EE1-6492675E9E8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281" y="3958923"/>
            <a:ext cx="1549736" cy="1892299"/>
          </a:xfrm>
          <a:prstGeom prst="rect">
            <a:avLst/>
          </a:prstGeom>
        </p:spPr>
      </p:pic>
      <p:pic>
        <p:nvPicPr>
          <p:cNvPr id="10" name="object 9">
            <a:extLst>
              <a:ext uri="{FF2B5EF4-FFF2-40B4-BE49-F238E27FC236}">
                <a16:creationId xmlns:a16="http://schemas.microsoft.com/office/drawing/2014/main" id="{7699FE5B-1649-5868-CD43-CDC3B62838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1094" y="3701517"/>
            <a:ext cx="2656114" cy="2656114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435FFD64-1EB4-5924-BB81-20C0DEECC5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3748" y="3760781"/>
            <a:ext cx="2506830" cy="2506830"/>
          </a:xfrm>
          <a:prstGeom prst="rect">
            <a:avLst/>
          </a:prstGeom>
        </p:spPr>
      </p:pic>
      <p:sp>
        <p:nvSpPr>
          <p:cNvPr id="12" name="object 11">
            <a:extLst>
              <a:ext uri="{FF2B5EF4-FFF2-40B4-BE49-F238E27FC236}">
                <a16:creationId xmlns:a16="http://schemas.microsoft.com/office/drawing/2014/main" id="{E74738F8-3E3E-2051-ED06-F3CA6DE8AF63}"/>
              </a:ext>
            </a:extLst>
          </p:cNvPr>
          <p:cNvSpPr txBox="1"/>
          <p:nvPr/>
        </p:nvSpPr>
        <p:spPr>
          <a:xfrm>
            <a:off x="6173520" y="2224848"/>
            <a:ext cx="5716905" cy="868186"/>
          </a:xfrm>
          <a:prstGeom prst="rect">
            <a:avLst/>
          </a:prstGeom>
          <a:solidFill>
            <a:srgbClr val="E8E8E9"/>
          </a:solidFill>
        </p:spPr>
        <p:txBody>
          <a:bodyPr vert="horz" wrap="square" lIns="0" tIns="128270" rIns="0" bIns="0" rtlCol="0">
            <a:spAutoFit/>
          </a:bodyPr>
          <a:lstStyle/>
          <a:p>
            <a:pPr marL="461009" marR="453390" indent="76200">
              <a:lnSpc>
                <a:spcPct val="100000"/>
              </a:lnSpc>
              <a:spcBef>
                <a:spcPts val="1010"/>
              </a:spcBef>
            </a:pPr>
            <a:r>
              <a:rPr sz="2400" dirty="0">
                <a:latin typeface="Arial"/>
                <a:cs typeface="Arial"/>
              </a:rPr>
              <a:t>From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technical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perspective,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AI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another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way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program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machine.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C98D9-0DBA-D380-5098-5AFE273B67D9}"/>
              </a:ext>
            </a:extLst>
          </p:cNvPr>
          <p:cNvSpPr txBox="1"/>
          <p:nvPr/>
        </p:nvSpPr>
        <p:spPr>
          <a:xfrm>
            <a:off x="2935972" y="15786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lang="en-US" sz="1800" b="1" dirty="0">
                <a:latin typeface="Arial"/>
                <a:cs typeface="Arial"/>
              </a:rPr>
              <a:t>Embedded</a:t>
            </a:r>
            <a:r>
              <a:rPr lang="en-US" sz="1800" b="1" spc="-35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artificial</a:t>
            </a:r>
            <a:r>
              <a:rPr lang="en-US" sz="1800" b="1" spc="-80" dirty="0">
                <a:latin typeface="Arial"/>
                <a:cs typeface="Arial"/>
              </a:rPr>
              <a:t> </a:t>
            </a:r>
            <a:r>
              <a:rPr lang="en-US" sz="1800" b="1" spc="-10" dirty="0">
                <a:latin typeface="Arial"/>
                <a:cs typeface="Arial"/>
              </a:rPr>
              <a:t>intelligence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74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7DEC-6A3F-FF29-88B3-98DEF84F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AI </a:t>
            </a:r>
            <a:r>
              <a:rPr lang="it-IT" dirty="0" err="1"/>
              <a:t>Hierarchy</a:t>
            </a:r>
            <a:r>
              <a:rPr lang="it-IT" dirty="0"/>
              <a:t> – AI → ML → DL → </a:t>
            </a:r>
            <a:r>
              <a:rPr lang="it-IT" dirty="0" err="1"/>
              <a:t>GenAI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6026E-9273-2452-AB41-6A0222B06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1. Artificial Intelligence (AI) – The Big Umbrella</a:t>
            </a:r>
          </a:p>
          <a:p>
            <a:pPr marL="0" indent="0">
              <a:buNone/>
            </a:pPr>
            <a:r>
              <a:rPr lang="en-US" dirty="0"/>
              <a:t>Broadest field enabling machines to perform tasks requiring human intelligence</a:t>
            </a:r>
          </a:p>
          <a:p>
            <a:pPr marL="0" indent="0">
              <a:buNone/>
            </a:pPr>
            <a:r>
              <a:rPr lang="en-US" dirty="0"/>
              <a:t>Focus: reasoning, decision-making, language understanding, perception</a:t>
            </a:r>
          </a:p>
          <a:p>
            <a:pPr marL="0" indent="0">
              <a:buNone/>
            </a:pPr>
            <a:r>
              <a:rPr lang="en-US" b="1" dirty="0"/>
              <a:t>Examples:</a:t>
            </a:r>
            <a:r>
              <a:rPr lang="en-US" dirty="0"/>
              <a:t> Voice assistants (Siri, Alexa), route navigation, game bots (chess, FIFA)</a:t>
            </a:r>
          </a:p>
          <a:p>
            <a:pPr marL="0" indent="0">
              <a:buNone/>
            </a:pPr>
            <a:r>
              <a:rPr lang="en-US" b="1" dirty="0"/>
              <a:t>2. Machine Learning (ML) – Learning from Data</a:t>
            </a:r>
          </a:p>
          <a:p>
            <a:pPr marL="0" indent="0">
              <a:buNone/>
            </a:pPr>
            <a:r>
              <a:rPr lang="en-US" dirty="0"/>
              <a:t>Subset of AI</a:t>
            </a:r>
          </a:p>
          <a:p>
            <a:pPr marL="0" indent="0">
              <a:buNone/>
            </a:pPr>
            <a:r>
              <a:rPr lang="en-US" dirty="0"/>
              <a:t>Systems learn patterns from data instead of being explicitly programmed</a:t>
            </a:r>
          </a:p>
          <a:p>
            <a:pPr marL="0" indent="0">
              <a:buNone/>
            </a:pPr>
            <a:r>
              <a:rPr lang="en-US" dirty="0"/>
              <a:t>Improves automatically with experience</a:t>
            </a:r>
          </a:p>
          <a:p>
            <a:pPr marL="0" indent="0">
              <a:buNone/>
            </a:pPr>
            <a:r>
              <a:rPr lang="en-US" b="1" dirty="0"/>
              <a:t>Examples:</a:t>
            </a:r>
            <a:r>
              <a:rPr lang="en-US" dirty="0"/>
              <a:t> Spam filters, Netflix/Amazon recommendations, fraud detection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7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8110-F124-9417-E76C-7B25E97B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r>
              <a:rPr lang="en-US" dirty="0"/>
              <a:t>Deep Learning &amp; Generative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413E5-A2BD-6BE8-D98F-0B648582274D}"/>
              </a:ext>
            </a:extLst>
          </p:cNvPr>
          <p:cNvSpPr txBox="1"/>
          <p:nvPr/>
        </p:nvSpPr>
        <p:spPr>
          <a:xfrm>
            <a:off x="437148" y="1355610"/>
            <a:ext cx="105156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b="1" dirty="0"/>
              <a:t>3. Deep Learning (DL) – Neural Networks</a:t>
            </a:r>
          </a:p>
          <a:p>
            <a:r>
              <a:rPr lang="en-US" sz="2600" dirty="0"/>
              <a:t>Subset of ML</a:t>
            </a:r>
          </a:p>
          <a:p>
            <a:r>
              <a:rPr lang="en-US" sz="2600" dirty="0"/>
              <a:t>Uses multi-layer neural networks inspired by the human brain</a:t>
            </a:r>
          </a:p>
          <a:p>
            <a:r>
              <a:rPr lang="en-US" sz="2600" dirty="0"/>
              <a:t>Excels in processing unstructured data: images, audio, video</a:t>
            </a:r>
          </a:p>
          <a:p>
            <a:r>
              <a:rPr lang="en-US" sz="2600" b="1" dirty="0"/>
              <a:t>Examples:</a:t>
            </a:r>
            <a:r>
              <a:rPr lang="en-US" sz="2600" dirty="0"/>
              <a:t> Face ID, speech-to-text, Google Photos auto-tagging, self-driving car vision</a:t>
            </a:r>
          </a:p>
          <a:p>
            <a:pPr>
              <a:buNone/>
            </a:pPr>
            <a:r>
              <a:rPr lang="en-US" sz="2600" b="1" dirty="0"/>
              <a:t>4. Generative AI (GenAI) – Creating New Content</a:t>
            </a:r>
          </a:p>
          <a:p>
            <a:r>
              <a:rPr lang="en-US" sz="2600" dirty="0"/>
              <a:t>Subset of Deep Learning</a:t>
            </a:r>
          </a:p>
          <a:p>
            <a:r>
              <a:rPr lang="en-US" sz="2600" dirty="0"/>
              <a:t>Goes beyond recognizing patterns — </a:t>
            </a:r>
            <a:r>
              <a:rPr lang="en-US" sz="2600" b="1" dirty="0"/>
              <a:t>it creates</a:t>
            </a:r>
            <a:r>
              <a:rPr lang="en-US" sz="2600" dirty="0"/>
              <a:t> new text, images, music, and code</a:t>
            </a:r>
          </a:p>
          <a:p>
            <a:r>
              <a:rPr lang="en-US" sz="2600" b="1" dirty="0"/>
              <a:t>Examples:</a:t>
            </a:r>
            <a:r>
              <a:rPr lang="en-US" sz="2600" dirty="0"/>
              <a:t> ChatGPT (text/code), DALL-E &amp; Midjourney (image generation), GitHub Copilot (code assistance)</a:t>
            </a:r>
          </a:p>
          <a:p>
            <a:r>
              <a:rPr lang="en-US" sz="2600" dirty="0"/>
              <a:t>Transforming content creation across design, marketing, music &amp; education</a:t>
            </a:r>
          </a:p>
        </p:txBody>
      </p:sp>
    </p:spTree>
    <p:extLst>
      <p:ext uri="{BB962C8B-B14F-4D97-AF65-F5344CB8AC3E}">
        <p14:creationId xmlns:p14="http://schemas.microsoft.com/office/powerpoint/2010/main" val="370531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2F86-4DCB-29ED-6819-25184025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 Hierarchy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Artificial-Intelligence-Hierarchy">
            <a:extLst>
              <a:ext uri="{FF2B5EF4-FFF2-40B4-BE49-F238E27FC236}">
                <a16:creationId xmlns:a16="http://schemas.microsoft.com/office/drawing/2014/main" id="{0293DE2B-3236-55FA-3E94-7BC1BA41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82" y="1466951"/>
            <a:ext cx="9718985" cy="49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7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262" y="1489143"/>
            <a:ext cx="5307231" cy="33650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4550" y="1537898"/>
            <a:ext cx="4363961" cy="3316252"/>
          </a:xfrm>
          <a:prstGeom prst="rect">
            <a:avLst/>
          </a:prstGeom>
        </p:spPr>
      </p:pic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584791" y="494059"/>
            <a:ext cx="8727651" cy="499332"/>
          </a:xfrm>
          <a:prstGeom prst="rect">
            <a:avLst/>
          </a:prstGeom>
        </p:spPr>
        <p:txBody>
          <a:bodyPr vert="horz" wrap="square" lIns="0" tIns="10633" rIns="0" bIns="0" rtlCol="0" anchor="ctr">
            <a:spAutoFit/>
          </a:bodyPr>
          <a:lstStyle/>
          <a:p>
            <a:pPr marL="1598487">
              <a:lnSpc>
                <a:spcPct val="100000"/>
              </a:lnSpc>
              <a:spcBef>
                <a:spcPts val="84"/>
              </a:spcBef>
            </a:pPr>
            <a:r>
              <a:rPr sz="3175" spc="-73" dirty="0">
                <a:solidFill>
                  <a:srgbClr val="161613"/>
                </a:solidFill>
              </a:rPr>
              <a:t>Intelligence</a:t>
            </a:r>
            <a:r>
              <a:rPr sz="3175" spc="-126" dirty="0">
                <a:solidFill>
                  <a:srgbClr val="161613"/>
                </a:solidFill>
              </a:rPr>
              <a:t> </a:t>
            </a:r>
            <a:r>
              <a:rPr sz="3175" spc="-136" dirty="0">
                <a:solidFill>
                  <a:srgbClr val="161613"/>
                </a:solidFill>
              </a:rPr>
              <a:t>Everywhere,</a:t>
            </a:r>
            <a:r>
              <a:rPr sz="3175" spc="59" dirty="0">
                <a:solidFill>
                  <a:srgbClr val="161613"/>
                </a:solidFill>
              </a:rPr>
              <a:t> </a:t>
            </a:r>
            <a:r>
              <a:rPr sz="3175" spc="-70" dirty="0">
                <a:solidFill>
                  <a:srgbClr val="161613"/>
                </a:solidFill>
              </a:rPr>
              <a:t>No</a:t>
            </a:r>
            <a:r>
              <a:rPr sz="3175" spc="-157" dirty="0">
                <a:solidFill>
                  <a:srgbClr val="161613"/>
                </a:solidFill>
              </a:rPr>
              <a:t> </a:t>
            </a:r>
            <a:r>
              <a:rPr sz="3175" spc="-122" dirty="0">
                <a:solidFill>
                  <a:srgbClr val="161613"/>
                </a:solidFill>
              </a:rPr>
              <a:t>Cloud</a:t>
            </a:r>
            <a:r>
              <a:rPr sz="3175" spc="-98" dirty="0">
                <a:solidFill>
                  <a:srgbClr val="161613"/>
                </a:solidFill>
              </a:rPr>
              <a:t> </a:t>
            </a:r>
            <a:r>
              <a:rPr sz="3175" spc="-101" dirty="0">
                <a:solidFill>
                  <a:srgbClr val="161613"/>
                </a:solidFill>
              </a:rPr>
              <a:t>Required.</a:t>
            </a:r>
            <a:endParaRPr sz="3175" dirty="0"/>
          </a:p>
        </p:txBody>
      </p:sp>
      <p:sp>
        <p:nvSpPr>
          <p:cNvPr id="9" name="object 9"/>
          <p:cNvSpPr txBox="1"/>
          <p:nvPr/>
        </p:nvSpPr>
        <p:spPr>
          <a:xfrm>
            <a:off x="725078" y="5202758"/>
            <a:ext cx="10646006" cy="1349654"/>
          </a:xfrm>
          <a:prstGeom prst="rect">
            <a:avLst/>
          </a:prstGeom>
        </p:spPr>
        <p:txBody>
          <a:bodyPr vert="horz" wrap="square" lIns="0" tIns="41201" rIns="0" bIns="0" rtlCol="0">
            <a:spAutoFit/>
          </a:bodyPr>
          <a:lstStyle/>
          <a:p>
            <a:pPr marL="1330890" marR="3544" indent="-1322473">
              <a:lnSpc>
                <a:spcPts val="2177"/>
              </a:lnSpc>
              <a:spcBef>
                <a:spcPts val="324"/>
              </a:spcBef>
            </a:pPr>
            <a:r>
              <a:rPr sz="1988" spc="59" dirty="0">
                <a:solidFill>
                  <a:srgbClr val="161613"/>
                </a:solidFill>
                <a:latin typeface="Times New Roman"/>
                <a:cs typeface="Times New Roman"/>
              </a:rPr>
              <a:t>The</a:t>
            </a:r>
            <a:r>
              <a:rPr sz="1988" spc="-84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45" dirty="0">
                <a:solidFill>
                  <a:srgbClr val="161613"/>
                </a:solidFill>
                <a:latin typeface="Times New Roman"/>
                <a:cs typeface="Times New Roman"/>
              </a:rPr>
              <a:t>next</a:t>
            </a:r>
            <a:r>
              <a:rPr sz="1988" spc="-63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49" dirty="0">
                <a:solidFill>
                  <a:srgbClr val="161613"/>
                </a:solidFill>
                <a:latin typeface="Times New Roman"/>
                <a:cs typeface="Times New Roman"/>
              </a:rPr>
              <a:t>wave</a:t>
            </a:r>
            <a:r>
              <a:rPr sz="1988" spc="-129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dirty="0">
                <a:solidFill>
                  <a:srgbClr val="161613"/>
                </a:solidFill>
                <a:latin typeface="Times New Roman"/>
                <a:cs typeface="Times New Roman"/>
              </a:rPr>
              <a:t>of</a:t>
            </a:r>
            <a:r>
              <a:rPr sz="1988" spc="-45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-70" dirty="0">
                <a:solidFill>
                  <a:srgbClr val="161613"/>
                </a:solidFill>
                <a:latin typeface="Times New Roman"/>
                <a:cs typeface="Times New Roman"/>
              </a:rPr>
              <a:t>AI</a:t>
            </a:r>
            <a:r>
              <a:rPr sz="1988" spc="-133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59" dirty="0">
                <a:solidFill>
                  <a:srgbClr val="161613"/>
                </a:solidFill>
                <a:latin typeface="Times New Roman"/>
                <a:cs typeface="Times New Roman"/>
              </a:rPr>
              <a:t>isn't</a:t>
            </a:r>
            <a:r>
              <a:rPr sz="1988" spc="-56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7" dirty="0">
                <a:solidFill>
                  <a:srgbClr val="161613"/>
                </a:solidFill>
                <a:latin typeface="Times New Roman"/>
                <a:cs typeface="Times New Roman"/>
              </a:rPr>
              <a:t>in</a:t>
            </a:r>
            <a:r>
              <a:rPr sz="1988" spc="-49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42" dirty="0">
                <a:solidFill>
                  <a:srgbClr val="161613"/>
                </a:solidFill>
                <a:latin typeface="Times New Roman"/>
                <a:cs typeface="Times New Roman"/>
              </a:rPr>
              <a:t>massive</a:t>
            </a:r>
            <a:r>
              <a:rPr sz="1988" spc="-63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7" dirty="0">
                <a:solidFill>
                  <a:srgbClr val="161613"/>
                </a:solidFill>
                <a:latin typeface="Times New Roman"/>
                <a:cs typeface="Times New Roman"/>
              </a:rPr>
              <a:t>data</a:t>
            </a:r>
            <a:r>
              <a:rPr sz="1988" spc="-80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84" dirty="0">
                <a:solidFill>
                  <a:srgbClr val="161613"/>
                </a:solidFill>
                <a:latin typeface="Times New Roman"/>
                <a:cs typeface="Times New Roman"/>
              </a:rPr>
              <a:t>centres.</a:t>
            </a:r>
            <a:r>
              <a:rPr sz="1988" spc="-84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59" dirty="0">
                <a:solidFill>
                  <a:srgbClr val="161613"/>
                </a:solidFill>
                <a:latin typeface="Times New Roman"/>
                <a:cs typeface="Times New Roman"/>
              </a:rPr>
              <a:t>It's</a:t>
            </a:r>
            <a:r>
              <a:rPr sz="1988" spc="-171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84" dirty="0">
                <a:solidFill>
                  <a:srgbClr val="161613"/>
                </a:solidFill>
                <a:latin typeface="Times New Roman"/>
                <a:cs typeface="Times New Roman"/>
              </a:rPr>
              <a:t>in</a:t>
            </a:r>
            <a:r>
              <a:rPr sz="1988" spc="-70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49" dirty="0">
                <a:solidFill>
                  <a:srgbClr val="161613"/>
                </a:solidFill>
                <a:latin typeface="Times New Roman"/>
                <a:cs typeface="Times New Roman"/>
              </a:rPr>
              <a:t>tiny,</a:t>
            </a:r>
            <a:r>
              <a:rPr sz="1988" spc="-45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52" dirty="0">
                <a:solidFill>
                  <a:srgbClr val="161613"/>
                </a:solidFill>
                <a:latin typeface="Times New Roman"/>
                <a:cs typeface="Times New Roman"/>
              </a:rPr>
              <a:t>battery-</a:t>
            </a:r>
            <a:r>
              <a:rPr sz="1988" spc="66" dirty="0">
                <a:solidFill>
                  <a:srgbClr val="161613"/>
                </a:solidFill>
                <a:latin typeface="Times New Roman"/>
                <a:cs typeface="Times New Roman"/>
              </a:rPr>
              <a:t>powered</a:t>
            </a:r>
            <a:r>
              <a:rPr sz="1988" spc="-126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38" dirty="0">
                <a:solidFill>
                  <a:srgbClr val="161613"/>
                </a:solidFill>
                <a:latin typeface="Times New Roman"/>
                <a:cs typeface="Times New Roman"/>
              </a:rPr>
              <a:t>devices</a:t>
            </a:r>
            <a:r>
              <a:rPr sz="1988" spc="-73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7" dirty="0">
                <a:solidFill>
                  <a:srgbClr val="161613"/>
                </a:solidFill>
                <a:latin typeface="Times New Roman"/>
                <a:cs typeface="Times New Roman"/>
              </a:rPr>
              <a:t>that</a:t>
            </a:r>
            <a:r>
              <a:rPr sz="1988" spc="-70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91" dirty="0">
                <a:solidFill>
                  <a:srgbClr val="161613"/>
                </a:solidFill>
                <a:latin typeface="Times New Roman"/>
                <a:cs typeface="Times New Roman"/>
              </a:rPr>
              <a:t>can</a:t>
            </a:r>
            <a:r>
              <a:rPr sz="1988" spc="-49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0" dirty="0">
                <a:solidFill>
                  <a:srgbClr val="161613"/>
                </a:solidFill>
                <a:latin typeface="Times New Roman"/>
                <a:cs typeface="Times New Roman"/>
              </a:rPr>
              <a:t>run </a:t>
            </a:r>
            <a:r>
              <a:rPr sz="1988" spc="66" dirty="0">
                <a:solidFill>
                  <a:srgbClr val="161613"/>
                </a:solidFill>
                <a:latin typeface="Times New Roman"/>
                <a:cs typeface="Times New Roman"/>
              </a:rPr>
              <a:t>for</a:t>
            </a:r>
            <a:r>
              <a:rPr sz="1988" spc="-80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0" dirty="0">
                <a:solidFill>
                  <a:srgbClr val="161613"/>
                </a:solidFill>
                <a:latin typeface="Times New Roman"/>
                <a:cs typeface="Times New Roman"/>
              </a:rPr>
              <a:t>years,</a:t>
            </a:r>
            <a:r>
              <a:rPr sz="1988" spc="-21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59" dirty="0">
                <a:solidFill>
                  <a:srgbClr val="161613"/>
                </a:solidFill>
                <a:latin typeface="Times New Roman"/>
                <a:cs typeface="Times New Roman"/>
              </a:rPr>
              <a:t>making</a:t>
            </a:r>
            <a:r>
              <a:rPr sz="1988" spc="-115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3" dirty="0">
                <a:solidFill>
                  <a:srgbClr val="161613"/>
                </a:solidFill>
                <a:latin typeface="Times New Roman"/>
                <a:cs typeface="Times New Roman"/>
              </a:rPr>
              <a:t>sense</a:t>
            </a:r>
            <a:r>
              <a:rPr sz="1988" spc="-45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dirty="0">
                <a:solidFill>
                  <a:srgbClr val="161613"/>
                </a:solidFill>
                <a:latin typeface="Times New Roman"/>
                <a:cs typeface="Times New Roman"/>
              </a:rPr>
              <a:t>of</a:t>
            </a:r>
            <a:r>
              <a:rPr sz="1988" spc="-38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7" dirty="0">
                <a:solidFill>
                  <a:srgbClr val="161613"/>
                </a:solidFill>
                <a:latin typeface="Times New Roman"/>
                <a:cs typeface="Times New Roman"/>
              </a:rPr>
              <a:t>their</a:t>
            </a:r>
            <a:r>
              <a:rPr sz="1988" spc="-140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3" dirty="0">
                <a:solidFill>
                  <a:srgbClr val="161613"/>
                </a:solidFill>
                <a:latin typeface="Times New Roman"/>
                <a:cs typeface="Times New Roman"/>
              </a:rPr>
              <a:t>surroundings</a:t>
            </a:r>
            <a:r>
              <a:rPr sz="1988" spc="31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7" dirty="0">
                <a:solidFill>
                  <a:srgbClr val="161613"/>
                </a:solidFill>
                <a:latin typeface="Times New Roman"/>
                <a:cs typeface="Times New Roman"/>
              </a:rPr>
              <a:t>on</a:t>
            </a:r>
            <a:r>
              <a:rPr sz="1988" spc="-66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77" dirty="0">
                <a:solidFill>
                  <a:srgbClr val="161613"/>
                </a:solidFill>
                <a:latin typeface="Times New Roman"/>
                <a:cs typeface="Times New Roman"/>
              </a:rPr>
              <a:t>their</a:t>
            </a:r>
            <a:r>
              <a:rPr sz="1988" spc="-38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66" dirty="0">
                <a:solidFill>
                  <a:srgbClr val="161613"/>
                </a:solidFill>
                <a:latin typeface="Times New Roman"/>
                <a:cs typeface="Times New Roman"/>
              </a:rPr>
              <a:t>own.</a:t>
            </a:r>
            <a:r>
              <a:rPr sz="1988" spc="-133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38" dirty="0">
                <a:solidFill>
                  <a:srgbClr val="161613"/>
                </a:solidFill>
                <a:latin typeface="Times New Roman"/>
                <a:cs typeface="Times New Roman"/>
              </a:rPr>
              <a:t>This</a:t>
            </a:r>
            <a:r>
              <a:rPr sz="1988" spc="-147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dirty="0">
                <a:solidFill>
                  <a:srgbClr val="161613"/>
                </a:solidFill>
                <a:latin typeface="Times New Roman"/>
                <a:cs typeface="Times New Roman"/>
              </a:rPr>
              <a:t>is</a:t>
            </a:r>
            <a:r>
              <a:rPr sz="1988" spc="-129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988" spc="-7" dirty="0">
                <a:solidFill>
                  <a:srgbClr val="161613"/>
                </a:solidFill>
                <a:latin typeface="Times New Roman"/>
                <a:cs typeface="Times New Roman"/>
              </a:rPr>
              <a:t>TinyML.</a:t>
            </a:r>
            <a:endParaRPr sz="1988" dirty="0">
              <a:latin typeface="Times New Roman"/>
              <a:cs typeface="Times New Roman"/>
            </a:endParaRPr>
          </a:p>
          <a:p>
            <a:pPr marL="2691908" marR="1549752" indent="-1054877">
              <a:lnSpc>
                <a:spcPts val="1961"/>
              </a:lnSpc>
              <a:spcBef>
                <a:spcPts val="1783"/>
              </a:spcBef>
            </a:pPr>
            <a:r>
              <a:rPr sz="1744" spc="52" dirty="0">
                <a:solidFill>
                  <a:srgbClr val="2A2A28"/>
                </a:solidFill>
                <a:latin typeface="Times New Roman"/>
                <a:cs typeface="Times New Roman"/>
              </a:rPr>
              <a:t>"Imagine</a:t>
            </a:r>
            <a:r>
              <a:rPr sz="1744" spc="42" dirty="0">
                <a:solidFill>
                  <a:srgbClr val="2A2A28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A2A28"/>
                </a:solidFill>
                <a:latin typeface="Times New Roman"/>
                <a:cs typeface="Times New Roman"/>
              </a:rPr>
              <a:t>'peel-and-stick</a:t>
            </a:r>
            <a:r>
              <a:rPr sz="1744" spc="-87" dirty="0">
                <a:solidFill>
                  <a:srgbClr val="2A2A28"/>
                </a:solidFill>
                <a:latin typeface="Times New Roman"/>
                <a:cs typeface="Times New Roman"/>
              </a:rPr>
              <a:t> </a:t>
            </a:r>
            <a:r>
              <a:rPr sz="1744" spc="77" dirty="0">
                <a:solidFill>
                  <a:srgbClr val="2A2A28"/>
                </a:solidFill>
                <a:latin typeface="Times New Roman"/>
                <a:cs typeface="Times New Roman"/>
              </a:rPr>
              <a:t>sensors'-</a:t>
            </a:r>
            <a:r>
              <a:rPr sz="1744" spc="84" dirty="0">
                <a:solidFill>
                  <a:srgbClr val="2A2A28"/>
                </a:solidFill>
                <a:latin typeface="Times New Roman"/>
                <a:cs typeface="Times New Roman"/>
              </a:rPr>
              <a:t>devices</a:t>
            </a:r>
            <a:r>
              <a:rPr sz="1744" spc="-45" dirty="0">
                <a:solidFill>
                  <a:srgbClr val="2A2A28"/>
                </a:solidFill>
                <a:latin typeface="Times New Roman"/>
                <a:cs typeface="Times New Roman"/>
              </a:rPr>
              <a:t> </a:t>
            </a:r>
            <a:r>
              <a:rPr sz="1744" spc="63" dirty="0">
                <a:solidFill>
                  <a:srgbClr val="161613"/>
                </a:solidFill>
                <a:latin typeface="Times New Roman"/>
                <a:cs typeface="Times New Roman"/>
              </a:rPr>
              <a:t>that</a:t>
            </a:r>
            <a:r>
              <a:rPr sz="1744" spc="-21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744" spc="38" dirty="0">
                <a:solidFill>
                  <a:srgbClr val="161613"/>
                </a:solidFill>
                <a:latin typeface="Times New Roman"/>
                <a:cs typeface="Times New Roman"/>
              </a:rPr>
              <a:t>require</a:t>
            </a:r>
            <a:r>
              <a:rPr sz="1744" spc="63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744" spc="87" dirty="0">
                <a:solidFill>
                  <a:srgbClr val="161613"/>
                </a:solidFill>
                <a:latin typeface="Times New Roman"/>
                <a:cs typeface="Times New Roman"/>
              </a:rPr>
              <a:t>no</a:t>
            </a:r>
            <a:r>
              <a:rPr sz="1744" spc="-3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161613"/>
                </a:solidFill>
                <a:latin typeface="Times New Roman"/>
                <a:cs typeface="Times New Roman"/>
              </a:rPr>
              <a:t>battery</a:t>
            </a:r>
            <a:r>
              <a:rPr sz="1744" spc="38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161613"/>
                </a:solidFill>
                <a:latin typeface="Times New Roman"/>
                <a:cs typeface="Times New Roman"/>
              </a:rPr>
              <a:t>changes,</a:t>
            </a:r>
            <a:r>
              <a:rPr sz="1744" spc="185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744" spc="45" dirty="0">
                <a:solidFill>
                  <a:srgbClr val="2A2A28"/>
                </a:solidFill>
                <a:latin typeface="Times New Roman"/>
                <a:cs typeface="Times New Roman"/>
              </a:rPr>
              <a:t>can </a:t>
            </a:r>
            <a:r>
              <a:rPr sz="1744" spc="56" dirty="0">
                <a:solidFill>
                  <a:srgbClr val="161613"/>
                </a:solidFill>
                <a:latin typeface="Times New Roman"/>
                <a:cs typeface="Times New Roman"/>
              </a:rPr>
              <a:t>be</a:t>
            </a:r>
            <a:r>
              <a:rPr sz="1744" spc="-73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2A2A28"/>
                </a:solidFill>
                <a:latin typeface="Times New Roman"/>
                <a:cs typeface="Times New Roman"/>
              </a:rPr>
              <a:t>applied</a:t>
            </a:r>
            <a:r>
              <a:rPr sz="1744" spc="35" dirty="0">
                <a:solidFill>
                  <a:srgbClr val="2A2A28"/>
                </a:solidFill>
                <a:latin typeface="Times New Roman"/>
                <a:cs typeface="Times New Roman"/>
              </a:rPr>
              <a:t> </a:t>
            </a:r>
            <a:r>
              <a:rPr sz="1744" spc="38" dirty="0">
                <a:solidFill>
                  <a:srgbClr val="2A2A28"/>
                </a:solidFill>
                <a:latin typeface="Times New Roman"/>
                <a:cs typeface="Times New Roman"/>
              </a:rPr>
              <a:t>anywhere</a:t>
            </a:r>
            <a:r>
              <a:rPr sz="1744" spc="-38" dirty="0">
                <a:solidFill>
                  <a:srgbClr val="2A2A28"/>
                </a:solidFill>
                <a:latin typeface="Times New Roman"/>
                <a:cs typeface="Times New Roman"/>
              </a:rPr>
              <a:t> </a:t>
            </a:r>
            <a:r>
              <a:rPr sz="1744" dirty="0">
                <a:solidFill>
                  <a:srgbClr val="161613"/>
                </a:solidFill>
                <a:latin typeface="Times New Roman"/>
                <a:cs typeface="Times New Roman"/>
              </a:rPr>
              <a:t>in</a:t>
            </a:r>
            <a:r>
              <a:rPr sz="1744" spc="-21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744" spc="38" dirty="0">
                <a:solidFill>
                  <a:srgbClr val="161613"/>
                </a:solidFill>
                <a:latin typeface="Times New Roman"/>
                <a:cs typeface="Times New Roman"/>
              </a:rPr>
              <a:t>an</a:t>
            </a:r>
            <a:r>
              <a:rPr sz="1744" spc="28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744" spc="38" dirty="0">
                <a:solidFill>
                  <a:srgbClr val="161613"/>
                </a:solidFill>
                <a:latin typeface="Times New Roman"/>
                <a:cs typeface="Times New Roman"/>
              </a:rPr>
              <a:t>environment,</a:t>
            </a:r>
            <a:r>
              <a:rPr sz="1744" spc="157" dirty="0">
                <a:solidFill>
                  <a:srgbClr val="161613"/>
                </a:solidFill>
                <a:latin typeface="Times New Roman"/>
                <a:cs typeface="Times New Roman"/>
              </a:rPr>
              <a:t> </a:t>
            </a:r>
            <a:r>
              <a:rPr sz="1744" spc="73" dirty="0">
                <a:solidFill>
                  <a:srgbClr val="2A2A28"/>
                </a:solidFill>
                <a:latin typeface="Times New Roman"/>
                <a:cs typeface="Times New Roman"/>
              </a:rPr>
              <a:t>and</a:t>
            </a:r>
            <a:r>
              <a:rPr sz="1744" spc="-91" dirty="0">
                <a:solidFill>
                  <a:srgbClr val="2A2A28"/>
                </a:solidFill>
                <a:latin typeface="Times New Roman"/>
                <a:cs typeface="Times New Roman"/>
              </a:rPr>
              <a:t> </a:t>
            </a:r>
            <a:r>
              <a:rPr sz="1744" spc="-7" dirty="0">
                <a:solidFill>
                  <a:srgbClr val="2A2A28"/>
                </a:solidFill>
                <a:latin typeface="Times New Roman"/>
                <a:cs typeface="Times New Roman"/>
              </a:rPr>
              <a:t>forgotten."</a:t>
            </a:r>
            <a:endParaRPr sz="1744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2421-E6BB-5304-F0BC-BB74DDD2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24A5F-B28B-F8F2-7882-9BA98555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2128977"/>
            <a:ext cx="1192696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7417-0187-EE1A-5DA0-FD2DF39F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— A Simple 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9CF703-7DC5-D3FE-1F07-8A880AD97C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487786"/>
            <a:ext cx="10515599" cy="50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Machines produce data during operation (e.g., vibration, temperature, speed).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collecting this data over time, we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 failures before they happen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reducing downtime and repair cost.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(ML)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technique that allows computers to learn patterns from past data and predict future behavior.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 of manually defining rules, programmers feed data into ML algorithms that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discover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relationships.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algorithm uses this data to build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a process called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Once trained, the model processes new incoming data to make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this stage is called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inference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enables systems to make complex decisions without requiring developers to understand every internal detail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426301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32A2-AB95-DF7E-9346-1E548FE2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A Popular Approach to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1EA9F-0F96-512D-7D03-CA73A5BF7755}"/>
              </a:ext>
            </a:extLst>
          </p:cNvPr>
          <p:cNvSpPr txBox="1"/>
          <p:nvPr/>
        </p:nvSpPr>
        <p:spPr>
          <a:xfrm>
            <a:off x="838200" y="1609696"/>
            <a:ext cx="10515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What Is Deep Learning?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 leading machine learning approach inspired by how the human brain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Uses </a:t>
            </a:r>
            <a:r>
              <a:rPr lang="en-US" sz="2400" b="1" dirty="0"/>
              <a:t>networks of simulated neurons</a:t>
            </a:r>
            <a:r>
              <a:rPr lang="en-US" sz="2400" dirty="0"/>
              <a:t> (arrays of numbers) to learn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Models relationships between </a:t>
            </a:r>
            <a:r>
              <a:rPr lang="en-US" sz="2400" b="1" dirty="0"/>
              <a:t>inputs</a:t>
            </a:r>
            <a:r>
              <a:rPr lang="en-US" sz="2400" dirty="0"/>
              <a:t> and </a:t>
            </a:r>
            <a:r>
              <a:rPr lang="en-US" sz="2400" b="1" dirty="0"/>
              <a:t>outputs</a:t>
            </a:r>
            <a:r>
              <a:rPr lang="en-US" sz="2400" dirty="0"/>
              <a:t> through training</a:t>
            </a:r>
          </a:p>
          <a:p>
            <a:pPr>
              <a:buNone/>
            </a:pPr>
            <a:r>
              <a:rPr lang="en-US" sz="2400" b="1" dirty="0"/>
              <a:t>Why Different Architectures?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Deep learning networks come in various designs, each specialized for a type of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Image understanding:</a:t>
            </a:r>
            <a:r>
              <a:rPr lang="en-US" sz="2400" dirty="0"/>
              <a:t> Convolutional Neural Networks (CNNs) extract features like edges, shapes,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Sequence prediction:</a:t>
            </a:r>
            <a:r>
              <a:rPr lang="en-US" sz="2400" dirty="0"/>
              <a:t> Recurrent Neural Networks (RNNs), LSTMs, and Transformers predict future values in time-series or text</a:t>
            </a:r>
          </a:p>
          <a:p>
            <a:pPr>
              <a:buNone/>
            </a:pPr>
            <a:r>
              <a:rPr lang="en-US" sz="2400" b="1" dirty="0"/>
              <a:t>Key Idea</a:t>
            </a:r>
          </a:p>
          <a:p>
            <a:r>
              <a:rPr lang="en-US" sz="2400" dirty="0"/>
              <a:t>Deep learning becomes powerful by </a:t>
            </a:r>
            <a:r>
              <a:rPr lang="en-US" sz="2400" b="1" dirty="0"/>
              <a:t>automatically discovering complex patterns</a:t>
            </a:r>
            <a:r>
              <a:rPr lang="en-US" sz="2400" dirty="0"/>
              <a:t> suited to the problem—whether it’s images, speech, text, or sensor data.</a:t>
            </a:r>
          </a:p>
        </p:txBody>
      </p:sp>
    </p:spTree>
    <p:extLst>
      <p:ext uri="{BB962C8B-B14F-4D97-AF65-F5344CB8AC3E}">
        <p14:creationId xmlns:p14="http://schemas.microsoft.com/office/powerpoint/2010/main" val="417258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594C-FF09-7440-8C39-64910972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Using</a:t>
            </a:r>
            <a:r>
              <a:rPr lang="en-US" spc="-229" dirty="0"/>
              <a:t> </a:t>
            </a:r>
            <a:r>
              <a:rPr lang="en-US" dirty="0"/>
              <a:t>AI</a:t>
            </a:r>
            <a:r>
              <a:rPr lang="en-US" spc="-10" dirty="0"/>
              <a:t> </a:t>
            </a:r>
            <a:r>
              <a:rPr lang="en-US" dirty="0"/>
              <a:t>algorithms</a:t>
            </a:r>
            <a:r>
              <a:rPr lang="en-US" spc="-30" dirty="0"/>
              <a:t> </a:t>
            </a:r>
            <a:r>
              <a:rPr lang="en-US" dirty="0"/>
              <a:t>implies</a:t>
            </a:r>
            <a:r>
              <a:rPr lang="en-US" spc="-40" dirty="0"/>
              <a:t> </a:t>
            </a:r>
            <a:r>
              <a:rPr lang="en-US" dirty="0"/>
              <a:t>two</a:t>
            </a:r>
            <a:r>
              <a:rPr lang="en-US" spc="-15" dirty="0"/>
              <a:t> </a:t>
            </a:r>
            <a:r>
              <a:rPr lang="en-US" spc="-10" dirty="0"/>
              <a:t>phases</a:t>
            </a:r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3C21971-EC05-73C8-6C95-A3B943BC8B97}"/>
              </a:ext>
            </a:extLst>
          </p:cNvPr>
          <p:cNvSpPr txBox="1"/>
          <p:nvPr/>
        </p:nvSpPr>
        <p:spPr>
          <a:xfrm>
            <a:off x="1675878" y="1427914"/>
            <a:ext cx="1801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latin typeface="Arial"/>
                <a:cs typeface="Arial"/>
              </a:rPr>
              <a:t>Training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7F16FB6-844D-B3BD-992D-268125A5CEAA}"/>
              </a:ext>
            </a:extLst>
          </p:cNvPr>
          <p:cNvSpPr txBox="1"/>
          <p:nvPr/>
        </p:nvSpPr>
        <p:spPr>
          <a:xfrm>
            <a:off x="8245435" y="1426716"/>
            <a:ext cx="1831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Arial"/>
                <a:cs typeface="Arial"/>
              </a:rPr>
              <a:t>Inference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149AD5D-05AA-CAD1-AE07-06869273F2FF}"/>
              </a:ext>
            </a:extLst>
          </p:cNvPr>
          <p:cNvSpPr txBox="1"/>
          <p:nvPr/>
        </p:nvSpPr>
        <p:spPr>
          <a:xfrm>
            <a:off x="292051" y="2384311"/>
            <a:ext cx="4038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Using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datasets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(like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examples)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and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training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engine/framework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are </a:t>
            </a:r>
            <a:r>
              <a:rPr sz="1800" dirty="0">
                <a:latin typeface="Arial"/>
                <a:cs typeface="Arial"/>
              </a:rPr>
              <a:t>producing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model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7DCF2AE1-C5C8-CAC8-CCE1-C68952CC93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130" y="3820574"/>
            <a:ext cx="5003383" cy="1656493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BE8B8501-9F42-A641-C7D8-11112E35CE24}"/>
              </a:ext>
            </a:extLst>
          </p:cNvPr>
          <p:cNvSpPr txBox="1"/>
          <p:nvPr/>
        </p:nvSpPr>
        <p:spPr>
          <a:xfrm>
            <a:off x="6318902" y="2477849"/>
            <a:ext cx="5614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during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second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phase,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model</a:t>
            </a:r>
            <a:r>
              <a:rPr sz="1800" spc="-10" dirty="0">
                <a:latin typeface="Arial"/>
                <a:cs typeface="Arial"/>
              </a:rPr>
              <a:t>.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inference</a:t>
            </a:r>
            <a:r>
              <a:rPr sz="1800" spc="-10" dirty="0">
                <a:latin typeface="Arial"/>
                <a:cs typeface="Arial"/>
              </a:rPr>
              <a:t> phase.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 descr="Diagram, schematic  Description automatically generated">
            <a:extLst>
              <a:ext uri="{FF2B5EF4-FFF2-40B4-BE49-F238E27FC236}">
                <a16:creationId xmlns:a16="http://schemas.microsoft.com/office/drawing/2014/main" id="{B6C695B7-2DFB-BB34-3408-9AE2ACA90C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9828" y="3717359"/>
            <a:ext cx="4979276" cy="1915494"/>
          </a:xfrm>
          <a:prstGeom prst="rect">
            <a:avLst/>
          </a:prstGeom>
        </p:spPr>
      </p:pic>
      <p:sp>
        <p:nvSpPr>
          <p:cNvPr id="11" name="object 12">
            <a:extLst>
              <a:ext uri="{FF2B5EF4-FFF2-40B4-BE49-F238E27FC236}">
                <a16:creationId xmlns:a16="http://schemas.microsoft.com/office/drawing/2014/main" id="{9DE1D174-A8FB-CDFE-EC09-8CDAE6266C96}"/>
              </a:ext>
            </a:extLst>
          </p:cNvPr>
          <p:cNvSpPr txBox="1"/>
          <p:nvPr/>
        </p:nvSpPr>
        <p:spPr>
          <a:xfrm>
            <a:off x="6318902" y="5750416"/>
            <a:ext cx="1099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ST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Sensor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DB09139B-2256-0AB1-2E69-34F2D2E0E9AC}"/>
              </a:ext>
            </a:extLst>
          </p:cNvPr>
          <p:cNvSpPr/>
          <p:nvPr/>
        </p:nvSpPr>
        <p:spPr>
          <a:xfrm>
            <a:off x="6116546" y="1293952"/>
            <a:ext cx="377825" cy="792480"/>
          </a:xfrm>
          <a:custGeom>
            <a:avLst/>
            <a:gdLst/>
            <a:ahLst/>
            <a:cxnLst/>
            <a:rect l="l" t="t" r="r" b="b"/>
            <a:pathLst>
              <a:path w="377825" h="792480">
                <a:moveTo>
                  <a:pt x="0" y="0"/>
                </a:moveTo>
                <a:lnTo>
                  <a:pt x="0" y="792022"/>
                </a:lnTo>
                <a:lnTo>
                  <a:pt x="377685" y="3960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F46C98-20A0-3A1A-70A4-37B7A66B75B4}"/>
              </a:ext>
            </a:extLst>
          </p:cNvPr>
          <p:cNvSpPr/>
          <p:nvPr/>
        </p:nvSpPr>
        <p:spPr>
          <a:xfrm>
            <a:off x="4315051" y="1426602"/>
            <a:ext cx="2357021" cy="51330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2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AB6C-BBED-C0F3-FC14-35B75E04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spc="-10" dirty="0"/>
              <a:t> </a:t>
            </a:r>
            <a:r>
              <a:rPr lang="en-US" dirty="0"/>
              <a:t>next</a:t>
            </a:r>
            <a:r>
              <a:rPr lang="en-US" spc="-15" dirty="0"/>
              <a:t> </a:t>
            </a:r>
            <a:r>
              <a:rPr lang="en-US" dirty="0"/>
              <a:t>leap</a:t>
            </a:r>
            <a:r>
              <a:rPr lang="en-US" spc="-25" dirty="0"/>
              <a:t> </a:t>
            </a:r>
            <a:r>
              <a:rPr lang="en-US" dirty="0"/>
              <a:t>for</a:t>
            </a:r>
            <a:r>
              <a:rPr lang="en-US" spc="-10" dirty="0"/>
              <a:t> </a:t>
            </a:r>
            <a:r>
              <a:rPr lang="en-US" dirty="0"/>
              <a:t>intelligent</a:t>
            </a:r>
            <a:r>
              <a:rPr lang="en-US" spc="-45" dirty="0"/>
              <a:t> </a:t>
            </a:r>
            <a:r>
              <a:rPr lang="en-US" spc="-10" dirty="0"/>
              <a:t>products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F692EFA-5705-52A8-ACC3-E00D84AF461A}"/>
              </a:ext>
            </a:extLst>
          </p:cNvPr>
          <p:cNvSpPr txBox="1"/>
          <p:nvPr/>
        </p:nvSpPr>
        <p:spPr>
          <a:xfrm>
            <a:off x="4154928" y="4128338"/>
            <a:ext cx="13633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AI </a:t>
            </a: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inference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storage</a:t>
            </a:r>
            <a:r>
              <a:rPr sz="16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03224A"/>
                </a:solidFill>
                <a:latin typeface="Arial"/>
                <a:cs typeface="Arial"/>
              </a:rPr>
              <a:t>&amp; </a:t>
            </a: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dashboarding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36AC97B-B228-1AB9-B910-66F7E9E6EE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28" y="3676454"/>
            <a:ext cx="3273706" cy="2782335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A9CC0066-244F-3BDC-8DA7-C46978E1AF63}"/>
              </a:ext>
            </a:extLst>
          </p:cNvPr>
          <p:cNvSpPr/>
          <p:nvPr/>
        </p:nvSpPr>
        <p:spPr>
          <a:xfrm>
            <a:off x="4037794" y="3095335"/>
            <a:ext cx="1606550" cy="939165"/>
          </a:xfrm>
          <a:custGeom>
            <a:avLst/>
            <a:gdLst/>
            <a:ahLst/>
            <a:cxnLst/>
            <a:rect l="l" t="t" r="r" b="b"/>
            <a:pathLst>
              <a:path w="1606550" h="939164">
                <a:moveTo>
                  <a:pt x="689746" y="94"/>
                </a:moveTo>
                <a:lnTo>
                  <a:pt x="638050" y="2389"/>
                </a:lnTo>
                <a:lnTo>
                  <a:pt x="595207" y="9759"/>
                </a:lnTo>
                <a:lnTo>
                  <a:pt x="547162" y="25025"/>
                </a:lnTo>
                <a:lnTo>
                  <a:pt x="502266" y="45921"/>
                </a:lnTo>
                <a:lnTo>
                  <a:pt x="460948" y="71993"/>
                </a:lnTo>
                <a:lnTo>
                  <a:pt x="423640" y="102786"/>
                </a:lnTo>
                <a:lnTo>
                  <a:pt x="390774" y="137843"/>
                </a:lnTo>
                <a:lnTo>
                  <a:pt x="362779" y="176710"/>
                </a:lnTo>
                <a:lnTo>
                  <a:pt x="340088" y="218931"/>
                </a:lnTo>
                <a:lnTo>
                  <a:pt x="323131" y="264050"/>
                </a:lnTo>
                <a:lnTo>
                  <a:pt x="312340" y="311613"/>
                </a:lnTo>
                <a:lnTo>
                  <a:pt x="264011" y="316729"/>
                </a:lnTo>
                <a:lnTo>
                  <a:pt x="217333" y="328505"/>
                </a:lnTo>
                <a:lnTo>
                  <a:pt x="173080" y="346617"/>
                </a:lnTo>
                <a:lnTo>
                  <a:pt x="132028" y="370739"/>
                </a:lnTo>
                <a:lnTo>
                  <a:pt x="94954" y="400543"/>
                </a:lnTo>
                <a:lnTo>
                  <a:pt x="62633" y="435705"/>
                </a:lnTo>
                <a:lnTo>
                  <a:pt x="36240" y="477563"/>
                </a:lnTo>
                <a:lnTo>
                  <a:pt x="16962" y="522120"/>
                </a:lnTo>
                <a:lnTo>
                  <a:pt x="4861" y="568585"/>
                </a:lnTo>
                <a:lnTo>
                  <a:pt x="0" y="616164"/>
                </a:lnTo>
                <a:lnTo>
                  <a:pt x="2438" y="664067"/>
                </a:lnTo>
                <a:lnTo>
                  <a:pt x="12237" y="711502"/>
                </a:lnTo>
                <a:lnTo>
                  <a:pt x="29460" y="757675"/>
                </a:lnTo>
                <a:lnTo>
                  <a:pt x="54358" y="800001"/>
                </a:lnTo>
                <a:lnTo>
                  <a:pt x="85183" y="837546"/>
                </a:lnTo>
                <a:lnTo>
                  <a:pt x="121231" y="869839"/>
                </a:lnTo>
                <a:lnTo>
                  <a:pt x="161800" y="896412"/>
                </a:lnTo>
                <a:lnTo>
                  <a:pt x="206187" y="916795"/>
                </a:lnTo>
                <a:lnTo>
                  <a:pt x="253689" y="930519"/>
                </a:lnTo>
                <a:lnTo>
                  <a:pt x="303602" y="937113"/>
                </a:lnTo>
                <a:lnTo>
                  <a:pt x="1340811" y="938790"/>
                </a:lnTo>
                <a:lnTo>
                  <a:pt x="1386878" y="933925"/>
                </a:lnTo>
                <a:lnTo>
                  <a:pt x="1430342" y="921979"/>
                </a:lnTo>
                <a:lnTo>
                  <a:pt x="1470544" y="903574"/>
                </a:lnTo>
                <a:lnTo>
                  <a:pt x="1506822" y="879330"/>
                </a:lnTo>
                <a:lnTo>
                  <a:pt x="1538516" y="849868"/>
                </a:lnTo>
                <a:lnTo>
                  <a:pt x="1564965" y="815811"/>
                </a:lnTo>
                <a:lnTo>
                  <a:pt x="1585507" y="777778"/>
                </a:lnTo>
                <a:lnTo>
                  <a:pt x="1599482" y="736390"/>
                </a:lnTo>
                <a:lnTo>
                  <a:pt x="1606229" y="692270"/>
                </a:lnTo>
                <a:lnTo>
                  <a:pt x="1605101" y="647728"/>
                </a:lnTo>
                <a:lnTo>
                  <a:pt x="1596314" y="605104"/>
                </a:lnTo>
                <a:lnTo>
                  <a:pt x="1580485" y="565075"/>
                </a:lnTo>
                <a:lnTo>
                  <a:pt x="1558233" y="528316"/>
                </a:lnTo>
                <a:lnTo>
                  <a:pt x="1530175" y="495504"/>
                </a:lnTo>
                <a:lnTo>
                  <a:pt x="1496929" y="467316"/>
                </a:lnTo>
                <a:lnTo>
                  <a:pt x="1459113" y="444426"/>
                </a:lnTo>
                <a:lnTo>
                  <a:pt x="1417345" y="427513"/>
                </a:lnTo>
                <a:lnTo>
                  <a:pt x="1372244" y="417252"/>
                </a:lnTo>
                <a:lnTo>
                  <a:pt x="1359965" y="369090"/>
                </a:lnTo>
                <a:lnTo>
                  <a:pt x="1340227" y="323746"/>
                </a:lnTo>
                <a:lnTo>
                  <a:pt x="1313532" y="282024"/>
                </a:lnTo>
                <a:lnTo>
                  <a:pt x="1280383" y="244729"/>
                </a:lnTo>
                <a:lnTo>
                  <a:pt x="1241282" y="212667"/>
                </a:lnTo>
                <a:lnTo>
                  <a:pt x="1196204" y="187152"/>
                </a:lnTo>
                <a:lnTo>
                  <a:pt x="1147605" y="169121"/>
                </a:lnTo>
                <a:lnTo>
                  <a:pt x="1096575" y="158817"/>
                </a:lnTo>
                <a:lnTo>
                  <a:pt x="1044206" y="156484"/>
                </a:lnTo>
                <a:lnTo>
                  <a:pt x="991587" y="162363"/>
                </a:lnTo>
                <a:lnTo>
                  <a:pt x="960986" y="123421"/>
                </a:lnTo>
                <a:lnTo>
                  <a:pt x="925751" y="89318"/>
                </a:lnTo>
                <a:lnTo>
                  <a:pt x="886513" y="60316"/>
                </a:lnTo>
                <a:lnTo>
                  <a:pt x="843903" y="36679"/>
                </a:lnTo>
                <a:lnTo>
                  <a:pt x="798550" y="18670"/>
                </a:lnTo>
                <a:lnTo>
                  <a:pt x="751086" y="6553"/>
                </a:lnTo>
                <a:lnTo>
                  <a:pt x="702141" y="590"/>
                </a:lnTo>
                <a:lnTo>
                  <a:pt x="689746" y="94"/>
                </a:lnTo>
                <a:close/>
              </a:path>
            </a:pathLst>
          </a:custGeom>
          <a:solidFill>
            <a:srgbClr val="FFD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244CE82-488B-2C3B-C530-EA5EC375D32E}"/>
              </a:ext>
            </a:extLst>
          </p:cNvPr>
          <p:cNvSpPr txBox="1"/>
          <p:nvPr/>
        </p:nvSpPr>
        <p:spPr>
          <a:xfrm>
            <a:off x="4288543" y="3557736"/>
            <a:ext cx="10629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Cloud</a:t>
            </a:r>
            <a:r>
              <a:rPr sz="2000" b="1" spc="-1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03224A"/>
                </a:solidFill>
                <a:latin typeface="Arial"/>
                <a:cs typeface="Arial"/>
              </a:rPr>
              <a:t>AI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23C0F1A-D95B-C4EF-1334-B19F161061F5}"/>
              </a:ext>
            </a:extLst>
          </p:cNvPr>
          <p:cNvSpPr/>
          <p:nvPr/>
        </p:nvSpPr>
        <p:spPr>
          <a:xfrm>
            <a:off x="3964228" y="3013866"/>
            <a:ext cx="1746885" cy="1062990"/>
          </a:xfrm>
          <a:custGeom>
            <a:avLst/>
            <a:gdLst/>
            <a:ahLst/>
            <a:cxnLst/>
            <a:rect l="l" t="t" r="r" b="b"/>
            <a:pathLst>
              <a:path w="1746885" h="1062989">
                <a:moveTo>
                  <a:pt x="757465" y="0"/>
                </a:moveTo>
                <a:lnTo>
                  <a:pt x="709304" y="818"/>
                </a:lnTo>
                <a:lnTo>
                  <a:pt x="662669" y="7272"/>
                </a:lnTo>
                <a:lnTo>
                  <a:pt x="599998" y="25946"/>
                </a:lnTo>
                <a:lnTo>
                  <a:pt x="555568" y="46412"/>
                </a:lnTo>
                <a:lnTo>
                  <a:pt x="514215" y="71709"/>
                </a:lnTo>
                <a:lnTo>
                  <a:pt x="476279" y="101460"/>
                </a:lnTo>
                <a:lnTo>
                  <a:pt x="442102" y="135290"/>
                </a:lnTo>
                <a:lnTo>
                  <a:pt x="412026" y="172824"/>
                </a:lnTo>
                <a:lnTo>
                  <a:pt x="386394" y="213684"/>
                </a:lnTo>
                <a:lnTo>
                  <a:pt x="365545" y="257496"/>
                </a:lnTo>
                <a:lnTo>
                  <a:pt x="349823" y="303882"/>
                </a:lnTo>
                <a:lnTo>
                  <a:pt x="339568" y="352468"/>
                </a:lnTo>
                <a:lnTo>
                  <a:pt x="287021" y="358261"/>
                </a:lnTo>
                <a:lnTo>
                  <a:pt x="236266" y="371594"/>
                </a:lnTo>
                <a:lnTo>
                  <a:pt x="188146" y="392100"/>
                </a:lnTo>
                <a:lnTo>
                  <a:pt x="143507" y="419411"/>
                </a:lnTo>
                <a:lnTo>
                  <a:pt x="103191" y="453156"/>
                </a:lnTo>
                <a:lnTo>
                  <a:pt x="68042" y="492968"/>
                </a:lnTo>
                <a:lnTo>
                  <a:pt x="42507" y="534257"/>
                </a:lnTo>
                <a:lnTo>
                  <a:pt x="22891" y="577971"/>
                </a:lnTo>
                <a:lnTo>
                  <a:pt x="9238" y="623509"/>
                </a:lnTo>
                <a:lnTo>
                  <a:pt x="1593" y="670270"/>
                </a:lnTo>
                <a:lnTo>
                  <a:pt x="0" y="717654"/>
                </a:lnTo>
                <a:lnTo>
                  <a:pt x="4502" y="765060"/>
                </a:lnTo>
                <a:lnTo>
                  <a:pt x="15146" y="811887"/>
                </a:lnTo>
                <a:lnTo>
                  <a:pt x="31974" y="857535"/>
                </a:lnTo>
                <a:lnTo>
                  <a:pt x="55294" y="899750"/>
                </a:lnTo>
                <a:lnTo>
                  <a:pt x="83622" y="937872"/>
                </a:lnTo>
                <a:lnTo>
                  <a:pt x="116445" y="971545"/>
                </a:lnTo>
                <a:lnTo>
                  <a:pt x="153252" y="1000411"/>
                </a:lnTo>
                <a:lnTo>
                  <a:pt x="193529" y="1024116"/>
                </a:lnTo>
                <a:lnTo>
                  <a:pt x="236766" y="1042302"/>
                </a:lnTo>
                <a:lnTo>
                  <a:pt x="282450" y="1054615"/>
                </a:lnTo>
                <a:lnTo>
                  <a:pt x="330069" y="1060697"/>
                </a:lnTo>
                <a:lnTo>
                  <a:pt x="1457930" y="1062602"/>
                </a:lnTo>
                <a:lnTo>
                  <a:pt x="1508022" y="1057093"/>
                </a:lnTo>
                <a:lnTo>
                  <a:pt x="1555285" y="1043566"/>
                </a:lnTo>
                <a:lnTo>
                  <a:pt x="1599001" y="1022726"/>
                </a:lnTo>
                <a:lnTo>
                  <a:pt x="1638451" y="995276"/>
                </a:lnTo>
                <a:lnTo>
                  <a:pt x="1672917" y="961918"/>
                </a:lnTo>
                <a:lnTo>
                  <a:pt x="1687041" y="942980"/>
                </a:lnTo>
                <a:lnTo>
                  <a:pt x="335771" y="942980"/>
                </a:lnTo>
                <a:lnTo>
                  <a:pt x="285872" y="934243"/>
                </a:lnTo>
                <a:lnTo>
                  <a:pt x="239619" y="915481"/>
                </a:lnTo>
                <a:lnTo>
                  <a:pt x="198379" y="887607"/>
                </a:lnTo>
                <a:lnTo>
                  <a:pt x="163519" y="851533"/>
                </a:lnTo>
                <a:lnTo>
                  <a:pt x="136407" y="808170"/>
                </a:lnTo>
                <a:lnTo>
                  <a:pt x="120197" y="759193"/>
                </a:lnTo>
                <a:lnTo>
                  <a:pt x="114744" y="708943"/>
                </a:lnTo>
                <a:lnTo>
                  <a:pt x="119862" y="658876"/>
                </a:lnTo>
                <a:lnTo>
                  <a:pt x="135370" y="610448"/>
                </a:lnTo>
                <a:lnTo>
                  <a:pt x="161083" y="565117"/>
                </a:lnTo>
                <a:lnTo>
                  <a:pt x="195687" y="527390"/>
                </a:lnTo>
                <a:lnTo>
                  <a:pt x="236945" y="498866"/>
                </a:lnTo>
                <a:lnTo>
                  <a:pt x="283305" y="480093"/>
                </a:lnTo>
                <a:lnTo>
                  <a:pt x="333219" y="471615"/>
                </a:lnTo>
                <a:lnTo>
                  <a:pt x="451595" y="471615"/>
                </a:lnTo>
                <a:lnTo>
                  <a:pt x="451595" y="411320"/>
                </a:lnTo>
                <a:lnTo>
                  <a:pt x="455767" y="361701"/>
                </a:lnTo>
                <a:lnTo>
                  <a:pt x="467756" y="314978"/>
                </a:lnTo>
                <a:lnTo>
                  <a:pt x="487340" y="270474"/>
                </a:lnTo>
                <a:lnTo>
                  <a:pt x="513539" y="230467"/>
                </a:lnTo>
                <a:lnTo>
                  <a:pt x="545880" y="195267"/>
                </a:lnTo>
                <a:lnTo>
                  <a:pt x="583762" y="165673"/>
                </a:lnTo>
                <a:lnTo>
                  <a:pt x="626583" y="142487"/>
                </a:lnTo>
                <a:lnTo>
                  <a:pt x="673744" y="126510"/>
                </a:lnTo>
                <a:lnTo>
                  <a:pt x="722905" y="118865"/>
                </a:lnTo>
                <a:lnTo>
                  <a:pt x="1025002" y="118865"/>
                </a:lnTo>
                <a:lnTo>
                  <a:pt x="1015512" y="108865"/>
                </a:lnTo>
                <a:lnTo>
                  <a:pt x="978594" y="78223"/>
                </a:lnTo>
                <a:lnTo>
                  <a:pt x="938598" y="52301"/>
                </a:lnTo>
                <a:lnTo>
                  <a:pt x="896005" y="31308"/>
                </a:lnTo>
                <a:lnTo>
                  <a:pt x="851298" y="15454"/>
                </a:lnTo>
                <a:lnTo>
                  <a:pt x="804957" y="4948"/>
                </a:lnTo>
                <a:lnTo>
                  <a:pt x="757465" y="0"/>
                </a:lnTo>
                <a:close/>
              </a:path>
              <a:path w="1746885" h="1062989">
                <a:moveTo>
                  <a:pt x="1407820" y="294347"/>
                </a:moveTo>
                <a:lnTo>
                  <a:pt x="1158571" y="294347"/>
                </a:lnTo>
                <a:lnTo>
                  <a:pt x="1202104" y="300607"/>
                </a:lnTo>
                <a:lnTo>
                  <a:pt x="1243996" y="314978"/>
                </a:lnTo>
                <a:lnTo>
                  <a:pt x="1283242" y="337279"/>
                </a:lnTo>
                <a:lnTo>
                  <a:pt x="1316664" y="367430"/>
                </a:lnTo>
                <a:lnTo>
                  <a:pt x="1343703" y="402595"/>
                </a:lnTo>
                <a:lnTo>
                  <a:pt x="1363906" y="441861"/>
                </a:lnTo>
                <a:lnTo>
                  <a:pt x="1376818" y="484316"/>
                </a:lnTo>
                <a:lnTo>
                  <a:pt x="1381984" y="529049"/>
                </a:lnTo>
                <a:lnTo>
                  <a:pt x="1381984" y="587914"/>
                </a:lnTo>
                <a:lnTo>
                  <a:pt x="1459835" y="587914"/>
                </a:lnTo>
                <a:lnTo>
                  <a:pt x="1506250" y="595860"/>
                </a:lnTo>
                <a:lnTo>
                  <a:pt x="1547600" y="614776"/>
                </a:lnTo>
                <a:lnTo>
                  <a:pt x="1582303" y="642974"/>
                </a:lnTo>
                <a:lnTo>
                  <a:pt x="1608778" y="678768"/>
                </a:lnTo>
                <a:lnTo>
                  <a:pt x="1625443" y="720468"/>
                </a:lnTo>
                <a:lnTo>
                  <a:pt x="1630714" y="766387"/>
                </a:lnTo>
                <a:lnTo>
                  <a:pt x="1624509" y="812960"/>
                </a:lnTo>
                <a:lnTo>
                  <a:pt x="1607017" y="854786"/>
                </a:lnTo>
                <a:lnTo>
                  <a:pt x="1579927" y="890283"/>
                </a:lnTo>
                <a:lnTo>
                  <a:pt x="1544924" y="917870"/>
                </a:lnTo>
                <a:lnTo>
                  <a:pt x="1503696" y="935963"/>
                </a:lnTo>
                <a:lnTo>
                  <a:pt x="1457930" y="942980"/>
                </a:lnTo>
                <a:lnTo>
                  <a:pt x="1687041" y="942980"/>
                </a:lnTo>
                <a:lnTo>
                  <a:pt x="1701678" y="923356"/>
                </a:lnTo>
                <a:lnTo>
                  <a:pt x="1724017" y="880294"/>
                </a:lnTo>
                <a:lnTo>
                  <a:pt x="1739214" y="833434"/>
                </a:lnTo>
                <a:lnTo>
                  <a:pt x="1746551" y="783481"/>
                </a:lnTo>
                <a:lnTo>
                  <a:pt x="1745833" y="738004"/>
                </a:lnTo>
                <a:lnTo>
                  <a:pt x="1738314" y="694225"/>
                </a:lnTo>
                <a:lnTo>
                  <a:pt x="1724484" y="652702"/>
                </a:lnTo>
                <a:lnTo>
                  <a:pt x="1704833" y="613993"/>
                </a:lnTo>
                <a:lnTo>
                  <a:pt x="1679850" y="578655"/>
                </a:lnTo>
                <a:lnTo>
                  <a:pt x="1650026" y="547248"/>
                </a:lnTo>
                <a:lnTo>
                  <a:pt x="1615849" y="520330"/>
                </a:lnTo>
                <a:lnTo>
                  <a:pt x="1577811" y="498459"/>
                </a:lnTo>
                <a:lnTo>
                  <a:pt x="1536400" y="482193"/>
                </a:lnTo>
                <a:lnTo>
                  <a:pt x="1492106" y="472090"/>
                </a:lnTo>
                <a:lnTo>
                  <a:pt x="1481559" y="426448"/>
                </a:lnTo>
                <a:lnTo>
                  <a:pt x="1465315" y="382916"/>
                </a:lnTo>
                <a:lnTo>
                  <a:pt x="1443692" y="342021"/>
                </a:lnTo>
                <a:lnTo>
                  <a:pt x="1417005" y="304292"/>
                </a:lnTo>
                <a:lnTo>
                  <a:pt x="1407820" y="294347"/>
                </a:lnTo>
                <a:close/>
              </a:path>
              <a:path w="1746885" h="1062989">
                <a:moveTo>
                  <a:pt x="451595" y="471615"/>
                </a:moveTo>
                <a:lnTo>
                  <a:pt x="333219" y="471615"/>
                </a:lnTo>
                <a:lnTo>
                  <a:pt x="385136" y="473982"/>
                </a:lnTo>
                <a:lnTo>
                  <a:pt x="451595" y="485374"/>
                </a:lnTo>
                <a:lnTo>
                  <a:pt x="451595" y="471615"/>
                </a:lnTo>
                <a:close/>
              </a:path>
              <a:path w="1746885" h="1062989">
                <a:moveTo>
                  <a:pt x="1025002" y="118865"/>
                </a:moveTo>
                <a:lnTo>
                  <a:pt x="722905" y="118865"/>
                </a:lnTo>
                <a:lnTo>
                  <a:pt x="771505" y="119806"/>
                </a:lnTo>
                <a:lnTo>
                  <a:pt x="818637" y="128847"/>
                </a:lnTo>
                <a:lnTo>
                  <a:pt x="863388" y="145498"/>
                </a:lnTo>
                <a:lnTo>
                  <a:pt x="904846" y="169270"/>
                </a:lnTo>
                <a:lnTo>
                  <a:pt x="942099" y="199673"/>
                </a:lnTo>
                <a:lnTo>
                  <a:pt x="974233" y="236218"/>
                </a:lnTo>
                <a:lnTo>
                  <a:pt x="1000337" y="278415"/>
                </a:lnTo>
                <a:lnTo>
                  <a:pt x="1023121" y="323982"/>
                </a:lnTo>
                <a:lnTo>
                  <a:pt x="1070593" y="306888"/>
                </a:lnTo>
                <a:lnTo>
                  <a:pt x="1114399" y="296380"/>
                </a:lnTo>
                <a:lnTo>
                  <a:pt x="1158571" y="294347"/>
                </a:lnTo>
                <a:lnTo>
                  <a:pt x="1407820" y="294347"/>
                </a:lnTo>
                <a:lnTo>
                  <a:pt x="1385569" y="270256"/>
                </a:lnTo>
                <a:lnTo>
                  <a:pt x="1349701" y="240442"/>
                </a:lnTo>
                <a:lnTo>
                  <a:pt x="1309150" y="215782"/>
                </a:lnTo>
                <a:lnTo>
                  <a:pt x="1265804" y="196978"/>
                </a:lnTo>
                <a:lnTo>
                  <a:pt x="1220350" y="184185"/>
                </a:lnTo>
                <a:lnTo>
                  <a:pt x="1215281" y="183469"/>
                </a:lnTo>
                <a:lnTo>
                  <a:pt x="1078188" y="183469"/>
                </a:lnTo>
                <a:lnTo>
                  <a:pt x="1048871" y="144017"/>
                </a:lnTo>
                <a:lnTo>
                  <a:pt x="1025002" y="118865"/>
                </a:lnTo>
                <a:close/>
              </a:path>
              <a:path w="1746885" h="1062989">
                <a:moveTo>
                  <a:pt x="1125856" y="177273"/>
                </a:moveTo>
                <a:lnTo>
                  <a:pt x="1078188" y="183469"/>
                </a:lnTo>
                <a:lnTo>
                  <a:pt x="1215281" y="183469"/>
                </a:lnTo>
                <a:lnTo>
                  <a:pt x="1173472" y="177564"/>
                </a:lnTo>
                <a:lnTo>
                  <a:pt x="1125856" y="177273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2A36D3B-4640-7CF6-79CB-61D70AE75816}"/>
              </a:ext>
            </a:extLst>
          </p:cNvPr>
          <p:cNvSpPr txBox="1"/>
          <p:nvPr/>
        </p:nvSpPr>
        <p:spPr>
          <a:xfrm>
            <a:off x="10661794" y="3557736"/>
            <a:ext cx="7467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8191A4"/>
                </a:solidFill>
                <a:latin typeface="Arial"/>
                <a:cs typeface="Arial"/>
              </a:rPr>
              <a:t>Cloud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807D67C-F244-06C6-6AC0-99F6910A7F97}"/>
              </a:ext>
            </a:extLst>
          </p:cNvPr>
          <p:cNvSpPr txBox="1"/>
          <p:nvPr/>
        </p:nvSpPr>
        <p:spPr>
          <a:xfrm>
            <a:off x="298208" y="2736678"/>
            <a:ext cx="2057400" cy="708025"/>
          </a:xfrm>
          <a:prstGeom prst="rect">
            <a:avLst/>
          </a:prstGeom>
          <a:solidFill>
            <a:srgbClr val="C0C7D2"/>
          </a:solidFill>
        </p:spPr>
        <p:txBody>
          <a:bodyPr vert="horz" wrap="square" lIns="0" tIns="38100" rIns="0" bIns="0" rtlCol="0">
            <a:spAutoFit/>
          </a:bodyPr>
          <a:lstStyle/>
          <a:p>
            <a:pPr marL="251460" marR="92075" indent="-151130">
              <a:lnSpc>
                <a:spcPct val="100000"/>
              </a:lnSpc>
              <a:spcBef>
                <a:spcPts val="300"/>
              </a:spcBef>
            </a:pP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Cloud-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based</a:t>
            </a:r>
            <a:r>
              <a:rPr sz="2000" b="1" spc="-1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03224A"/>
                </a:solidFill>
                <a:latin typeface="Arial"/>
                <a:cs typeface="Arial"/>
              </a:rPr>
              <a:t>AI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(IoT</a:t>
            </a:r>
            <a:r>
              <a:rPr sz="2000" b="1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devices)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5BA610CA-93D7-8669-DCAD-5BB439AA3A5E}"/>
              </a:ext>
            </a:extLst>
          </p:cNvPr>
          <p:cNvGrpSpPr/>
          <p:nvPr/>
        </p:nvGrpSpPr>
        <p:grpSpPr>
          <a:xfrm>
            <a:off x="6755965" y="4276848"/>
            <a:ext cx="2026285" cy="2181225"/>
            <a:chOff x="6755965" y="3739441"/>
            <a:chExt cx="2026285" cy="21812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DD0BBA06-0797-AE6D-1753-8708B995BB80}"/>
                </a:ext>
              </a:extLst>
            </p:cNvPr>
            <p:cNvSpPr/>
            <p:nvPr/>
          </p:nvSpPr>
          <p:spPr>
            <a:xfrm>
              <a:off x="6755956" y="3739451"/>
              <a:ext cx="2026285" cy="2181225"/>
            </a:xfrm>
            <a:custGeom>
              <a:avLst/>
              <a:gdLst/>
              <a:ahLst/>
              <a:cxnLst/>
              <a:rect l="l" t="t" r="r" b="b"/>
              <a:pathLst>
                <a:path w="2026284" h="2181225">
                  <a:moveTo>
                    <a:pt x="820153" y="1090206"/>
                  </a:moveTo>
                  <a:lnTo>
                    <a:pt x="813409" y="1048385"/>
                  </a:lnTo>
                  <a:lnTo>
                    <a:pt x="805827" y="1033741"/>
                  </a:lnTo>
                  <a:lnTo>
                    <a:pt x="794613" y="1012075"/>
                  </a:lnTo>
                  <a:lnTo>
                    <a:pt x="788390" y="1005865"/>
                  </a:lnTo>
                  <a:lnTo>
                    <a:pt x="788390" y="1122197"/>
                  </a:lnTo>
                  <a:lnTo>
                    <a:pt x="776947" y="1146657"/>
                  </a:lnTo>
                  <a:lnTo>
                    <a:pt x="587184" y="1058291"/>
                  </a:lnTo>
                  <a:lnTo>
                    <a:pt x="598639" y="1033741"/>
                  </a:lnTo>
                  <a:lnTo>
                    <a:pt x="788390" y="1122197"/>
                  </a:lnTo>
                  <a:lnTo>
                    <a:pt x="788390" y="1005865"/>
                  </a:lnTo>
                  <a:lnTo>
                    <a:pt x="765962" y="983462"/>
                  </a:lnTo>
                  <a:lnTo>
                    <a:pt x="729615" y="964692"/>
                  </a:lnTo>
                  <a:lnTo>
                    <a:pt x="687768" y="957961"/>
                  </a:lnTo>
                  <a:lnTo>
                    <a:pt x="645947" y="964692"/>
                  </a:lnTo>
                  <a:lnTo>
                    <a:pt x="609625" y="983462"/>
                  </a:lnTo>
                  <a:lnTo>
                    <a:pt x="580999" y="1012075"/>
                  </a:lnTo>
                  <a:lnTo>
                    <a:pt x="562241" y="1048385"/>
                  </a:lnTo>
                  <a:lnTo>
                    <a:pt x="555498" y="1090206"/>
                  </a:lnTo>
                  <a:lnTo>
                    <a:pt x="562241" y="1132039"/>
                  </a:lnTo>
                  <a:lnTo>
                    <a:pt x="580999" y="1168387"/>
                  </a:lnTo>
                  <a:lnTo>
                    <a:pt x="609625" y="1197051"/>
                  </a:lnTo>
                  <a:lnTo>
                    <a:pt x="645947" y="1215859"/>
                  </a:lnTo>
                  <a:lnTo>
                    <a:pt x="687768" y="1222616"/>
                  </a:lnTo>
                  <a:lnTo>
                    <a:pt x="729615" y="1215859"/>
                  </a:lnTo>
                  <a:lnTo>
                    <a:pt x="765962" y="1197051"/>
                  </a:lnTo>
                  <a:lnTo>
                    <a:pt x="794613" y="1168387"/>
                  </a:lnTo>
                  <a:lnTo>
                    <a:pt x="805853" y="1146657"/>
                  </a:lnTo>
                  <a:lnTo>
                    <a:pt x="813409" y="1132039"/>
                  </a:lnTo>
                  <a:lnTo>
                    <a:pt x="820153" y="1090206"/>
                  </a:lnTo>
                  <a:close/>
                </a:path>
                <a:path w="2026284" h="2181225">
                  <a:moveTo>
                    <a:pt x="1448777" y="607999"/>
                  </a:moveTo>
                  <a:lnTo>
                    <a:pt x="1297838" y="607999"/>
                  </a:lnTo>
                  <a:lnTo>
                    <a:pt x="1297838" y="1090206"/>
                  </a:lnTo>
                  <a:lnTo>
                    <a:pt x="1296035" y="1137297"/>
                  </a:lnTo>
                  <a:lnTo>
                    <a:pt x="1290675" y="1183411"/>
                  </a:lnTo>
                  <a:lnTo>
                    <a:pt x="1281925" y="1228394"/>
                  </a:lnTo>
                  <a:lnTo>
                    <a:pt x="1269911" y="1272108"/>
                  </a:lnTo>
                  <a:lnTo>
                    <a:pt x="1254760" y="1314437"/>
                  </a:lnTo>
                  <a:lnTo>
                    <a:pt x="1236599" y="1355242"/>
                  </a:lnTo>
                  <a:lnTo>
                    <a:pt x="1215580" y="1394371"/>
                  </a:lnTo>
                  <a:lnTo>
                    <a:pt x="1191818" y="1431721"/>
                  </a:lnTo>
                  <a:lnTo>
                    <a:pt x="1165466" y="1467129"/>
                  </a:lnTo>
                  <a:lnTo>
                    <a:pt x="1136650" y="1500479"/>
                  </a:lnTo>
                  <a:lnTo>
                    <a:pt x="1105496" y="1531632"/>
                  </a:lnTo>
                  <a:lnTo>
                    <a:pt x="1072146" y="1560449"/>
                  </a:lnTo>
                  <a:lnTo>
                    <a:pt x="1036739" y="1586801"/>
                  </a:lnTo>
                  <a:lnTo>
                    <a:pt x="999388" y="1610550"/>
                  </a:lnTo>
                  <a:lnTo>
                    <a:pt x="960259" y="1631581"/>
                  </a:lnTo>
                  <a:lnTo>
                    <a:pt x="919454" y="1649730"/>
                  </a:lnTo>
                  <a:lnTo>
                    <a:pt x="877112" y="1664881"/>
                  </a:lnTo>
                  <a:lnTo>
                    <a:pt x="833386" y="1676908"/>
                  </a:lnTo>
                  <a:lnTo>
                    <a:pt x="788390" y="1685658"/>
                  </a:lnTo>
                  <a:lnTo>
                    <a:pt x="742365" y="1691005"/>
                  </a:lnTo>
                  <a:lnTo>
                    <a:pt x="695350" y="1692821"/>
                  </a:lnTo>
                  <a:lnTo>
                    <a:pt x="648119" y="1691005"/>
                  </a:lnTo>
                  <a:lnTo>
                    <a:pt x="602018" y="1685658"/>
                  </a:lnTo>
                  <a:lnTo>
                    <a:pt x="557034" y="1676908"/>
                  </a:lnTo>
                  <a:lnTo>
                    <a:pt x="513308" y="1664881"/>
                  </a:lnTo>
                  <a:lnTo>
                    <a:pt x="470979" y="1649730"/>
                  </a:lnTo>
                  <a:lnTo>
                    <a:pt x="430187" y="1631581"/>
                  </a:lnTo>
                  <a:lnTo>
                    <a:pt x="391045" y="1610550"/>
                  </a:lnTo>
                  <a:lnTo>
                    <a:pt x="353707" y="1586801"/>
                  </a:lnTo>
                  <a:lnTo>
                    <a:pt x="318300" y="1560449"/>
                  </a:lnTo>
                  <a:lnTo>
                    <a:pt x="284949" y="1531632"/>
                  </a:lnTo>
                  <a:lnTo>
                    <a:pt x="253796" y="1500479"/>
                  </a:lnTo>
                  <a:lnTo>
                    <a:pt x="224980" y="1467129"/>
                  </a:lnTo>
                  <a:lnTo>
                    <a:pt x="198628" y="1431721"/>
                  </a:lnTo>
                  <a:lnTo>
                    <a:pt x="174866" y="1394371"/>
                  </a:lnTo>
                  <a:lnTo>
                    <a:pt x="153847" y="1355242"/>
                  </a:lnTo>
                  <a:lnTo>
                    <a:pt x="135699" y="1314437"/>
                  </a:lnTo>
                  <a:lnTo>
                    <a:pt x="120548" y="1272108"/>
                  </a:lnTo>
                  <a:lnTo>
                    <a:pt x="108521" y="1228394"/>
                  </a:lnTo>
                  <a:lnTo>
                    <a:pt x="99771" y="1183411"/>
                  </a:lnTo>
                  <a:lnTo>
                    <a:pt x="94424" y="1137297"/>
                  </a:lnTo>
                  <a:lnTo>
                    <a:pt x="92608" y="1090206"/>
                  </a:lnTo>
                  <a:lnTo>
                    <a:pt x="94424" y="1043114"/>
                  </a:lnTo>
                  <a:lnTo>
                    <a:pt x="99771" y="997026"/>
                  </a:lnTo>
                  <a:lnTo>
                    <a:pt x="108521" y="952055"/>
                  </a:lnTo>
                  <a:lnTo>
                    <a:pt x="120535" y="908342"/>
                  </a:lnTo>
                  <a:lnTo>
                    <a:pt x="135686" y="866025"/>
                  </a:lnTo>
                  <a:lnTo>
                    <a:pt x="153835" y="825233"/>
                  </a:lnTo>
                  <a:lnTo>
                    <a:pt x="174853" y="786104"/>
                  </a:lnTo>
                  <a:lnTo>
                    <a:pt x="198602" y="748766"/>
                  </a:lnTo>
                  <a:lnTo>
                    <a:pt x="224942" y="713359"/>
                  </a:lnTo>
                  <a:lnTo>
                    <a:pt x="253758" y="680008"/>
                  </a:lnTo>
                  <a:lnTo>
                    <a:pt x="284899" y="648855"/>
                  </a:lnTo>
                  <a:lnTo>
                    <a:pt x="318236" y="620039"/>
                  </a:lnTo>
                  <a:lnTo>
                    <a:pt x="353644" y="593674"/>
                  </a:lnTo>
                  <a:lnTo>
                    <a:pt x="390969" y="569912"/>
                  </a:lnTo>
                  <a:lnTo>
                    <a:pt x="430098" y="548894"/>
                  </a:lnTo>
                  <a:lnTo>
                    <a:pt x="470890" y="530733"/>
                  </a:lnTo>
                  <a:lnTo>
                    <a:pt x="513207" y="515569"/>
                  </a:lnTo>
                  <a:lnTo>
                    <a:pt x="556920" y="503529"/>
                  </a:lnTo>
                  <a:lnTo>
                    <a:pt x="601903" y="494766"/>
                  </a:lnTo>
                  <a:lnTo>
                    <a:pt x="648030" y="489407"/>
                  </a:lnTo>
                  <a:lnTo>
                    <a:pt x="695223" y="487591"/>
                  </a:lnTo>
                  <a:lnTo>
                    <a:pt x="695350" y="487591"/>
                  </a:lnTo>
                  <a:lnTo>
                    <a:pt x="742442" y="489407"/>
                  </a:lnTo>
                  <a:lnTo>
                    <a:pt x="788543" y="494766"/>
                  </a:lnTo>
                  <a:lnTo>
                    <a:pt x="833526" y="503529"/>
                  </a:lnTo>
                  <a:lnTo>
                    <a:pt x="877239" y="515569"/>
                  </a:lnTo>
                  <a:lnTo>
                    <a:pt x="919556" y="530733"/>
                  </a:lnTo>
                  <a:lnTo>
                    <a:pt x="960348" y="548894"/>
                  </a:lnTo>
                  <a:lnTo>
                    <a:pt x="999477" y="569912"/>
                  </a:lnTo>
                  <a:lnTo>
                    <a:pt x="1036802" y="593674"/>
                  </a:lnTo>
                  <a:lnTo>
                    <a:pt x="1072210" y="620039"/>
                  </a:lnTo>
                  <a:lnTo>
                    <a:pt x="1105547" y="648855"/>
                  </a:lnTo>
                  <a:lnTo>
                    <a:pt x="1136688" y="680008"/>
                  </a:lnTo>
                  <a:lnTo>
                    <a:pt x="1165504" y="713359"/>
                  </a:lnTo>
                  <a:lnTo>
                    <a:pt x="1191856" y="748766"/>
                  </a:lnTo>
                  <a:lnTo>
                    <a:pt x="1215605" y="786104"/>
                  </a:lnTo>
                  <a:lnTo>
                    <a:pt x="1236611" y="825233"/>
                  </a:lnTo>
                  <a:lnTo>
                    <a:pt x="1254772" y="866025"/>
                  </a:lnTo>
                  <a:lnTo>
                    <a:pt x="1269911" y="908342"/>
                  </a:lnTo>
                  <a:lnTo>
                    <a:pt x="1281938" y="952055"/>
                  </a:lnTo>
                  <a:lnTo>
                    <a:pt x="1290688" y="997026"/>
                  </a:lnTo>
                  <a:lnTo>
                    <a:pt x="1296035" y="1043114"/>
                  </a:lnTo>
                  <a:lnTo>
                    <a:pt x="1297838" y="1090206"/>
                  </a:lnTo>
                  <a:lnTo>
                    <a:pt x="1297838" y="607999"/>
                  </a:lnTo>
                  <a:lnTo>
                    <a:pt x="1195679" y="607999"/>
                  </a:lnTo>
                  <a:lnTo>
                    <a:pt x="1158468" y="571792"/>
                  </a:lnTo>
                  <a:lnTo>
                    <a:pt x="1119263" y="538467"/>
                  </a:lnTo>
                  <a:lnTo>
                    <a:pt x="1077950" y="508203"/>
                  </a:lnTo>
                  <a:lnTo>
                    <a:pt x="1044816" y="487591"/>
                  </a:lnTo>
                  <a:lnTo>
                    <a:pt x="988745" y="457492"/>
                  </a:lnTo>
                  <a:lnTo>
                    <a:pt x="940689" y="437375"/>
                  </a:lnTo>
                  <a:lnTo>
                    <a:pt x="890333" y="421017"/>
                  </a:lnTo>
                  <a:lnTo>
                    <a:pt x="890206" y="99098"/>
                  </a:lnTo>
                  <a:lnTo>
                    <a:pt x="956462" y="99098"/>
                  </a:lnTo>
                  <a:lnTo>
                    <a:pt x="956462" y="0"/>
                  </a:lnTo>
                  <a:lnTo>
                    <a:pt x="440791" y="0"/>
                  </a:lnTo>
                  <a:lnTo>
                    <a:pt x="440791" y="99098"/>
                  </a:lnTo>
                  <a:lnTo>
                    <a:pt x="500075" y="99098"/>
                  </a:lnTo>
                  <a:lnTo>
                    <a:pt x="500075" y="421017"/>
                  </a:lnTo>
                  <a:lnTo>
                    <a:pt x="454609" y="435495"/>
                  </a:lnTo>
                  <a:lnTo>
                    <a:pt x="410667" y="452958"/>
                  </a:lnTo>
                  <a:lnTo>
                    <a:pt x="368350" y="473290"/>
                  </a:lnTo>
                  <a:lnTo>
                    <a:pt x="327761" y="496354"/>
                  </a:lnTo>
                  <a:lnTo>
                    <a:pt x="289026" y="522033"/>
                  </a:lnTo>
                  <a:lnTo>
                    <a:pt x="252234" y="550214"/>
                  </a:lnTo>
                  <a:lnTo>
                    <a:pt x="217487" y="580796"/>
                  </a:lnTo>
                  <a:lnTo>
                    <a:pt x="184912" y="613625"/>
                  </a:lnTo>
                  <a:lnTo>
                    <a:pt x="154609" y="648601"/>
                  </a:lnTo>
                  <a:lnTo>
                    <a:pt x="126682" y="685609"/>
                  </a:lnTo>
                  <a:lnTo>
                    <a:pt x="101244" y="724522"/>
                  </a:lnTo>
                  <a:lnTo>
                    <a:pt x="78384" y="765225"/>
                  </a:lnTo>
                  <a:lnTo>
                    <a:pt x="58229" y="807593"/>
                  </a:lnTo>
                  <a:lnTo>
                    <a:pt x="40894" y="851522"/>
                  </a:lnTo>
                  <a:lnTo>
                    <a:pt x="26454" y="896874"/>
                  </a:lnTo>
                  <a:lnTo>
                    <a:pt x="15049" y="943533"/>
                  </a:lnTo>
                  <a:lnTo>
                    <a:pt x="6756" y="991387"/>
                  </a:lnTo>
                  <a:lnTo>
                    <a:pt x="1714" y="1040320"/>
                  </a:lnTo>
                  <a:lnTo>
                    <a:pt x="0" y="1090206"/>
                  </a:lnTo>
                  <a:lnTo>
                    <a:pt x="1612" y="1137297"/>
                  </a:lnTo>
                  <a:lnTo>
                    <a:pt x="6756" y="1189037"/>
                  </a:lnTo>
                  <a:lnTo>
                    <a:pt x="15049" y="1236891"/>
                  </a:lnTo>
                  <a:lnTo>
                    <a:pt x="26454" y="1283563"/>
                  </a:lnTo>
                  <a:lnTo>
                    <a:pt x="40894" y="1328928"/>
                  </a:lnTo>
                  <a:lnTo>
                    <a:pt x="58229" y="1372844"/>
                  </a:lnTo>
                  <a:lnTo>
                    <a:pt x="78384" y="1415224"/>
                  </a:lnTo>
                  <a:lnTo>
                    <a:pt x="101244" y="1455928"/>
                  </a:lnTo>
                  <a:lnTo>
                    <a:pt x="126682" y="1494853"/>
                  </a:lnTo>
                  <a:lnTo>
                    <a:pt x="154609" y="1531861"/>
                  </a:lnTo>
                  <a:lnTo>
                    <a:pt x="184912" y="1566837"/>
                  </a:lnTo>
                  <a:lnTo>
                    <a:pt x="217487" y="1599679"/>
                  </a:lnTo>
                  <a:lnTo>
                    <a:pt x="252234" y="1630260"/>
                  </a:lnTo>
                  <a:lnTo>
                    <a:pt x="289026" y="1658442"/>
                  </a:lnTo>
                  <a:lnTo>
                    <a:pt x="327761" y="1684134"/>
                  </a:lnTo>
                  <a:lnTo>
                    <a:pt x="368350" y="1707197"/>
                  </a:lnTo>
                  <a:lnTo>
                    <a:pt x="410667" y="1727530"/>
                  </a:lnTo>
                  <a:lnTo>
                    <a:pt x="454609" y="1744992"/>
                  </a:lnTo>
                  <a:lnTo>
                    <a:pt x="500240" y="1759534"/>
                  </a:lnTo>
                  <a:lnTo>
                    <a:pt x="500075" y="1759534"/>
                  </a:lnTo>
                  <a:lnTo>
                    <a:pt x="500075" y="2081834"/>
                  </a:lnTo>
                  <a:lnTo>
                    <a:pt x="440791" y="2081834"/>
                  </a:lnTo>
                  <a:lnTo>
                    <a:pt x="440791" y="2180945"/>
                  </a:lnTo>
                  <a:lnTo>
                    <a:pt x="956462" y="2180945"/>
                  </a:lnTo>
                  <a:lnTo>
                    <a:pt x="956462" y="2081834"/>
                  </a:lnTo>
                  <a:lnTo>
                    <a:pt x="890206" y="2081834"/>
                  </a:lnTo>
                  <a:lnTo>
                    <a:pt x="890206" y="1759534"/>
                  </a:lnTo>
                  <a:lnTo>
                    <a:pt x="941882" y="1742694"/>
                  </a:lnTo>
                  <a:lnTo>
                    <a:pt x="991031" y="1721967"/>
                  </a:lnTo>
                  <a:lnTo>
                    <a:pt x="1037767" y="1697532"/>
                  </a:lnTo>
                  <a:lnTo>
                    <a:pt x="1045235" y="1692821"/>
                  </a:lnTo>
                  <a:lnTo>
                    <a:pt x="1082116" y="1669554"/>
                  </a:lnTo>
                  <a:lnTo>
                    <a:pt x="1124178" y="1638236"/>
                  </a:lnTo>
                  <a:lnTo>
                    <a:pt x="1164005" y="1603730"/>
                  </a:lnTo>
                  <a:lnTo>
                    <a:pt x="1201674" y="1566227"/>
                  </a:lnTo>
                  <a:lnTo>
                    <a:pt x="1448777" y="1566227"/>
                  </a:lnTo>
                  <a:lnTo>
                    <a:pt x="1448777" y="607999"/>
                  </a:lnTo>
                  <a:close/>
                </a:path>
                <a:path w="2026284" h="2181225">
                  <a:moveTo>
                    <a:pt x="1739366" y="1711820"/>
                  </a:moveTo>
                  <a:lnTo>
                    <a:pt x="1544853" y="1711820"/>
                  </a:lnTo>
                  <a:lnTo>
                    <a:pt x="1544853" y="1749945"/>
                  </a:lnTo>
                  <a:lnTo>
                    <a:pt x="1552498" y="1789798"/>
                  </a:lnTo>
                  <a:lnTo>
                    <a:pt x="1573326" y="1822335"/>
                  </a:lnTo>
                  <a:lnTo>
                    <a:pt x="1604251" y="1844268"/>
                  </a:lnTo>
                  <a:lnTo>
                    <a:pt x="1642122" y="1852320"/>
                  </a:lnTo>
                  <a:lnTo>
                    <a:pt x="1679994" y="1844268"/>
                  </a:lnTo>
                  <a:lnTo>
                    <a:pt x="1710905" y="1822335"/>
                  </a:lnTo>
                  <a:lnTo>
                    <a:pt x="1731733" y="1789798"/>
                  </a:lnTo>
                  <a:lnTo>
                    <a:pt x="1739366" y="1749945"/>
                  </a:lnTo>
                  <a:lnTo>
                    <a:pt x="1739366" y="1711820"/>
                  </a:lnTo>
                  <a:close/>
                </a:path>
                <a:path w="2026284" h="2181225">
                  <a:moveTo>
                    <a:pt x="2026069" y="506615"/>
                  </a:moveTo>
                  <a:lnTo>
                    <a:pt x="1478965" y="506615"/>
                  </a:lnTo>
                  <a:lnTo>
                    <a:pt x="1478965" y="508927"/>
                  </a:lnTo>
                  <a:lnTo>
                    <a:pt x="1472488" y="508927"/>
                  </a:lnTo>
                  <a:lnTo>
                    <a:pt x="1472488" y="1678813"/>
                  </a:lnTo>
                  <a:lnTo>
                    <a:pt x="1478965" y="1678813"/>
                  </a:lnTo>
                  <a:lnTo>
                    <a:pt x="1478965" y="1680171"/>
                  </a:lnTo>
                  <a:lnTo>
                    <a:pt x="2026069" y="1680171"/>
                  </a:lnTo>
                  <a:lnTo>
                    <a:pt x="2026069" y="506615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FDF4758C-971F-E38F-C0C5-8B379C0E16F4}"/>
                </a:ext>
              </a:extLst>
            </p:cNvPr>
            <p:cNvSpPr/>
            <p:nvPr/>
          </p:nvSpPr>
          <p:spPr>
            <a:xfrm>
              <a:off x="8256097" y="4283085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29">
                  <a:moveTo>
                    <a:pt x="400939" y="0"/>
                  </a:moveTo>
                  <a:lnTo>
                    <a:pt x="80187" y="0"/>
                  </a:lnTo>
                  <a:lnTo>
                    <a:pt x="48975" y="6301"/>
                  </a:lnTo>
                  <a:lnTo>
                    <a:pt x="23487" y="23487"/>
                  </a:lnTo>
                  <a:lnTo>
                    <a:pt x="6301" y="48975"/>
                  </a:lnTo>
                  <a:lnTo>
                    <a:pt x="0" y="80187"/>
                  </a:lnTo>
                  <a:lnTo>
                    <a:pt x="0" y="400938"/>
                  </a:lnTo>
                  <a:lnTo>
                    <a:pt x="6301" y="432151"/>
                  </a:lnTo>
                  <a:lnTo>
                    <a:pt x="23487" y="457639"/>
                  </a:lnTo>
                  <a:lnTo>
                    <a:pt x="48975" y="474825"/>
                  </a:lnTo>
                  <a:lnTo>
                    <a:pt x="80187" y="481126"/>
                  </a:lnTo>
                  <a:lnTo>
                    <a:pt x="400939" y="481126"/>
                  </a:lnTo>
                  <a:lnTo>
                    <a:pt x="432151" y="474825"/>
                  </a:lnTo>
                  <a:lnTo>
                    <a:pt x="457639" y="457639"/>
                  </a:lnTo>
                  <a:lnTo>
                    <a:pt x="474825" y="432151"/>
                  </a:lnTo>
                  <a:lnTo>
                    <a:pt x="481126" y="400938"/>
                  </a:lnTo>
                  <a:lnTo>
                    <a:pt x="481126" y="80187"/>
                  </a:lnTo>
                  <a:lnTo>
                    <a:pt x="474825" y="48975"/>
                  </a:lnTo>
                  <a:lnTo>
                    <a:pt x="457639" y="23487"/>
                  </a:lnTo>
                  <a:lnTo>
                    <a:pt x="432151" y="6301"/>
                  </a:lnTo>
                  <a:lnTo>
                    <a:pt x="400939" y="0"/>
                  </a:lnTo>
                  <a:close/>
                </a:path>
              </a:pathLst>
            </a:custGeom>
            <a:solidFill>
              <a:srgbClr val="FFD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29BD167-2722-C102-5C5B-07C903DF6003}"/>
                </a:ext>
              </a:extLst>
            </p:cNvPr>
            <p:cNvSpPr/>
            <p:nvPr/>
          </p:nvSpPr>
          <p:spPr>
            <a:xfrm>
              <a:off x="8256097" y="4283085"/>
              <a:ext cx="481330" cy="481330"/>
            </a:xfrm>
            <a:custGeom>
              <a:avLst/>
              <a:gdLst/>
              <a:ahLst/>
              <a:cxnLst/>
              <a:rect l="l" t="t" r="r" b="b"/>
              <a:pathLst>
                <a:path w="481329" h="481329">
                  <a:moveTo>
                    <a:pt x="0" y="80187"/>
                  </a:moveTo>
                  <a:lnTo>
                    <a:pt x="6301" y="48975"/>
                  </a:lnTo>
                  <a:lnTo>
                    <a:pt x="23487" y="23487"/>
                  </a:lnTo>
                  <a:lnTo>
                    <a:pt x="48975" y="6301"/>
                  </a:lnTo>
                  <a:lnTo>
                    <a:pt x="80187" y="0"/>
                  </a:lnTo>
                  <a:lnTo>
                    <a:pt x="400939" y="0"/>
                  </a:lnTo>
                  <a:lnTo>
                    <a:pt x="432151" y="6301"/>
                  </a:lnTo>
                  <a:lnTo>
                    <a:pt x="457639" y="23487"/>
                  </a:lnTo>
                  <a:lnTo>
                    <a:pt x="474825" y="48975"/>
                  </a:lnTo>
                  <a:lnTo>
                    <a:pt x="481126" y="80187"/>
                  </a:lnTo>
                  <a:lnTo>
                    <a:pt x="481126" y="400938"/>
                  </a:lnTo>
                  <a:lnTo>
                    <a:pt x="474825" y="432151"/>
                  </a:lnTo>
                  <a:lnTo>
                    <a:pt x="457639" y="457639"/>
                  </a:lnTo>
                  <a:lnTo>
                    <a:pt x="432151" y="474825"/>
                  </a:lnTo>
                  <a:lnTo>
                    <a:pt x="400939" y="481126"/>
                  </a:lnTo>
                  <a:lnTo>
                    <a:pt x="80187" y="481126"/>
                  </a:lnTo>
                  <a:lnTo>
                    <a:pt x="48975" y="474825"/>
                  </a:lnTo>
                  <a:lnTo>
                    <a:pt x="23487" y="457639"/>
                  </a:lnTo>
                  <a:lnTo>
                    <a:pt x="6301" y="432151"/>
                  </a:lnTo>
                  <a:lnTo>
                    <a:pt x="0" y="400938"/>
                  </a:lnTo>
                  <a:lnTo>
                    <a:pt x="0" y="80187"/>
                  </a:lnTo>
                  <a:close/>
                </a:path>
              </a:pathLst>
            </a:custGeom>
            <a:ln w="1270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C11CE539-B94D-8EEE-75FE-DD6BAEA54BF9}"/>
              </a:ext>
            </a:extLst>
          </p:cNvPr>
          <p:cNvSpPr txBox="1"/>
          <p:nvPr/>
        </p:nvSpPr>
        <p:spPr>
          <a:xfrm>
            <a:off x="8409023" y="4952342"/>
            <a:ext cx="168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03224A"/>
                </a:solidFill>
                <a:latin typeface="Arial"/>
                <a:cs typeface="Arial"/>
              </a:rPr>
              <a:t>AI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741BEA84-F298-24A8-5949-4ECB2C9E53B0}"/>
              </a:ext>
            </a:extLst>
          </p:cNvPr>
          <p:cNvSpPr txBox="1"/>
          <p:nvPr/>
        </p:nvSpPr>
        <p:spPr>
          <a:xfrm>
            <a:off x="6489928" y="2736678"/>
            <a:ext cx="2069464" cy="728980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204470" rIns="0" bIns="0" rtlCol="0">
            <a:spAutoFit/>
          </a:bodyPr>
          <a:lstStyle/>
          <a:p>
            <a:pPr marL="565150">
              <a:lnSpc>
                <a:spcPct val="100000"/>
              </a:lnSpc>
              <a:spcBef>
                <a:spcPts val="1610"/>
              </a:spcBef>
            </a:pP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Edge</a:t>
            </a:r>
            <a:r>
              <a:rPr sz="2000" b="1" spc="-10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03224A"/>
                </a:solidFill>
                <a:latin typeface="Arial"/>
                <a:cs typeface="Arial"/>
              </a:rPr>
              <a:t>AI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EE5FA56B-0B2D-C66C-375B-649C7C2CDB9C}"/>
              </a:ext>
            </a:extLst>
          </p:cNvPr>
          <p:cNvGrpSpPr/>
          <p:nvPr/>
        </p:nvGrpSpPr>
        <p:grpSpPr>
          <a:xfrm>
            <a:off x="8806462" y="3013866"/>
            <a:ext cx="3102610" cy="2070100"/>
            <a:chOff x="8806462" y="2476459"/>
            <a:chExt cx="3102610" cy="207010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D45E114-FF23-AE36-9157-BD2273F48EC2}"/>
                </a:ext>
              </a:extLst>
            </p:cNvPr>
            <p:cNvSpPr/>
            <p:nvPr/>
          </p:nvSpPr>
          <p:spPr>
            <a:xfrm>
              <a:off x="8806462" y="3873573"/>
              <a:ext cx="501650" cy="673100"/>
            </a:xfrm>
            <a:custGeom>
              <a:avLst/>
              <a:gdLst/>
              <a:ahLst/>
              <a:cxnLst/>
              <a:rect l="l" t="t" r="r" b="b"/>
              <a:pathLst>
                <a:path w="501650" h="673100">
                  <a:moveTo>
                    <a:pt x="34270" y="0"/>
                  </a:moveTo>
                  <a:lnTo>
                    <a:pt x="24396" y="3391"/>
                  </a:lnTo>
                  <a:lnTo>
                    <a:pt x="16516" y="10238"/>
                  </a:lnTo>
                  <a:lnTo>
                    <a:pt x="11701" y="19922"/>
                  </a:lnTo>
                  <a:lnTo>
                    <a:pt x="11019" y="30710"/>
                  </a:lnTo>
                  <a:lnTo>
                    <a:pt x="14411" y="40585"/>
                  </a:lnTo>
                  <a:lnTo>
                    <a:pt x="21258" y="48468"/>
                  </a:lnTo>
                  <a:lnTo>
                    <a:pt x="30941" y="53285"/>
                  </a:lnTo>
                  <a:lnTo>
                    <a:pt x="79942" y="69084"/>
                  </a:lnTo>
                  <a:lnTo>
                    <a:pt x="126003" y="87954"/>
                  </a:lnTo>
                  <a:lnTo>
                    <a:pt x="169108" y="109879"/>
                  </a:lnTo>
                  <a:lnTo>
                    <a:pt x="209243" y="134845"/>
                  </a:lnTo>
                  <a:lnTo>
                    <a:pt x="246390" y="162838"/>
                  </a:lnTo>
                  <a:lnTo>
                    <a:pt x="280535" y="193843"/>
                  </a:lnTo>
                  <a:lnTo>
                    <a:pt x="311661" y="227846"/>
                  </a:lnTo>
                  <a:lnTo>
                    <a:pt x="339753" y="264832"/>
                  </a:lnTo>
                  <a:lnTo>
                    <a:pt x="364796" y="304786"/>
                  </a:lnTo>
                  <a:lnTo>
                    <a:pt x="386772" y="347695"/>
                  </a:lnTo>
                  <a:lnTo>
                    <a:pt x="405668" y="393543"/>
                  </a:lnTo>
                  <a:lnTo>
                    <a:pt x="428391" y="469855"/>
                  </a:lnTo>
                  <a:lnTo>
                    <a:pt x="440811" y="537984"/>
                  </a:lnTo>
                  <a:lnTo>
                    <a:pt x="445939" y="592979"/>
                  </a:lnTo>
                  <a:lnTo>
                    <a:pt x="446371" y="643758"/>
                  </a:lnTo>
                  <a:lnTo>
                    <a:pt x="447859" y="654471"/>
                  </a:lnTo>
                  <a:lnTo>
                    <a:pt x="453147" y="663473"/>
                  </a:lnTo>
                  <a:lnTo>
                    <a:pt x="461425" y="669835"/>
                  </a:lnTo>
                  <a:lnTo>
                    <a:pt x="471873" y="672625"/>
                  </a:lnTo>
                  <a:lnTo>
                    <a:pt x="482487" y="671178"/>
                  </a:lnTo>
                  <a:lnTo>
                    <a:pt x="491437" y="665990"/>
                  </a:lnTo>
                  <a:lnTo>
                    <a:pt x="497815" y="657849"/>
                  </a:lnTo>
                  <a:lnTo>
                    <a:pt x="500714" y="647543"/>
                  </a:lnTo>
                  <a:lnTo>
                    <a:pt x="500874" y="643758"/>
                  </a:lnTo>
                  <a:lnTo>
                    <a:pt x="500970" y="641495"/>
                  </a:lnTo>
                  <a:lnTo>
                    <a:pt x="501040" y="639847"/>
                  </a:lnTo>
                  <a:lnTo>
                    <a:pt x="501133" y="606561"/>
                  </a:lnTo>
                  <a:lnTo>
                    <a:pt x="498584" y="563417"/>
                  </a:lnTo>
                  <a:lnTo>
                    <a:pt x="491711" y="508883"/>
                  </a:lnTo>
                  <a:lnTo>
                    <a:pt x="478649" y="445747"/>
                  </a:lnTo>
                  <a:lnTo>
                    <a:pt x="457534" y="376792"/>
                  </a:lnTo>
                  <a:lnTo>
                    <a:pt x="428000" y="308108"/>
                  </a:lnTo>
                  <a:lnTo>
                    <a:pt x="408631" y="272466"/>
                  </a:lnTo>
                  <a:lnTo>
                    <a:pt x="385819" y="236611"/>
                  </a:lnTo>
                  <a:lnTo>
                    <a:pt x="359285" y="201032"/>
                  </a:lnTo>
                  <a:lnTo>
                    <a:pt x="328747" y="166219"/>
                  </a:lnTo>
                  <a:lnTo>
                    <a:pt x="293926" y="132663"/>
                  </a:lnTo>
                  <a:lnTo>
                    <a:pt x="254540" y="100853"/>
                  </a:lnTo>
                  <a:lnTo>
                    <a:pt x="210311" y="71278"/>
                  </a:lnTo>
                  <a:lnTo>
                    <a:pt x="160956" y="44430"/>
                  </a:lnTo>
                  <a:lnTo>
                    <a:pt x="106196" y="20798"/>
                  </a:lnTo>
                  <a:lnTo>
                    <a:pt x="45750" y="872"/>
                  </a:lnTo>
                  <a:lnTo>
                    <a:pt x="48081" y="872"/>
                  </a:lnTo>
                  <a:lnTo>
                    <a:pt x="34270" y="0"/>
                  </a:lnTo>
                  <a:close/>
                </a:path>
                <a:path w="501650" h="673100">
                  <a:moveTo>
                    <a:pt x="27309" y="108441"/>
                  </a:moveTo>
                  <a:lnTo>
                    <a:pt x="1158" y="137349"/>
                  </a:lnTo>
                  <a:lnTo>
                    <a:pt x="1096" y="137933"/>
                  </a:lnTo>
                  <a:lnTo>
                    <a:pt x="3913" y="147457"/>
                  </a:lnTo>
                  <a:lnTo>
                    <a:pt x="10097" y="155230"/>
                  </a:lnTo>
                  <a:lnTo>
                    <a:pt x="19105" y="160206"/>
                  </a:lnTo>
                  <a:lnTo>
                    <a:pt x="84536" y="185983"/>
                  </a:lnTo>
                  <a:lnTo>
                    <a:pt x="140345" y="217934"/>
                  </a:lnTo>
                  <a:lnTo>
                    <a:pt x="187298" y="254774"/>
                  </a:lnTo>
                  <a:lnTo>
                    <a:pt x="226157" y="295218"/>
                  </a:lnTo>
                  <a:lnTo>
                    <a:pt x="257687" y="337982"/>
                  </a:lnTo>
                  <a:lnTo>
                    <a:pt x="282652" y="381779"/>
                  </a:lnTo>
                  <a:lnTo>
                    <a:pt x="301815" y="425325"/>
                  </a:lnTo>
                  <a:lnTo>
                    <a:pt x="315941" y="467334"/>
                  </a:lnTo>
                  <a:lnTo>
                    <a:pt x="325792" y="506522"/>
                  </a:lnTo>
                  <a:lnTo>
                    <a:pt x="335731" y="571292"/>
                  </a:lnTo>
                  <a:lnTo>
                    <a:pt x="337685" y="615158"/>
                  </a:lnTo>
                  <a:lnTo>
                    <a:pt x="339180" y="625337"/>
                  </a:lnTo>
                  <a:lnTo>
                    <a:pt x="344284" y="633859"/>
                  </a:lnTo>
                  <a:lnTo>
                    <a:pt x="352210" y="639847"/>
                  </a:lnTo>
                  <a:lnTo>
                    <a:pt x="362268" y="642450"/>
                  </a:lnTo>
                  <a:lnTo>
                    <a:pt x="362856" y="642450"/>
                  </a:lnTo>
                  <a:lnTo>
                    <a:pt x="389417" y="606561"/>
                  </a:lnTo>
                  <a:lnTo>
                    <a:pt x="389281" y="600375"/>
                  </a:lnTo>
                  <a:lnTo>
                    <a:pt x="389203" y="596831"/>
                  </a:lnTo>
                  <a:lnTo>
                    <a:pt x="384613" y="544847"/>
                  </a:lnTo>
                  <a:lnTo>
                    <a:pt x="370159" y="470619"/>
                  </a:lnTo>
                  <a:lnTo>
                    <a:pt x="357505" y="428071"/>
                  </a:lnTo>
                  <a:lnTo>
                    <a:pt x="340309" y="383451"/>
                  </a:lnTo>
                  <a:lnTo>
                    <a:pt x="317911" y="337982"/>
                  </a:lnTo>
                  <a:lnTo>
                    <a:pt x="289529" y="292648"/>
                  </a:lnTo>
                  <a:lnTo>
                    <a:pt x="254562" y="248790"/>
                  </a:lnTo>
                  <a:lnTo>
                    <a:pt x="212287" y="207512"/>
                  </a:lnTo>
                  <a:lnTo>
                    <a:pt x="162013" y="169978"/>
                  </a:lnTo>
                  <a:lnTo>
                    <a:pt x="103048" y="137349"/>
                  </a:lnTo>
                  <a:lnTo>
                    <a:pt x="34701" y="110790"/>
                  </a:lnTo>
                  <a:lnTo>
                    <a:pt x="27309" y="108441"/>
                  </a:lnTo>
                  <a:close/>
                </a:path>
                <a:path w="501650" h="673100">
                  <a:moveTo>
                    <a:pt x="26193" y="225675"/>
                  </a:moveTo>
                  <a:lnTo>
                    <a:pt x="0" y="252811"/>
                  </a:lnTo>
                  <a:lnTo>
                    <a:pt x="2144" y="262803"/>
                  </a:lnTo>
                  <a:lnTo>
                    <a:pt x="7880" y="271261"/>
                  </a:lnTo>
                  <a:lnTo>
                    <a:pt x="16730" y="277071"/>
                  </a:lnTo>
                  <a:lnTo>
                    <a:pt x="81832" y="312101"/>
                  </a:lnTo>
                  <a:lnTo>
                    <a:pt x="131547" y="355538"/>
                  </a:lnTo>
                  <a:lnTo>
                    <a:pt x="167948" y="403489"/>
                  </a:lnTo>
                  <a:lnTo>
                    <a:pt x="193106" y="452060"/>
                  </a:lnTo>
                  <a:lnTo>
                    <a:pt x="209094" y="497357"/>
                  </a:lnTo>
                  <a:lnTo>
                    <a:pt x="217982" y="535487"/>
                  </a:lnTo>
                  <a:lnTo>
                    <a:pt x="222714" y="574201"/>
                  </a:lnTo>
                  <a:lnTo>
                    <a:pt x="222750" y="574670"/>
                  </a:lnTo>
                  <a:lnTo>
                    <a:pt x="225205" y="584954"/>
                  </a:lnTo>
                  <a:lnTo>
                    <a:pt x="231203" y="593214"/>
                  </a:lnTo>
                  <a:lnTo>
                    <a:pt x="239861" y="598629"/>
                  </a:lnTo>
                  <a:lnTo>
                    <a:pt x="250296" y="600375"/>
                  </a:lnTo>
                  <a:lnTo>
                    <a:pt x="258163" y="598918"/>
                  </a:lnTo>
                  <a:lnTo>
                    <a:pt x="276153" y="576588"/>
                  </a:lnTo>
                  <a:lnTo>
                    <a:pt x="276039" y="572918"/>
                  </a:lnTo>
                  <a:lnTo>
                    <a:pt x="267412" y="511153"/>
                  </a:lnTo>
                  <a:lnTo>
                    <a:pt x="257500" y="473383"/>
                  </a:lnTo>
                  <a:lnTo>
                    <a:pt x="241985" y="430860"/>
                  </a:lnTo>
                  <a:lnTo>
                    <a:pt x="219618" y="385890"/>
                  </a:lnTo>
                  <a:lnTo>
                    <a:pt x="189146" y="340776"/>
                  </a:lnTo>
                  <a:lnTo>
                    <a:pt x="149321" y="297821"/>
                  </a:lnTo>
                  <a:lnTo>
                    <a:pt x="98891" y="259329"/>
                  </a:lnTo>
                  <a:lnTo>
                    <a:pt x="36606" y="227605"/>
                  </a:lnTo>
                  <a:lnTo>
                    <a:pt x="26193" y="225675"/>
                  </a:lnTo>
                  <a:close/>
                </a:path>
              </a:pathLst>
            </a:custGeom>
            <a:solidFill>
              <a:srgbClr val="03224A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F9E22BE3-67B8-B660-8360-2097D32F4E21}"/>
                </a:ext>
              </a:extLst>
            </p:cNvPr>
            <p:cNvSpPr/>
            <p:nvPr/>
          </p:nvSpPr>
          <p:spPr>
            <a:xfrm>
              <a:off x="9256066" y="3493371"/>
              <a:ext cx="831215" cy="526415"/>
            </a:xfrm>
            <a:custGeom>
              <a:avLst/>
              <a:gdLst/>
              <a:ahLst/>
              <a:cxnLst/>
              <a:rect l="l" t="t" r="r" b="b"/>
              <a:pathLst>
                <a:path w="831215" h="526414">
                  <a:moveTo>
                    <a:pt x="0" y="526097"/>
                  </a:moveTo>
                  <a:lnTo>
                    <a:pt x="831126" y="0"/>
                  </a:lnTo>
                </a:path>
              </a:pathLst>
            </a:custGeom>
            <a:ln w="12700">
              <a:solidFill>
                <a:srgbClr val="8191A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80F8EAAB-CCA3-8B15-A27A-D9368ACF8F99}"/>
                </a:ext>
              </a:extLst>
            </p:cNvPr>
            <p:cNvSpPr/>
            <p:nvPr/>
          </p:nvSpPr>
          <p:spPr>
            <a:xfrm>
              <a:off x="9383116" y="2476461"/>
              <a:ext cx="2526030" cy="1318260"/>
            </a:xfrm>
            <a:custGeom>
              <a:avLst/>
              <a:gdLst/>
              <a:ahLst/>
              <a:cxnLst/>
              <a:rect l="l" t="t" r="r" b="b"/>
              <a:pathLst>
                <a:path w="2526029" h="1318260">
                  <a:moveTo>
                    <a:pt x="141363" y="1265809"/>
                  </a:moveTo>
                  <a:lnTo>
                    <a:pt x="131292" y="1260729"/>
                  </a:lnTo>
                  <a:lnTo>
                    <a:pt x="118681" y="1254379"/>
                  </a:lnTo>
                  <a:lnTo>
                    <a:pt x="115684" y="1253109"/>
                  </a:lnTo>
                  <a:lnTo>
                    <a:pt x="109689" y="1250569"/>
                  </a:lnTo>
                  <a:lnTo>
                    <a:pt x="102997" y="1248029"/>
                  </a:lnTo>
                  <a:lnTo>
                    <a:pt x="94183" y="1245489"/>
                  </a:lnTo>
                  <a:lnTo>
                    <a:pt x="83718" y="1245489"/>
                  </a:lnTo>
                  <a:lnTo>
                    <a:pt x="91046" y="1239139"/>
                  </a:lnTo>
                  <a:lnTo>
                    <a:pt x="95300" y="1232789"/>
                  </a:lnTo>
                  <a:lnTo>
                    <a:pt x="97688" y="1218819"/>
                  </a:lnTo>
                  <a:lnTo>
                    <a:pt x="96075" y="1211199"/>
                  </a:lnTo>
                  <a:lnTo>
                    <a:pt x="88201" y="1198499"/>
                  </a:lnTo>
                  <a:lnTo>
                    <a:pt x="83781" y="1194689"/>
                  </a:lnTo>
                  <a:lnTo>
                    <a:pt x="75895" y="1190967"/>
                  </a:lnTo>
                  <a:lnTo>
                    <a:pt x="75895" y="1222629"/>
                  </a:lnTo>
                  <a:lnTo>
                    <a:pt x="75819" y="1226439"/>
                  </a:lnTo>
                  <a:lnTo>
                    <a:pt x="75742" y="1228979"/>
                  </a:lnTo>
                  <a:lnTo>
                    <a:pt x="74828" y="1230249"/>
                  </a:lnTo>
                  <a:lnTo>
                    <a:pt x="71361" y="1235329"/>
                  </a:lnTo>
                  <a:lnTo>
                    <a:pt x="66040" y="1239139"/>
                  </a:lnTo>
                  <a:lnTo>
                    <a:pt x="43383" y="1253109"/>
                  </a:lnTo>
                  <a:lnTo>
                    <a:pt x="28498" y="1230249"/>
                  </a:lnTo>
                  <a:lnTo>
                    <a:pt x="50520" y="1216279"/>
                  </a:lnTo>
                  <a:lnTo>
                    <a:pt x="55105" y="1213739"/>
                  </a:lnTo>
                  <a:lnTo>
                    <a:pt x="56743" y="1212469"/>
                  </a:lnTo>
                  <a:lnTo>
                    <a:pt x="60071" y="1211199"/>
                  </a:lnTo>
                  <a:lnTo>
                    <a:pt x="63169" y="1211199"/>
                  </a:lnTo>
                  <a:lnTo>
                    <a:pt x="68910" y="1212469"/>
                  </a:lnTo>
                  <a:lnTo>
                    <a:pt x="71323" y="1215009"/>
                  </a:lnTo>
                  <a:lnTo>
                    <a:pt x="75057" y="1220089"/>
                  </a:lnTo>
                  <a:lnTo>
                    <a:pt x="75895" y="1222629"/>
                  </a:lnTo>
                  <a:lnTo>
                    <a:pt x="75895" y="1190967"/>
                  </a:lnTo>
                  <a:lnTo>
                    <a:pt x="73037" y="1189609"/>
                  </a:lnTo>
                  <a:lnTo>
                    <a:pt x="67602" y="1189609"/>
                  </a:lnTo>
                  <a:lnTo>
                    <a:pt x="62090" y="1190879"/>
                  </a:lnTo>
                  <a:lnTo>
                    <a:pt x="57569" y="1192149"/>
                  </a:lnTo>
                  <a:lnTo>
                    <a:pt x="52222" y="1194689"/>
                  </a:lnTo>
                  <a:lnTo>
                    <a:pt x="46062" y="1197229"/>
                  </a:lnTo>
                  <a:lnTo>
                    <a:pt x="39090" y="1201039"/>
                  </a:lnTo>
                  <a:lnTo>
                    <a:pt x="0" y="1226439"/>
                  </a:lnTo>
                  <a:lnTo>
                    <a:pt x="58674" y="1317879"/>
                  </a:lnTo>
                  <a:lnTo>
                    <a:pt x="77241" y="1306449"/>
                  </a:lnTo>
                  <a:lnTo>
                    <a:pt x="52755" y="1268349"/>
                  </a:lnTo>
                  <a:lnTo>
                    <a:pt x="60782" y="1263269"/>
                  </a:lnTo>
                  <a:lnTo>
                    <a:pt x="64122" y="1261999"/>
                  </a:lnTo>
                  <a:lnTo>
                    <a:pt x="68935" y="1260729"/>
                  </a:lnTo>
                  <a:lnTo>
                    <a:pt x="71602" y="1260729"/>
                  </a:lnTo>
                  <a:lnTo>
                    <a:pt x="77495" y="1261999"/>
                  </a:lnTo>
                  <a:lnTo>
                    <a:pt x="92964" y="1268349"/>
                  </a:lnTo>
                  <a:lnTo>
                    <a:pt x="119151" y="1279779"/>
                  </a:lnTo>
                  <a:lnTo>
                    <a:pt x="141363" y="1265809"/>
                  </a:lnTo>
                  <a:close/>
                </a:path>
                <a:path w="2526029" h="1318260">
                  <a:moveTo>
                    <a:pt x="197345" y="1213739"/>
                  </a:moveTo>
                  <a:lnTo>
                    <a:pt x="195491" y="1206119"/>
                  </a:lnTo>
                  <a:lnTo>
                    <a:pt x="176047" y="1213739"/>
                  </a:lnTo>
                  <a:lnTo>
                    <a:pt x="177228" y="1217549"/>
                  </a:lnTo>
                  <a:lnTo>
                    <a:pt x="177342" y="1221359"/>
                  </a:lnTo>
                  <a:lnTo>
                    <a:pt x="175501" y="1226439"/>
                  </a:lnTo>
                  <a:lnTo>
                    <a:pt x="173659" y="1228979"/>
                  </a:lnTo>
                  <a:lnTo>
                    <a:pt x="166852" y="1232789"/>
                  </a:lnTo>
                  <a:lnTo>
                    <a:pt x="162534" y="1234059"/>
                  </a:lnTo>
                  <a:lnTo>
                    <a:pt x="153390" y="1231519"/>
                  </a:lnTo>
                  <a:lnTo>
                    <a:pt x="149364" y="1227709"/>
                  </a:lnTo>
                  <a:lnTo>
                    <a:pt x="145910" y="1222629"/>
                  </a:lnTo>
                  <a:lnTo>
                    <a:pt x="161975" y="1212469"/>
                  </a:lnTo>
                  <a:lnTo>
                    <a:pt x="190068" y="1194689"/>
                  </a:lnTo>
                  <a:lnTo>
                    <a:pt x="183654" y="1185799"/>
                  </a:lnTo>
                  <a:lnTo>
                    <a:pt x="176949" y="1178179"/>
                  </a:lnTo>
                  <a:lnTo>
                    <a:pt x="169951" y="1173099"/>
                  </a:lnTo>
                  <a:lnTo>
                    <a:pt x="165684" y="1171613"/>
                  </a:lnTo>
                  <a:lnTo>
                    <a:pt x="165684" y="1195959"/>
                  </a:lnTo>
                  <a:lnTo>
                    <a:pt x="139344" y="1212469"/>
                  </a:lnTo>
                  <a:lnTo>
                    <a:pt x="136232" y="1207389"/>
                  </a:lnTo>
                  <a:lnTo>
                    <a:pt x="135039" y="1202309"/>
                  </a:lnTo>
                  <a:lnTo>
                    <a:pt x="136474" y="1193419"/>
                  </a:lnTo>
                  <a:lnTo>
                    <a:pt x="138760" y="1190879"/>
                  </a:lnTo>
                  <a:lnTo>
                    <a:pt x="146202" y="1185799"/>
                  </a:lnTo>
                  <a:lnTo>
                    <a:pt x="150114" y="1185799"/>
                  </a:lnTo>
                  <a:lnTo>
                    <a:pt x="158521" y="1187069"/>
                  </a:lnTo>
                  <a:lnTo>
                    <a:pt x="162306" y="1190879"/>
                  </a:lnTo>
                  <a:lnTo>
                    <a:pt x="165684" y="1195959"/>
                  </a:lnTo>
                  <a:lnTo>
                    <a:pt x="165684" y="1171613"/>
                  </a:lnTo>
                  <a:lnTo>
                    <a:pt x="162661" y="1170559"/>
                  </a:lnTo>
                  <a:lnTo>
                    <a:pt x="155232" y="1169289"/>
                  </a:lnTo>
                  <a:lnTo>
                    <a:pt x="147802" y="1169289"/>
                  </a:lnTo>
                  <a:lnTo>
                    <a:pt x="117030" y="1198499"/>
                  </a:lnTo>
                  <a:lnTo>
                    <a:pt x="116865" y="1201039"/>
                  </a:lnTo>
                  <a:lnTo>
                    <a:pt x="116776" y="1202309"/>
                  </a:lnTo>
                  <a:lnTo>
                    <a:pt x="116687" y="1203579"/>
                  </a:lnTo>
                  <a:lnTo>
                    <a:pt x="116611" y="1204849"/>
                  </a:lnTo>
                  <a:lnTo>
                    <a:pt x="116522" y="1206119"/>
                  </a:lnTo>
                  <a:lnTo>
                    <a:pt x="134658" y="1241679"/>
                  </a:lnTo>
                  <a:lnTo>
                    <a:pt x="154063" y="1250569"/>
                  </a:lnTo>
                  <a:lnTo>
                    <a:pt x="162191" y="1250569"/>
                  </a:lnTo>
                  <a:lnTo>
                    <a:pt x="196913" y="1220089"/>
                  </a:lnTo>
                  <a:lnTo>
                    <a:pt x="197002" y="1218819"/>
                  </a:lnTo>
                  <a:lnTo>
                    <a:pt x="197091" y="1217549"/>
                  </a:lnTo>
                  <a:lnTo>
                    <a:pt x="197180" y="1216279"/>
                  </a:lnTo>
                  <a:lnTo>
                    <a:pt x="197269" y="1215009"/>
                  </a:lnTo>
                  <a:lnTo>
                    <a:pt x="197345" y="1213739"/>
                  </a:lnTo>
                  <a:close/>
                </a:path>
                <a:path w="2526029" h="1318260">
                  <a:moveTo>
                    <a:pt x="270370" y="1170559"/>
                  </a:moveTo>
                  <a:lnTo>
                    <a:pt x="251790" y="1147699"/>
                  </a:lnTo>
                  <a:lnTo>
                    <a:pt x="241363" y="1147699"/>
                  </a:lnTo>
                  <a:lnTo>
                    <a:pt x="234721" y="1150239"/>
                  </a:lnTo>
                  <a:lnTo>
                    <a:pt x="227126" y="1152779"/>
                  </a:lnTo>
                  <a:lnTo>
                    <a:pt x="216369" y="1156589"/>
                  </a:lnTo>
                  <a:lnTo>
                    <a:pt x="209829" y="1157859"/>
                  </a:lnTo>
                  <a:lnTo>
                    <a:pt x="205765" y="1157859"/>
                  </a:lnTo>
                  <a:lnTo>
                    <a:pt x="204495" y="1156589"/>
                  </a:lnTo>
                  <a:lnTo>
                    <a:pt x="202768" y="1154049"/>
                  </a:lnTo>
                  <a:lnTo>
                    <a:pt x="202679" y="1152779"/>
                  </a:lnTo>
                  <a:lnTo>
                    <a:pt x="203428" y="1151509"/>
                  </a:lnTo>
                  <a:lnTo>
                    <a:pt x="204609" y="1147699"/>
                  </a:lnTo>
                  <a:lnTo>
                    <a:pt x="207518" y="1145159"/>
                  </a:lnTo>
                  <a:lnTo>
                    <a:pt x="215836" y="1140079"/>
                  </a:lnTo>
                  <a:lnTo>
                    <a:pt x="219113" y="1138809"/>
                  </a:lnTo>
                  <a:lnTo>
                    <a:pt x="224853" y="1138809"/>
                  </a:lnTo>
                  <a:lnTo>
                    <a:pt x="227469" y="1140079"/>
                  </a:lnTo>
                  <a:lnTo>
                    <a:pt x="229831" y="1142619"/>
                  </a:lnTo>
                  <a:lnTo>
                    <a:pt x="233832" y="1138809"/>
                  </a:lnTo>
                  <a:lnTo>
                    <a:pt x="244487" y="1128649"/>
                  </a:lnTo>
                  <a:lnTo>
                    <a:pt x="239115" y="1123569"/>
                  </a:lnTo>
                  <a:lnTo>
                    <a:pt x="233260" y="1122299"/>
                  </a:lnTo>
                  <a:lnTo>
                    <a:pt x="220599" y="1121029"/>
                  </a:lnTo>
                  <a:lnTo>
                    <a:pt x="212877" y="1124839"/>
                  </a:lnTo>
                  <a:lnTo>
                    <a:pt x="184264" y="1156589"/>
                  </a:lnTo>
                  <a:lnTo>
                    <a:pt x="185077" y="1162939"/>
                  </a:lnTo>
                  <a:lnTo>
                    <a:pt x="192849" y="1174369"/>
                  </a:lnTo>
                  <a:lnTo>
                    <a:pt x="198666" y="1178179"/>
                  </a:lnTo>
                  <a:lnTo>
                    <a:pt x="211340" y="1178179"/>
                  </a:lnTo>
                  <a:lnTo>
                    <a:pt x="218465" y="1176909"/>
                  </a:lnTo>
                  <a:lnTo>
                    <a:pt x="227596" y="1173099"/>
                  </a:lnTo>
                  <a:lnTo>
                    <a:pt x="238760" y="1169289"/>
                  </a:lnTo>
                  <a:lnTo>
                    <a:pt x="242265" y="1168019"/>
                  </a:lnTo>
                  <a:lnTo>
                    <a:pt x="247535" y="1168019"/>
                  </a:lnTo>
                  <a:lnTo>
                    <a:pt x="248653" y="1169289"/>
                  </a:lnTo>
                  <a:lnTo>
                    <a:pt x="250761" y="1173099"/>
                  </a:lnTo>
                  <a:lnTo>
                    <a:pt x="250990" y="1174369"/>
                  </a:lnTo>
                  <a:lnTo>
                    <a:pt x="248958" y="1180719"/>
                  </a:lnTo>
                  <a:lnTo>
                    <a:pt x="246062" y="1183259"/>
                  </a:lnTo>
                  <a:lnTo>
                    <a:pt x="237363" y="1188339"/>
                  </a:lnTo>
                  <a:lnTo>
                    <a:pt x="233578" y="1189609"/>
                  </a:lnTo>
                  <a:lnTo>
                    <a:pt x="226707" y="1189609"/>
                  </a:lnTo>
                  <a:lnTo>
                    <a:pt x="223520" y="1187069"/>
                  </a:lnTo>
                  <a:lnTo>
                    <a:pt x="220573" y="1184529"/>
                  </a:lnTo>
                  <a:lnTo>
                    <a:pt x="204609" y="1198499"/>
                  </a:lnTo>
                  <a:lnTo>
                    <a:pt x="210273" y="1203579"/>
                  </a:lnTo>
                  <a:lnTo>
                    <a:pt x="216916" y="1206119"/>
                  </a:lnTo>
                  <a:lnTo>
                    <a:pt x="224561" y="1207389"/>
                  </a:lnTo>
                  <a:lnTo>
                    <a:pt x="236562" y="1204849"/>
                  </a:lnTo>
                  <a:lnTo>
                    <a:pt x="242963" y="1202309"/>
                  </a:lnTo>
                  <a:lnTo>
                    <a:pt x="249631" y="1198499"/>
                  </a:lnTo>
                  <a:lnTo>
                    <a:pt x="256413" y="1193419"/>
                  </a:lnTo>
                  <a:lnTo>
                    <a:pt x="260413" y="1189609"/>
                  </a:lnTo>
                  <a:lnTo>
                    <a:pt x="261747" y="1188339"/>
                  </a:lnTo>
                  <a:lnTo>
                    <a:pt x="265633" y="1183259"/>
                  </a:lnTo>
                  <a:lnTo>
                    <a:pt x="268071" y="1178179"/>
                  </a:lnTo>
                  <a:lnTo>
                    <a:pt x="270370" y="1170559"/>
                  </a:lnTo>
                  <a:close/>
                </a:path>
                <a:path w="2526029" h="1318260">
                  <a:moveTo>
                    <a:pt x="355117" y="1129919"/>
                  </a:moveTo>
                  <a:lnTo>
                    <a:pt x="312623" y="1062609"/>
                  </a:lnTo>
                  <a:lnTo>
                    <a:pt x="294995" y="1074039"/>
                  </a:lnTo>
                  <a:lnTo>
                    <a:pt x="318998" y="1112139"/>
                  </a:lnTo>
                  <a:lnTo>
                    <a:pt x="322389" y="1118489"/>
                  </a:lnTo>
                  <a:lnTo>
                    <a:pt x="323748" y="1123569"/>
                  </a:lnTo>
                  <a:lnTo>
                    <a:pt x="323430" y="1127379"/>
                  </a:lnTo>
                  <a:lnTo>
                    <a:pt x="320763" y="1133729"/>
                  </a:lnTo>
                  <a:lnTo>
                    <a:pt x="318592" y="1136269"/>
                  </a:lnTo>
                  <a:lnTo>
                    <a:pt x="312953" y="1140079"/>
                  </a:lnTo>
                  <a:lnTo>
                    <a:pt x="305384" y="1140079"/>
                  </a:lnTo>
                  <a:lnTo>
                    <a:pt x="303136" y="1138809"/>
                  </a:lnTo>
                  <a:lnTo>
                    <a:pt x="299135" y="1136269"/>
                  </a:lnTo>
                  <a:lnTo>
                    <a:pt x="295148" y="1129919"/>
                  </a:lnTo>
                  <a:lnTo>
                    <a:pt x="269646" y="1090549"/>
                  </a:lnTo>
                  <a:lnTo>
                    <a:pt x="282917" y="1150239"/>
                  </a:lnTo>
                  <a:lnTo>
                    <a:pt x="298894" y="1160399"/>
                  </a:lnTo>
                  <a:lnTo>
                    <a:pt x="308508" y="1160399"/>
                  </a:lnTo>
                  <a:lnTo>
                    <a:pt x="332270" y="1133729"/>
                  </a:lnTo>
                  <a:lnTo>
                    <a:pt x="332384" y="1129919"/>
                  </a:lnTo>
                  <a:lnTo>
                    <a:pt x="338747" y="1140079"/>
                  </a:lnTo>
                  <a:lnTo>
                    <a:pt x="355117" y="1129919"/>
                  </a:lnTo>
                  <a:close/>
                </a:path>
                <a:path w="2526029" h="1318260">
                  <a:moveTo>
                    <a:pt x="390893" y="1107059"/>
                  </a:moveTo>
                  <a:lnTo>
                    <a:pt x="332232" y="1014349"/>
                  </a:lnTo>
                  <a:lnTo>
                    <a:pt x="314604" y="1025779"/>
                  </a:lnTo>
                  <a:lnTo>
                    <a:pt x="373265" y="1117219"/>
                  </a:lnTo>
                  <a:lnTo>
                    <a:pt x="390893" y="1107059"/>
                  </a:lnTo>
                  <a:close/>
                </a:path>
                <a:path w="2526029" h="1318260">
                  <a:moveTo>
                    <a:pt x="440524" y="1072769"/>
                  </a:moveTo>
                  <a:lnTo>
                    <a:pt x="436435" y="1067689"/>
                  </a:lnTo>
                  <a:lnTo>
                    <a:pt x="430288" y="1060069"/>
                  </a:lnTo>
                  <a:lnTo>
                    <a:pt x="427913" y="1063879"/>
                  </a:lnTo>
                  <a:lnTo>
                    <a:pt x="425919" y="1066419"/>
                  </a:lnTo>
                  <a:lnTo>
                    <a:pt x="423113" y="1067689"/>
                  </a:lnTo>
                  <a:lnTo>
                    <a:pt x="418553" y="1067689"/>
                  </a:lnTo>
                  <a:lnTo>
                    <a:pt x="416953" y="1066419"/>
                  </a:lnTo>
                  <a:lnTo>
                    <a:pt x="414807" y="1062609"/>
                  </a:lnTo>
                  <a:lnTo>
                    <a:pt x="401637" y="1042289"/>
                  </a:lnTo>
                  <a:lnTo>
                    <a:pt x="394220" y="1030859"/>
                  </a:lnTo>
                  <a:lnTo>
                    <a:pt x="406260" y="1023239"/>
                  </a:lnTo>
                  <a:lnTo>
                    <a:pt x="402183" y="1016889"/>
                  </a:lnTo>
                  <a:lnTo>
                    <a:pt x="397294" y="1009269"/>
                  </a:lnTo>
                  <a:lnTo>
                    <a:pt x="385254" y="1016889"/>
                  </a:lnTo>
                  <a:lnTo>
                    <a:pt x="370243" y="992759"/>
                  </a:lnTo>
                  <a:lnTo>
                    <a:pt x="359117" y="1014349"/>
                  </a:lnTo>
                  <a:lnTo>
                    <a:pt x="367563" y="1028319"/>
                  </a:lnTo>
                  <a:lnTo>
                    <a:pt x="359473" y="1033399"/>
                  </a:lnTo>
                  <a:lnTo>
                    <a:pt x="368427" y="1047369"/>
                  </a:lnTo>
                  <a:lnTo>
                    <a:pt x="376529" y="1042289"/>
                  </a:lnTo>
                  <a:lnTo>
                    <a:pt x="399034" y="1076579"/>
                  </a:lnTo>
                  <a:lnTo>
                    <a:pt x="401853" y="1081659"/>
                  </a:lnTo>
                  <a:lnTo>
                    <a:pt x="403542" y="1082929"/>
                  </a:lnTo>
                  <a:lnTo>
                    <a:pt x="405841" y="1085469"/>
                  </a:lnTo>
                  <a:lnTo>
                    <a:pt x="412673" y="1089279"/>
                  </a:lnTo>
                  <a:lnTo>
                    <a:pt x="415429" y="1089279"/>
                  </a:lnTo>
                  <a:lnTo>
                    <a:pt x="421894" y="1088009"/>
                  </a:lnTo>
                  <a:lnTo>
                    <a:pt x="425094" y="1086739"/>
                  </a:lnTo>
                  <a:lnTo>
                    <a:pt x="433463" y="1081659"/>
                  </a:lnTo>
                  <a:lnTo>
                    <a:pt x="437540" y="1077849"/>
                  </a:lnTo>
                  <a:lnTo>
                    <a:pt x="440524" y="1072769"/>
                  </a:lnTo>
                  <a:close/>
                </a:path>
                <a:path w="2526029" h="1318260">
                  <a:moveTo>
                    <a:pt x="499071" y="1024509"/>
                  </a:moveTo>
                  <a:lnTo>
                    <a:pt x="498805" y="1021969"/>
                  </a:lnTo>
                  <a:lnTo>
                    <a:pt x="498271" y="1016889"/>
                  </a:lnTo>
                  <a:lnTo>
                    <a:pt x="494957" y="1011809"/>
                  </a:lnTo>
                  <a:lnTo>
                    <a:pt x="490804" y="1005459"/>
                  </a:lnTo>
                  <a:lnTo>
                    <a:pt x="486181" y="1002919"/>
                  </a:lnTo>
                  <a:lnTo>
                    <a:pt x="480491" y="1001649"/>
                  </a:lnTo>
                  <a:lnTo>
                    <a:pt x="475754" y="1001649"/>
                  </a:lnTo>
                  <a:lnTo>
                    <a:pt x="470065" y="1002919"/>
                  </a:lnTo>
                  <a:lnTo>
                    <a:pt x="463423" y="1004189"/>
                  </a:lnTo>
                  <a:lnTo>
                    <a:pt x="455828" y="1006729"/>
                  </a:lnTo>
                  <a:lnTo>
                    <a:pt x="445071" y="1010539"/>
                  </a:lnTo>
                  <a:lnTo>
                    <a:pt x="438531" y="1011809"/>
                  </a:lnTo>
                  <a:lnTo>
                    <a:pt x="434467" y="1011809"/>
                  </a:lnTo>
                  <a:lnTo>
                    <a:pt x="433197" y="1010539"/>
                  </a:lnTo>
                  <a:lnTo>
                    <a:pt x="431469" y="1007999"/>
                  </a:lnTo>
                  <a:lnTo>
                    <a:pt x="431368" y="1006729"/>
                  </a:lnTo>
                  <a:lnTo>
                    <a:pt x="432130" y="1005459"/>
                  </a:lnTo>
                  <a:lnTo>
                    <a:pt x="433311" y="1002919"/>
                  </a:lnTo>
                  <a:lnTo>
                    <a:pt x="436219" y="999109"/>
                  </a:lnTo>
                  <a:lnTo>
                    <a:pt x="444538" y="994029"/>
                  </a:lnTo>
                  <a:lnTo>
                    <a:pt x="447814" y="992759"/>
                  </a:lnTo>
                  <a:lnTo>
                    <a:pt x="450684" y="992759"/>
                  </a:lnTo>
                  <a:lnTo>
                    <a:pt x="453542" y="994029"/>
                  </a:lnTo>
                  <a:lnTo>
                    <a:pt x="456158" y="994029"/>
                  </a:lnTo>
                  <a:lnTo>
                    <a:pt x="449300" y="974979"/>
                  </a:lnTo>
                  <a:lnTo>
                    <a:pt x="441579" y="978789"/>
                  </a:lnTo>
                  <a:lnTo>
                    <a:pt x="412965" y="1010539"/>
                  </a:lnTo>
                  <a:lnTo>
                    <a:pt x="413778" y="1016889"/>
                  </a:lnTo>
                  <a:lnTo>
                    <a:pt x="421551" y="1028319"/>
                  </a:lnTo>
                  <a:lnTo>
                    <a:pt x="427367" y="1032129"/>
                  </a:lnTo>
                  <a:lnTo>
                    <a:pt x="440042" y="1032129"/>
                  </a:lnTo>
                  <a:lnTo>
                    <a:pt x="447167" y="1030859"/>
                  </a:lnTo>
                  <a:lnTo>
                    <a:pt x="456298" y="1028319"/>
                  </a:lnTo>
                  <a:lnTo>
                    <a:pt x="470966" y="1023239"/>
                  </a:lnTo>
                  <a:lnTo>
                    <a:pt x="473417" y="1021969"/>
                  </a:lnTo>
                  <a:lnTo>
                    <a:pt x="474840" y="1021969"/>
                  </a:lnTo>
                  <a:lnTo>
                    <a:pt x="476237" y="1023239"/>
                  </a:lnTo>
                  <a:lnTo>
                    <a:pt x="477354" y="1023239"/>
                  </a:lnTo>
                  <a:lnTo>
                    <a:pt x="479463" y="1027049"/>
                  </a:lnTo>
                  <a:lnTo>
                    <a:pt x="479577" y="1028319"/>
                  </a:lnTo>
                  <a:lnTo>
                    <a:pt x="479691" y="1029589"/>
                  </a:lnTo>
                  <a:lnTo>
                    <a:pt x="478891" y="1030859"/>
                  </a:lnTo>
                  <a:lnTo>
                    <a:pt x="477659" y="1034669"/>
                  </a:lnTo>
                  <a:lnTo>
                    <a:pt x="474764" y="1037209"/>
                  </a:lnTo>
                  <a:lnTo>
                    <a:pt x="466064" y="1042289"/>
                  </a:lnTo>
                  <a:lnTo>
                    <a:pt x="462280" y="1043559"/>
                  </a:lnTo>
                  <a:lnTo>
                    <a:pt x="455409" y="1043559"/>
                  </a:lnTo>
                  <a:lnTo>
                    <a:pt x="452221" y="1042289"/>
                  </a:lnTo>
                  <a:lnTo>
                    <a:pt x="449275" y="1038479"/>
                  </a:lnTo>
                  <a:lnTo>
                    <a:pt x="433311" y="1052449"/>
                  </a:lnTo>
                  <a:lnTo>
                    <a:pt x="438962" y="1057529"/>
                  </a:lnTo>
                  <a:lnTo>
                    <a:pt x="445617" y="1061339"/>
                  </a:lnTo>
                  <a:lnTo>
                    <a:pt x="459117" y="1061339"/>
                  </a:lnTo>
                  <a:lnTo>
                    <a:pt x="465251" y="1058799"/>
                  </a:lnTo>
                  <a:lnTo>
                    <a:pt x="471665" y="1056259"/>
                  </a:lnTo>
                  <a:lnTo>
                    <a:pt x="485114" y="1048639"/>
                  </a:lnTo>
                  <a:lnTo>
                    <a:pt x="489381" y="1043559"/>
                  </a:lnTo>
                  <a:lnTo>
                    <a:pt x="490448" y="1042289"/>
                  </a:lnTo>
                  <a:lnTo>
                    <a:pt x="494334" y="1037209"/>
                  </a:lnTo>
                  <a:lnTo>
                    <a:pt x="496773" y="1032129"/>
                  </a:lnTo>
                  <a:lnTo>
                    <a:pt x="499071" y="1024509"/>
                  </a:lnTo>
                  <a:close/>
                </a:path>
                <a:path w="2526029" h="1318260">
                  <a:moveTo>
                    <a:pt x="757720" y="982954"/>
                  </a:moveTo>
                  <a:lnTo>
                    <a:pt x="672960" y="991514"/>
                  </a:lnTo>
                  <a:lnTo>
                    <a:pt x="713714" y="1055903"/>
                  </a:lnTo>
                  <a:lnTo>
                    <a:pt x="757720" y="982954"/>
                  </a:lnTo>
                  <a:close/>
                </a:path>
                <a:path w="2526029" h="1318260">
                  <a:moveTo>
                    <a:pt x="2525522" y="783488"/>
                  </a:moveTo>
                  <a:lnTo>
                    <a:pt x="2524798" y="738009"/>
                  </a:lnTo>
                  <a:lnTo>
                    <a:pt x="2517279" y="694232"/>
                  </a:lnTo>
                  <a:lnTo>
                    <a:pt x="2503449" y="652703"/>
                  </a:lnTo>
                  <a:lnTo>
                    <a:pt x="2483802" y="613994"/>
                  </a:lnTo>
                  <a:lnTo>
                    <a:pt x="2458821" y="578662"/>
                  </a:lnTo>
                  <a:lnTo>
                    <a:pt x="2428989" y="547255"/>
                  </a:lnTo>
                  <a:lnTo>
                    <a:pt x="2409685" y="532053"/>
                  </a:lnTo>
                  <a:lnTo>
                    <a:pt x="2409685" y="766394"/>
                  </a:lnTo>
                  <a:lnTo>
                    <a:pt x="2403475" y="812965"/>
                  </a:lnTo>
                  <a:lnTo>
                    <a:pt x="2385987" y="854786"/>
                  </a:lnTo>
                  <a:lnTo>
                    <a:pt x="2358898" y="890282"/>
                  </a:lnTo>
                  <a:lnTo>
                    <a:pt x="2323896" y="917879"/>
                  </a:lnTo>
                  <a:lnTo>
                    <a:pt x="2282660" y="935964"/>
                  </a:lnTo>
                  <a:lnTo>
                    <a:pt x="2236901" y="942987"/>
                  </a:lnTo>
                  <a:lnTo>
                    <a:pt x="1114742" y="942987"/>
                  </a:lnTo>
                  <a:lnTo>
                    <a:pt x="1064844" y="934250"/>
                  </a:lnTo>
                  <a:lnTo>
                    <a:pt x="1018590" y="915492"/>
                  </a:lnTo>
                  <a:lnTo>
                    <a:pt x="977353" y="887615"/>
                  </a:lnTo>
                  <a:lnTo>
                    <a:pt x="942492" y="851535"/>
                  </a:lnTo>
                  <a:lnTo>
                    <a:pt x="915377" y="808177"/>
                  </a:lnTo>
                  <a:lnTo>
                    <a:pt x="899160" y="759193"/>
                  </a:lnTo>
                  <a:lnTo>
                    <a:pt x="893711" y="708952"/>
                  </a:lnTo>
                  <a:lnTo>
                    <a:pt x="898829" y="658876"/>
                  </a:lnTo>
                  <a:lnTo>
                    <a:pt x="914336" y="610450"/>
                  </a:lnTo>
                  <a:lnTo>
                    <a:pt x="940054" y="565124"/>
                  </a:lnTo>
                  <a:lnTo>
                    <a:pt x="974661" y="527392"/>
                  </a:lnTo>
                  <a:lnTo>
                    <a:pt x="1015911" y="498868"/>
                  </a:lnTo>
                  <a:lnTo>
                    <a:pt x="1062278" y="480098"/>
                  </a:lnTo>
                  <a:lnTo>
                    <a:pt x="1112189" y="471614"/>
                  </a:lnTo>
                  <a:lnTo>
                    <a:pt x="1164107" y="473989"/>
                  </a:lnTo>
                  <a:lnTo>
                    <a:pt x="1230566" y="485381"/>
                  </a:lnTo>
                  <a:lnTo>
                    <a:pt x="1230566" y="471614"/>
                  </a:lnTo>
                  <a:lnTo>
                    <a:pt x="1230566" y="411327"/>
                  </a:lnTo>
                  <a:lnTo>
                    <a:pt x="1234732" y="361708"/>
                  </a:lnTo>
                  <a:lnTo>
                    <a:pt x="1246720" y="314985"/>
                  </a:lnTo>
                  <a:lnTo>
                    <a:pt x="1246847" y="314490"/>
                  </a:lnTo>
                  <a:lnTo>
                    <a:pt x="1266304" y="270484"/>
                  </a:lnTo>
                  <a:lnTo>
                    <a:pt x="1292504" y="230466"/>
                  </a:lnTo>
                  <a:lnTo>
                    <a:pt x="1324851" y="195275"/>
                  </a:lnTo>
                  <a:lnTo>
                    <a:pt x="1362735" y="165684"/>
                  </a:lnTo>
                  <a:lnTo>
                    <a:pt x="1405547" y="142494"/>
                  </a:lnTo>
                  <a:lnTo>
                    <a:pt x="1452714" y="126517"/>
                  </a:lnTo>
                  <a:lnTo>
                    <a:pt x="1501876" y="118872"/>
                  </a:lnTo>
                  <a:lnTo>
                    <a:pt x="1550479" y="119811"/>
                  </a:lnTo>
                  <a:lnTo>
                    <a:pt x="1597609" y="128854"/>
                  </a:lnTo>
                  <a:lnTo>
                    <a:pt x="1642351" y="145503"/>
                  </a:lnTo>
                  <a:lnTo>
                    <a:pt x="1683816" y="169278"/>
                  </a:lnTo>
                  <a:lnTo>
                    <a:pt x="1721065" y="199682"/>
                  </a:lnTo>
                  <a:lnTo>
                    <a:pt x="1753196" y="236220"/>
                  </a:lnTo>
                  <a:lnTo>
                    <a:pt x="1779308" y="278422"/>
                  </a:lnTo>
                  <a:lnTo>
                    <a:pt x="1802091" y="323989"/>
                  </a:lnTo>
                  <a:lnTo>
                    <a:pt x="1849564" y="306895"/>
                  </a:lnTo>
                  <a:lnTo>
                    <a:pt x="1893366" y="296379"/>
                  </a:lnTo>
                  <a:lnTo>
                    <a:pt x="1937537" y="294347"/>
                  </a:lnTo>
                  <a:lnTo>
                    <a:pt x="1981073" y="300609"/>
                  </a:lnTo>
                  <a:lnTo>
                    <a:pt x="2022970" y="314985"/>
                  </a:lnTo>
                  <a:lnTo>
                    <a:pt x="2062226" y="337286"/>
                  </a:lnTo>
                  <a:lnTo>
                    <a:pt x="2095639" y="367436"/>
                  </a:lnTo>
                  <a:lnTo>
                    <a:pt x="2122678" y="402602"/>
                  </a:lnTo>
                  <a:lnTo>
                    <a:pt x="2142871" y="441871"/>
                  </a:lnTo>
                  <a:lnTo>
                    <a:pt x="2155787" y="484327"/>
                  </a:lnTo>
                  <a:lnTo>
                    <a:pt x="2160955" y="529056"/>
                  </a:lnTo>
                  <a:lnTo>
                    <a:pt x="2160955" y="587921"/>
                  </a:lnTo>
                  <a:lnTo>
                    <a:pt x="2238806" y="587921"/>
                  </a:lnTo>
                  <a:lnTo>
                    <a:pt x="2285212" y="595858"/>
                  </a:lnTo>
                  <a:lnTo>
                    <a:pt x="2326563" y="614781"/>
                  </a:lnTo>
                  <a:lnTo>
                    <a:pt x="2361273" y="642975"/>
                  </a:lnTo>
                  <a:lnTo>
                    <a:pt x="2387752" y="678776"/>
                  </a:lnTo>
                  <a:lnTo>
                    <a:pt x="2404414" y="720471"/>
                  </a:lnTo>
                  <a:lnTo>
                    <a:pt x="2409685" y="766394"/>
                  </a:lnTo>
                  <a:lnTo>
                    <a:pt x="2409685" y="532053"/>
                  </a:lnTo>
                  <a:lnTo>
                    <a:pt x="2394813" y="520331"/>
                  </a:lnTo>
                  <a:lnTo>
                    <a:pt x="2356777" y="498462"/>
                  </a:lnTo>
                  <a:lnTo>
                    <a:pt x="2315362" y="482193"/>
                  </a:lnTo>
                  <a:lnTo>
                    <a:pt x="2271077" y="472097"/>
                  </a:lnTo>
                  <a:lnTo>
                    <a:pt x="2260523" y="426453"/>
                  </a:lnTo>
                  <a:lnTo>
                    <a:pt x="2244280" y="382917"/>
                  </a:lnTo>
                  <a:lnTo>
                    <a:pt x="2222665" y="342023"/>
                  </a:lnTo>
                  <a:lnTo>
                    <a:pt x="2195969" y="304292"/>
                  </a:lnTo>
                  <a:lnTo>
                    <a:pt x="2164537" y="270256"/>
                  </a:lnTo>
                  <a:lnTo>
                    <a:pt x="2128672" y="240449"/>
                  </a:lnTo>
                  <a:lnTo>
                    <a:pt x="2088121" y="215785"/>
                  </a:lnTo>
                  <a:lnTo>
                    <a:pt x="2044776" y="196977"/>
                  </a:lnTo>
                  <a:lnTo>
                    <a:pt x="1999322" y="184188"/>
                  </a:lnTo>
                  <a:lnTo>
                    <a:pt x="1994255" y="183476"/>
                  </a:lnTo>
                  <a:lnTo>
                    <a:pt x="1952447" y="177571"/>
                  </a:lnTo>
                  <a:lnTo>
                    <a:pt x="1904822" y="177279"/>
                  </a:lnTo>
                  <a:lnTo>
                    <a:pt x="1857159" y="183476"/>
                  </a:lnTo>
                  <a:lnTo>
                    <a:pt x="1827834" y="144018"/>
                  </a:lnTo>
                  <a:lnTo>
                    <a:pt x="1803971" y="118872"/>
                  </a:lnTo>
                  <a:lnTo>
                    <a:pt x="1794484" y="108864"/>
                  </a:lnTo>
                  <a:lnTo>
                    <a:pt x="1757565" y="78232"/>
                  </a:lnTo>
                  <a:lnTo>
                    <a:pt x="1717560" y="52311"/>
                  </a:lnTo>
                  <a:lnTo>
                    <a:pt x="1674977" y="31318"/>
                  </a:lnTo>
                  <a:lnTo>
                    <a:pt x="1630260" y="15455"/>
                  </a:lnTo>
                  <a:lnTo>
                    <a:pt x="1583931" y="4953"/>
                  </a:lnTo>
                  <a:lnTo>
                    <a:pt x="1536433" y="0"/>
                  </a:lnTo>
                  <a:lnTo>
                    <a:pt x="1488274" y="825"/>
                  </a:lnTo>
                  <a:lnTo>
                    <a:pt x="1441640" y="7277"/>
                  </a:lnTo>
                  <a:lnTo>
                    <a:pt x="1378966" y="25946"/>
                  </a:lnTo>
                  <a:lnTo>
                    <a:pt x="1334541" y="46418"/>
                  </a:lnTo>
                  <a:lnTo>
                    <a:pt x="1293177" y="71716"/>
                  </a:lnTo>
                  <a:lnTo>
                    <a:pt x="1255242" y="101460"/>
                  </a:lnTo>
                  <a:lnTo>
                    <a:pt x="1221066" y="135293"/>
                  </a:lnTo>
                  <a:lnTo>
                    <a:pt x="1190993" y="172834"/>
                  </a:lnTo>
                  <a:lnTo>
                    <a:pt x="1165364" y="213690"/>
                  </a:lnTo>
                  <a:lnTo>
                    <a:pt x="1144511" y="257505"/>
                  </a:lnTo>
                  <a:lnTo>
                    <a:pt x="1128788" y="303885"/>
                  </a:lnTo>
                  <a:lnTo>
                    <a:pt x="1118539" y="352475"/>
                  </a:lnTo>
                  <a:lnTo>
                    <a:pt x="1065987" y="358267"/>
                  </a:lnTo>
                  <a:lnTo>
                    <a:pt x="1015238" y="371602"/>
                  </a:lnTo>
                  <a:lnTo>
                    <a:pt x="967117" y="392099"/>
                  </a:lnTo>
                  <a:lnTo>
                    <a:pt x="922477" y="419417"/>
                  </a:lnTo>
                  <a:lnTo>
                    <a:pt x="882154" y="453161"/>
                  </a:lnTo>
                  <a:lnTo>
                    <a:pt x="847013" y="492975"/>
                  </a:lnTo>
                  <a:lnTo>
                    <a:pt x="821474" y="534263"/>
                  </a:lnTo>
                  <a:lnTo>
                    <a:pt x="801852" y="577977"/>
                  </a:lnTo>
                  <a:lnTo>
                    <a:pt x="788200" y="623519"/>
                  </a:lnTo>
                  <a:lnTo>
                    <a:pt x="780554" y="670280"/>
                  </a:lnTo>
                  <a:lnTo>
                    <a:pt x="778967" y="717664"/>
                  </a:lnTo>
                  <a:lnTo>
                    <a:pt x="783463" y="765060"/>
                  </a:lnTo>
                  <a:lnTo>
                    <a:pt x="794105" y="811885"/>
                  </a:lnTo>
                  <a:lnTo>
                    <a:pt x="810945" y="857542"/>
                  </a:lnTo>
                  <a:lnTo>
                    <a:pt x="834263" y="899756"/>
                  </a:lnTo>
                  <a:lnTo>
                    <a:pt x="862596" y="937882"/>
                  </a:lnTo>
                  <a:lnTo>
                    <a:pt x="895413" y="971550"/>
                  </a:lnTo>
                  <a:lnTo>
                    <a:pt x="932218" y="1000417"/>
                  </a:lnTo>
                  <a:lnTo>
                    <a:pt x="972502" y="1024115"/>
                  </a:lnTo>
                  <a:lnTo>
                    <a:pt x="1015733" y="1042301"/>
                  </a:lnTo>
                  <a:lnTo>
                    <a:pt x="1061415" y="1054620"/>
                  </a:lnTo>
                  <a:lnTo>
                    <a:pt x="1109040" y="1060704"/>
                  </a:lnTo>
                  <a:lnTo>
                    <a:pt x="2236901" y="1062609"/>
                  </a:lnTo>
                  <a:lnTo>
                    <a:pt x="2286990" y="1057097"/>
                  </a:lnTo>
                  <a:lnTo>
                    <a:pt x="2334260" y="1043571"/>
                  </a:lnTo>
                  <a:lnTo>
                    <a:pt x="2377973" y="1022731"/>
                  </a:lnTo>
                  <a:lnTo>
                    <a:pt x="2417419" y="995286"/>
                  </a:lnTo>
                  <a:lnTo>
                    <a:pt x="2451887" y="961923"/>
                  </a:lnTo>
                  <a:lnTo>
                    <a:pt x="2466009" y="942987"/>
                  </a:lnTo>
                  <a:lnTo>
                    <a:pt x="2480653" y="923366"/>
                  </a:lnTo>
                  <a:lnTo>
                    <a:pt x="2502992" y="880300"/>
                  </a:lnTo>
                  <a:lnTo>
                    <a:pt x="2518181" y="833437"/>
                  </a:lnTo>
                  <a:lnTo>
                    <a:pt x="2525522" y="783488"/>
                  </a:lnTo>
                  <a:close/>
                </a:path>
              </a:pathLst>
            </a:custGeom>
            <a:solidFill>
              <a:srgbClr val="819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0">
            <a:extLst>
              <a:ext uri="{FF2B5EF4-FFF2-40B4-BE49-F238E27FC236}">
                <a16:creationId xmlns:a16="http://schemas.microsoft.com/office/drawing/2014/main" id="{E8A044FB-E35E-550A-D728-4805F0AB3E6C}"/>
              </a:ext>
            </a:extLst>
          </p:cNvPr>
          <p:cNvSpPr txBox="1"/>
          <p:nvPr/>
        </p:nvSpPr>
        <p:spPr>
          <a:xfrm>
            <a:off x="10352811" y="4128339"/>
            <a:ext cx="13633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8191A4"/>
                </a:solidFill>
                <a:latin typeface="Arial"/>
                <a:cs typeface="Arial"/>
              </a:rPr>
              <a:t>Optional </a:t>
            </a:r>
            <a:r>
              <a:rPr sz="1600" b="1" dirty="0">
                <a:solidFill>
                  <a:srgbClr val="8191A4"/>
                </a:solidFill>
                <a:latin typeface="Arial"/>
                <a:cs typeface="Arial"/>
              </a:rPr>
              <a:t>storage</a:t>
            </a:r>
            <a:r>
              <a:rPr sz="1600" b="1" spc="-30" dirty="0">
                <a:solidFill>
                  <a:srgbClr val="8191A4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8191A4"/>
                </a:solidFill>
                <a:latin typeface="Arial"/>
                <a:cs typeface="Arial"/>
              </a:rPr>
              <a:t>&amp; </a:t>
            </a:r>
            <a:r>
              <a:rPr sz="1600" b="1" spc="-10" dirty="0">
                <a:solidFill>
                  <a:srgbClr val="8191A4"/>
                </a:solidFill>
                <a:latin typeface="Arial"/>
                <a:cs typeface="Arial"/>
              </a:rPr>
              <a:t>dashboarding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F24C10C-D02C-1136-A1CE-BD96A9278597}"/>
              </a:ext>
            </a:extLst>
          </p:cNvPr>
          <p:cNvSpPr txBox="1"/>
          <p:nvPr/>
        </p:nvSpPr>
        <p:spPr>
          <a:xfrm>
            <a:off x="-1" y="1845507"/>
            <a:ext cx="12111787" cy="708527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76835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605"/>
              </a:spcBef>
            </a:pPr>
            <a:r>
              <a:rPr b="1" spc="-1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beyond</a:t>
            </a:r>
            <a:r>
              <a:rPr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FFFF"/>
                </a:solidFill>
                <a:latin typeface="Arial"/>
                <a:cs typeface="Arial"/>
              </a:rPr>
              <a:t>connectivity</a:t>
            </a:r>
            <a:r>
              <a:rPr lang="en-US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FFFF"/>
                </a:solidFill>
                <a:latin typeface="Arial"/>
                <a:cs typeface="Arial"/>
              </a:rPr>
              <a:t>on-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r>
              <a:rPr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FFFFFF"/>
                </a:solidFill>
                <a:latin typeface="Arial"/>
                <a:cs typeface="Arial"/>
              </a:rPr>
              <a:t>autonomy,</a:t>
            </a:r>
            <a:r>
              <a:rPr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products</a:t>
            </a:r>
            <a:r>
              <a:rPr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infer</a:t>
            </a:r>
            <a:r>
              <a:rPr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FFFFFF"/>
                </a:solidFill>
                <a:latin typeface="Arial"/>
                <a:cs typeface="Arial"/>
              </a:rPr>
              <a:t>locally</a:t>
            </a:r>
            <a:endParaRPr lang="en-US" b="1" spc="-1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605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AABF3046-D5B7-95EF-763F-840321705F73}"/>
              </a:ext>
            </a:extLst>
          </p:cNvPr>
          <p:cNvSpPr/>
          <p:nvPr/>
        </p:nvSpPr>
        <p:spPr>
          <a:xfrm>
            <a:off x="6096000" y="2737905"/>
            <a:ext cx="0" cy="3892550"/>
          </a:xfrm>
          <a:custGeom>
            <a:avLst/>
            <a:gdLst/>
            <a:ahLst/>
            <a:cxnLst/>
            <a:rect l="l" t="t" r="r" b="b"/>
            <a:pathLst>
              <a:path h="3892550">
                <a:moveTo>
                  <a:pt x="0" y="0"/>
                </a:moveTo>
                <a:lnTo>
                  <a:pt x="0" y="3892321"/>
                </a:lnTo>
              </a:path>
            </a:pathLst>
          </a:custGeom>
          <a:ln w="22225">
            <a:solidFill>
              <a:srgbClr val="425A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00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E480-7FA5-0FFD-4C7C-96E1BF90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  <a:r>
              <a:rPr lang="en-US" spc="-15" dirty="0"/>
              <a:t> </a:t>
            </a:r>
            <a:r>
              <a:rPr lang="en-US" dirty="0"/>
              <a:t>should</a:t>
            </a:r>
            <a:r>
              <a:rPr lang="en-US" spc="-40" dirty="0"/>
              <a:t> </a:t>
            </a:r>
            <a:r>
              <a:rPr lang="en-US" dirty="0"/>
              <a:t>your</a:t>
            </a:r>
            <a:r>
              <a:rPr lang="en-US" spc="-15" dirty="0"/>
              <a:t> </a:t>
            </a:r>
            <a:r>
              <a:rPr lang="en-US" dirty="0"/>
              <a:t>intelligence</a:t>
            </a:r>
            <a:r>
              <a:rPr lang="en-US" spc="-50" dirty="0"/>
              <a:t> </a:t>
            </a:r>
            <a:r>
              <a:rPr lang="en-US" spc="-10" dirty="0"/>
              <a:t>live?</a:t>
            </a:r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BD620315-C09C-304A-B17B-C13F3CE3F531}"/>
              </a:ext>
            </a:extLst>
          </p:cNvPr>
          <p:cNvSpPr txBox="1"/>
          <p:nvPr/>
        </p:nvSpPr>
        <p:spPr>
          <a:xfrm>
            <a:off x="382413" y="1731049"/>
            <a:ext cx="11713753" cy="693138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76835" rIns="0" bIns="0" rtlCol="0">
            <a:spAutoFit/>
          </a:bodyPr>
          <a:lstStyle/>
          <a:p>
            <a:pPr marL="393700" marR="2032000">
              <a:lnSpc>
                <a:spcPct val="100000"/>
              </a:lnSpc>
              <a:spcBef>
                <a:spcPts val="6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products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reliable,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fast,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secure,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lang="en-US" sz="2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option: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it's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necessity.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6B3DA98A-C02C-BD22-2190-AF89C2489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72242"/>
              </p:ext>
            </p:extLst>
          </p:nvPr>
        </p:nvGraphicFramePr>
        <p:xfrm>
          <a:off x="1716405" y="2633088"/>
          <a:ext cx="8759189" cy="3750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3224A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Cloud-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based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25A7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Edge</a:t>
                      </a:r>
                      <a:r>
                        <a:rPr sz="1800" b="1" spc="-1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AI</a:t>
                      </a:r>
                      <a:r>
                        <a:rPr sz="1800" b="1" spc="-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(on-device)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101600" marR="67373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Decision speed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224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57848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Slow</a:t>
                      </a:r>
                      <a:r>
                        <a:rPr sz="1600" b="1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(seconds)</a:t>
                      </a:r>
                      <a:r>
                        <a:rPr sz="1600" b="1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due</a:t>
                      </a:r>
                      <a:r>
                        <a:rPr sz="1600" spc="-4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network latency.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221615" indent="-63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Instant</a:t>
                      </a:r>
                      <a:r>
                        <a:rPr sz="1600" b="1" spc="-4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(milliseconds)</a:t>
                      </a:r>
                      <a:r>
                        <a:rPr sz="1600" b="1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600" spc="-5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real-</a:t>
                      </a:r>
                      <a:r>
                        <a:rPr sz="1600" spc="-2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time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action.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Connectivity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224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3073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Required:</a:t>
                      </a:r>
                      <a:r>
                        <a:rPr sz="1600" b="1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Fails</a:t>
                      </a:r>
                      <a:r>
                        <a:rPr sz="1600" spc="-4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without</a:t>
                      </a:r>
                      <a:r>
                        <a:rPr sz="1600" spc="-1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sz="1600" spc="-2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internet connection.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250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600" b="1" spc="-4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required:</a:t>
                      </a:r>
                      <a:r>
                        <a:rPr sz="1600" b="1" spc="-2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Fully</a:t>
                      </a:r>
                      <a:r>
                        <a:rPr sz="1600" spc="-5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autonomous</a:t>
                      </a:r>
                      <a:r>
                        <a:rPr sz="1600" spc="-3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reliable.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100965" marR="5937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Privacy</a:t>
                      </a:r>
                      <a:r>
                        <a:rPr sz="16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224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65151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Vulnerable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: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600" spc="-2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transmitted externally.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6559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Secure</a:t>
                      </a:r>
                      <a:r>
                        <a:rPr sz="1600" b="1" spc="-4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by</a:t>
                      </a:r>
                      <a:r>
                        <a:rPr sz="1600" b="1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design:</a:t>
                      </a:r>
                      <a:r>
                        <a:rPr sz="1600" b="1" spc="-2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600" spc="-3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never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leaves</a:t>
                      </a:r>
                      <a:r>
                        <a:rPr sz="1600" spc="-4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device.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100965" marR="3943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Operational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224A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10033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High</a:t>
                      </a:r>
                      <a:r>
                        <a:rPr sz="1600" b="1" spc="-4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cloud</a:t>
                      </a:r>
                      <a:r>
                        <a:rPr sz="1600" b="1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computing</a:t>
                      </a:r>
                      <a:r>
                        <a:rPr sz="1600" b="1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fees</a:t>
                      </a:r>
                      <a:r>
                        <a:rPr sz="1600" b="1" spc="-3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600" spc="-3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server</a:t>
                      </a:r>
                      <a:r>
                        <a:rPr sz="1600" spc="-3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usage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E9"/>
                    </a:solidFill>
                  </a:tcPr>
                </a:tc>
                <a:tc>
                  <a:txBody>
                    <a:bodyPr/>
                    <a:lstStyle/>
                    <a:p>
                      <a:pPr marL="100965" marR="66357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Minimal:</a:t>
                      </a:r>
                      <a:r>
                        <a:rPr sz="1600" b="1" spc="-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sz="1600" spc="-4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600" spc="-3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transmission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costs.</a:t>
                      </a:r>
                      <a:r>
                        <a:rPr sz="1600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cloud</a:t>
                      </a:r>
                      <a:r>
                        <a:rPr sz="1600" spc="-3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r>
                        <a:rPr sz="1600" spc="-3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3119">
                <a:tc>
                  <a:txBody>
                    <a:bodyPr/>
                    <a:lstStyle/>
                    <a:p>
                      <a:pPr marL="100965" marR="58356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 efficiency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7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224A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2603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High</a:t>
                      </a:r>
                      <a:r>
                        <a:rPr sz="1600" b="1" spc="-7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computational</a:t>
                      </a:r>
                      <a:r>
                        <a:rPr sz="1600" b="1" spc="-3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bandwidth</a:t>
                      </a:r>
                      <a:r>
                        <a:rPr sz="1600" b="1" spc="-8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process</a:t>
                      </a:r>
                      <a:r>
                        <a:rPr sz="1600" spc="-3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-2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600" spc="-3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collected</a:t>
                      </a:r>
                      <a:r>
                        <a:rPr sz="1600" spc="-6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by</a:t>
                      </a:r>
                      <a:r>
                        <a:rPr sz="1600" spc="-2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local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devices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66357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600" b="1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Minimal:</a:t>
                      </a:r>
                      <a:r>
                        <a:rPr sz="1600" b="1" spc="-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local</a:t>
                      </a:r>
                      <a:r>
                        <a:rPr sz="1600" spc="-5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600" spc="-3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processing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reduces</a:t>
                      </a:r>
                      <a:r>
                        <a:rPr sz="1600" spc="-5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transmission</a:t>
                      </a:r>
                      <a:r>
                        <a:rPr sz="1600" spc="-65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3224A"/>
                          </a:solidFill>
                          <a:latin typeface="Arial"/>
                          <a:cs typeface="Arial"/>
                        </a:rPr>
                        <a:t>loads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3C8004-EFE9-AD44-BEA6-C6968914D5C2}"/>
              </a:ext>
            </a:extLst>
          </p:cNvPr>
          <p:cNvCxnSpPr/>
          <p:nvPr/>
        </p:nvCxnSpPr>
        <p:spPr>
          <a:xfrm flipV="1">
            <a:off x="1211179" y="6039853"/>
            <a:ext cx="505226" cy="28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09529A-F32B-E229-964A-327023C03B8C}"/>
              </a:ext>
            </a:extLst>
          </p:cNvPr>
          <p:cNvSpPr txBox="1"/>
          <p:nvPr/>
        </p:nvSpPr>
        <p:spPr>
          <a:xfrm>
            <a:off x="382413" y="6039853"/>
            <a:ext cx="82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Important to note</a:t>
            </a:r>
          </a:p>
        </p:txBody>
      </p:sp>
    </p:spTree>
    <p:extLst>
      <p:ext uri="{BB962C8B-B14F-4D97-AF65-F5344CB8AC3E}">
        <p14:creationId xmlns:p14="http://schemas.microsoft.com/office/powerpoint/2010/main" val="1189543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6E17-1F99-8FD3-F9D0-F3701C47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</a:t>
            </a:r>
            <a:r>
              <a:rPr lang="en-US" spc="-15" dirty="0"/>
              <a:t> </a:t>
            </a:r>
            <a:r>
              <a:rPr lang="en-US" dirty="0"/>
              <a:t>explosion</a:t>
            </a:r>
            <a:r>
              <a:rPr lang="en-US" spc="-35" dirty="0"/>
              <a:t> </a:t>
            </a:r>
            <a:r>
              <a:rPr lang="en-US" dirty="0"/>
              <a:t>of</a:t>
            </a:r>
            <a:r>
              <a:rPr lang="en-US" spc="-210" dirty="0"/>
              <a:t> </a:t>
            </a:r>
            <a:r>
              <a:rPr lang="en-US" spc="-20" dirty="0"/>
              <a:t>AI-</a:t>
            </a:r>
            <a:r>
              <a:rPr lang="en-US" dirty="0"/>
              <a:t>enabled</a:t>
            </a:r>
            <a:r>
              <a:rPr lang="en-US" spc="-35" dirty="0"/>
              <a:t> </a:t>
            </a:r>
            <a:r>
              <a:rPr lang="en-US" dirty="0"/>
              <a:t>devices</a:t>
            </a:r>
            <a:r>
              <a:rPr lang="en-US" spc="-25" dirty="0"/>
              <a:t> </a:t>
            </a:r>
            <a:r>
              <a:rPr lang="en-US" dirty="0"/>
              <a:t>is</a:t>
            </a:r>
            <a:r>
              <a:rPr lang="en-US" spc="-10" dirty="0"/>
              <a:t> </a:t>
            </a:r>
            <a:r>
              <a:rPr lang="en-US" dirty="0"/>
              <a:t>accelerating</a:t>
            </a:r>
            <a:r>
              <a:rPr lang="en-US" spc="-35" dirty="0"/>
              <a:t> </a:t>
            </a:r>
            <a:r>
              <a:rPr lang="en-US" spc="-25" dirty="0"/>
              <a:t>the </a:t>
            </a:r>
            <a:r>
              <a:rPr lang="en-US" dirty="0"/>
              <a:t>inference</a:t>
            </a:r>
            <a:r>
              <a:rPr lang="en-US" spc="-25" dirty="0"/>
              <a:t> </a:t>
            </a:r>
            <a:r>
              <a:rPr lang="en-US" dirty="0"/>
              <a:t>shift</a:t>
            </a:r>
            <a:r>
              <a:rPr lang="en-US" spc="-15" dirty="0"/>
              <a:t> </a:t>
            </a:r>
            <a:r>
              <a:rPr lang="en-US" dirty="0"/>
              <a:t>from</a:t>
            </a:r>
            <a:r>
              <a:rPr lang="en-US" spc="-10" dirty="0"/>
              <a:t> </a:t>
            </a:r>
            <a:r>
              <a:rPr lang="en-US" dirty="0"/>
              <a:t>the</a:t>
            </a:r>
            <a:r>
              <a:rPr lang="en-US" spc="-5" dirty="0"/>
              <a:t> </a:t>
            </a:r>
            <a:r>
              <a:rPr lang="en-US" dirty="0"/>
              <a:t>cloud</a:t>
            </a:r>
            <a:r>
              <a:rPr lang="en-US" spc="-20" dirty="0"/>
              <a:t> </a:t>
            </a:r>
            <a:r>
              <a:rPr lang="en-US" dirty="0"/>
              <a:t>to the</a:t>
            </a:r>
            <a:r>
              <a:rPr lang="en-US" spc="-5" dirty="0"/>
              <a:t> </a:t>
            </a:r>
            <a:r>
              <a:rPr lang="en-US" dirty="0"/>
              <a:t>tiny</a:t>
            </a:r>
            <a:r>
              <a:rPr lang="en-US" spc="-10" dirty="0"/>
              <a:t> </a:t>
            </a:r>
            <a:r>
              <a:rPr lang="en-US" spc="-20" dirty="0"/>
              <a:t>edge</a:t>
            </a:r>
            <a:endParaRPr 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549254DE-3894-370A-1AB4-5C843F5DC0A0}"/>
              </a:ext>
            </a:extLst>
          </p:cNvPr>
          <p:cNvGrpSpPr/>
          <p:nvPr/>
        </p:nvGrpSpPr>
        <p:grpSpPr>
          <a:xfrm>
            <a:off x="0" y="2472217"/>
            <a:ext cx="12175490" cy="3609975"/>
            <a:chOff x="0" y="2472217"/>
            <a:chExt cx="12175490" cy="360997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353768EF-196E-9CB1-498F-24A9A364A7B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72217"/>
              <a:ext cx="3929498" cy="3608525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92FC27D-477E-67C0-DC2A-C17050F92F4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0937" y="2472217"/>
              <a:ext cx="4724387" cy="3608516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F2020262-AD2C-76A7-C546-715F4C9040FB}"/>
                </a:ext>
              </a:extLst>
            </p:cNvPr>
            <p:cNvSpPr/>
            <p:nvPr/>
          </p:nvSpPr>
          <p:spPr>
            <a:xfrm>
              <a:off x="7450925" y="5466308"/>
              <a:ext cx="4724400" cy="615950"/>
            </a:xfrm>
            <a:custGeom>
              <a:avLst/>
              <a:gdLst/>
              <a:ahLst/>
              <a:cxnLst/>
              <a:rect l="l" t="t" r="r" b="b"/>
              <a:pathLst>
                <a:path w="4724400" h="615950">
                  <a:moveTo>
                    <a:pt x="4724400" y="0"/>
                  </a:moveTo>
                  <a:lnTo>
                    <a:pt x="0" y="0"/>
                  </a:lnTo>
                  <a:lnTo>
                    <a:pt x="0" y="615556"/>
                  </a:lnTo>
                  <a:lnTo>
                    <a:pt x="4724400" y="615556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FFD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4CB30A5A-E9CF-E1EE-3E38-C64718D0C9F6}"/>
              </a:ext>
            </a:extLst>
          </p:cNvPr>
          <p:cNvSpPr txBox="1"/>
          <p:nvPr/>
        </p:nvSpPr>
        <p:spPr>
          <a:xfrm>
            <a:off x="7723877" y="5493235"/>
            <a:ext cx="4177029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0495" marR="5080" indent="-140843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03224A"/>
                </a:solidFill>
                <a:latin typeface="Arial"/>
                <a:cs typeface="Arial"/>
              </a:rPr>
              <a:t>Enabled</a:t>
            </a:r>
            <a:r>
              <a:rPr sz="17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03224A"/>
                </a:solidFill>
                <a:latin typeface="Arial"/>
                <a:cs typeface="Arial"/>
              </a:rPr>
              <a:t>by</a:t>
            </a:r>
            <a:r>
              <a:rPr sz="17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03224A"/>
                </a:solidFill>
                <a:latin typeface="Arial"/>
                <a:cs typeface="Arial"/>
              </a:rPr>
              <a:t>a</a:t>
            </a:r>
            <a:r>
              <a:rPr sz="1700" b="1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03224A"/>
                </a:solidFill>
                <a:latin typeface="Arial"/>
                <a:cs typeface="Arial"/>
              </a:rPr>
              <a:t>different</a:t>
            </a:r>
            <a:r>
              <a:rPr sz="17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03224A"/>
                </a:solidFill>
                <a:latin typeface="Arial"/>
                <a:cs typeface="Arial"/>
              </a:rPr>
              <a:t>class</a:t>
            </a:r>
            <a:r>
              <a:rPr sz="1700" b="1" spc="-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03224A"/>
                </a:solidFill>
                <a:latin typeface="Arial"/>
                <a:cs typeface="Arial"/>
              </a:rPr>
              <a:t>of</a:t>
            </a:r>
            <a:r>
              <a:rPr sz="17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03224A"/>
                </a:solidFill>
                <a:latin typeface="Arial"/>
                <a:cs typeface="Arial"/>
              </a:rPr>
              <a:t>hardware </a:t>
            </a:r>
            <a:r>
              <a:rPr sz="1700" b="1" dirty="0">
                <a:solidFill>
                  <a:srgbClr val="03224A"/>
                </a:solidFill>
                <a:latin typeface="Arial"/>
                <a:cs typeface="Arial"/>
              </a:rPr>
              <a:t>and</a:t>
            </a:r>
            <a:r>
              <a:rPr sz="1700" b="1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03224A"/>
                </a:solidFill>
                <a:latin typeface="Arial"/>
                <a:cs typeface="Arial"/>
              </a:rPr>
              <a:t>software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6DA08C2-C48D-7E19-70F9-3B8127457144}"/>
              </a:ext>
            </a:extLst>
          </p:cNvPr>
          <p:cNvSpPr/>
          <p:nvPr/>
        </p:nvSpPr>
        <p:spPr>
          <a:xfrm>
            <a:off x="-1" y="1575835"/>
            <a:ext cx="9737725" cy="937894"/>
          </a:xfrm>
          <a:custGeom>
            <a:avLst/>
            <a:gdLst/>
            <a:ahLst/>
            <a:cxnLst/>
            <a:rect l="l" t="t" r="r" b="b"/>
            <a:pathLst>
              <a:path w="9737725" h="937894">
                <a:moveTo>
                  <a:pt x="9268599" y="0"/>
                </a:moveTo>
                <a:lnTo>
                  <a:pt x="9268599" y="234391"/>
                </a:lnTo>
                <a:lnTo>
                  <a:pt x="0" y="234391"/>
                </a:lnTo>
                <a:lnTo>
                  <a:pt x="0" y="703173"/>
                </a:lnTo>
                <a:lnTo>
                  <a:pt x="9268599" y="703173"/>
                </a:lnTo>
                <a:lnTo>
                  <a:pt x="9268599" y="937564"/>
                </a:lnTo>
                <a:lnTo>
                  <a:pt x="9737394" y="468782"/>
                </a:lnTo>
                <a:lnTo>
                  <a:pt x="926859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CC84DDF-6263-3B82-BB1D-25D5696A74CC}"/>
              </a:ext>
            </a:extLst>
          </p:cNvPr>
          <p:cNvSpPr txBox="1"/>
          <p:nvPr/>
        </p:nvSpPr>
        <p:spPr>
          <a:xfrm>
            <a:off x="4262863" y="1888660"/>
            <a:ext cx="977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Inference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05316E1E-9AA0-5454-951C-D8AFE7CF695D}"/>
              </a:ext>
            </a:extLst>
          </p:cNvPr>
          <p:cNvGrpSpPr/>
          <p:nvPr/>
        </p:nvGrpSpPr>
        <p:grpSpPr>
          <a:xfrm>
            <a:off x="0" y="2463800"/>
            <a:ext cx="12175490" cy="3616960"/>
            <a:chOff x="0" y="2463800"/>
            <a:chExt cx="12175490" cy="3616960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9613866-B262-CDF8-EE42-63BD8B285C3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9865" y="2473533"/>
              <a:ext cx="3717492" cy="3607201"/>
            </a:xfrm>
            <a:prstGeom prst="rect">
              <a:avLst/>
            </a:prstGeom>
          </p:spPr>
        </p:pic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92C6A5C-269F-5523-8D23-0A704182C8BF}"/>
                </a:ext>
              </a:extLst>
            </p:cNvPr>
            <p:cNvSpPr/>
            <p:nvPr/>
          </p:nvSpPr>
          <p:spPr>
            <a:xfrm>
              <a:off x="0" y="2463800"/>
              <a:ext cx="12175490" cy="710565"/>
            </a:xfrm>
            <a:custGeom>
              <a:avLst/>
              <a:gdLst/>
              <a:ahLst/>
              <a:cxnLst/>
              <a:rect l="l" t="t" r="r" b="b"/>
              <a:pathLst>
                <a:path w="12175490" h="710564">
                  <a:moveTo>
                    <a:pt x="12175324" y="0"/>
                  </a:moveTo>
                  <a:lnTo>
                    <a:pt x="0" y="0"/>
                  </a:lnTo>
                  <a:lnTo>
                    <a:pt x="0" y="710564"/>
                  </a:lnTo>
                  <a:lnTo>
                    <a:pt x="12175324" y="710564"/>
                  </a:lnTo>
                  <a:lnTo>
                    <a:pt x="12175324" y="0"/>
                  </a:lnTo>
                  <a:close/>
                </a:path>
              </a:pathLst>
            </a:custGeom>
            <a:solidFill>
              <a:srgbClr val="03224A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3E057812-8977-224F-9D31-10741FB8EE23}"/>
              </a:ext>
            </a:extLst>
          </p:cNvPr>
          <p:cNvSpPr txBox="1"/>
          <p:nvPr/>
        </p:nvSpPr>
        <p:spPr>
          <a:xfrm>
            <a:off x="587714" y="2525330"/>
            <a:ext cx="2124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1F1F1"/>
                </a:solidFill>
                <a:latin typeface="Arial"/>
                <a:cs typeface="Arial"/>
              </a:rPr>
              <a:t>Cloud-</a:t>
            </a:r>
            <a:r>
              <a:rPr sz="2800" spc="-10" dirty="0">
                <a:solidFill>
                  <a:srgbClr val="F1F1F1"/>
                </a:solidFill>
                <a:latin typeface="Arial"/>
                <a:cs typeface="Arial"/>
              </a:rPr>
              <a:t>centric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9F2ED3E-D908-B1CF-B3FB-139F805F33C7}"/>
              </a:ext>
            </a:extLst>
          </p:cNvPr>
          <p:cNvSpPr txBox="1"/>
          <p:nvPr/>
        </p:nvSpPr>
        <p:spPr>
          <a:xfrm>
            <a:off x="4281380" y="2535627"/>
            <a:ext cx="279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1F1F1"/>
                </a:solidFill>
                <a:latin typeface="Arial"/>
                <a:cs typeface="Arial"/>
              </a:rPr>
              <a:t>On</a:t>
            </a:r>
            <a:r>
              <a:rPr sz="2800" spc="-3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1F1F1"/>
                </a:solidFill>
                <a:latin typeface="Arial"/>
                <a:cs typeface="Arial"/>
              </a:rPr>
              <a:t>device-centric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AE4913A8-5C23-A190-09C7-0DAB0F3D8C2A}"/>
              </a:ext>
            </a:extLst>
          </p:cNvPr>
          <p:cNvSpPr txBox="1"/>
          <p:nvPr/>
        </p:nvSpPr>
        <p:spPr>
          <a:xfrm>
            <a:off x="8255215" y="2500118"/>
            <a:ext cx="2744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1F1F1"/>
                </a:solidFill>
                <a:latin typeface="Arial"/>
                <a:cs typeface="Arial"/>
              </a:rPr>
              <a:t>Tiny</a:t>
            </a:r>
            <a:r>
              <a:rPr sz="2800" spc="-15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1F1F1"/>
                </a:solidFill>
                <a:latin typeface="Arial"/>
                <a:cs typeface="Arial"/>
              </a:rPr>
              <a:t>edge-centric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30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B21F-319B-689D-6E7A-F1B209D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</a:t>
            </a:r>
            <a:r>
              <a:rPr lang="en-US" spc="-25" dirty="0"/>
              <a:t> </a:t>
            </a:r>
            <a:r>
              <a:rPr lang="en-US" dirty="0"/>
              <a:t>at</a:t>
            </a:r>
            <a:r>
              <a:rPr lang="en-US" spc="-5" dirty="0"/>
              <a:t> </a:t>
            </a:r>
            <a:r>
              <a:rPr lang="en-US" dirty="0"/>
              <a:t>the</a:t>
            </a:r>
            <a:r>
              <a:rPr lang="en-US" spc="-15" dirty="0"/>
              <a:t> </a:t>
            </a:r>
            <a:r>
              <a:rPr lang="en-US" dirty="0"/>
              <a:t>edge</a:t>
            </a:r>
            <a:r>
              <a:rPr lang="en-US" spc="-20" dirty="0"/>
              <a:t> </a:t>
            </a:r>
            <a:r>
              <a:rPr lang="en-US" dirty="0"/>
              <a:t>brings</a:t>
            </a:r>
            <a:r>
              <a:rPr lang="en-US" spc="-30" dirty="0"/>
              <a:t> </a:t>
            </a:r>
            <a:r>
              <a:rPr lang="en-US" dirty="0"/>
              <a:t>substantial</a:t>
            </a:r>
            <a:r>
              <a:rPr lang="en-US" spc="-35" dirty="0"/>
              <a:t> </a:t>
            </a:r>
            <a:r>
              <a:rPr lang="en-US" spc="-10" dirty="0"/>
              <a:t>benefits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62A4841-8137-A66C-5B69-5B1B94EF77B1}"/>
              </a:ext>
            </a:extLst>
          </p:cNvPr>
          <p:cNvSpPr txBox="1"/>
          <p:nvPr/>
        </p:nvSpPr>
        <p:spPr>
          <a:xfrm>
            <a:off x="1215226" y="3464321"/>
            <a:ext cx="2988310" cy="508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Enhanced</a:t>
            </a:r>
            <a:r>
              <a:rPr sz="16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privacy</a:t>
            </a:r>
            <a:r>
              <a:rPr sz="1600" b="1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and</a:t>
            </a:r>
            <a:r>
              <a:rPr sz="16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security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No</a:t>
            </a:r>
            <a:r>
              <a:rPr sz="16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data</a:t>
            </a:r>
            <a:r>
              <a:rPr sz="16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sharing</a:t>
            </a: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in</a:t>
            </a:r>
            <a:r>
              <a:rPr sz="1600" b="1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the</a:t>
            </a: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3224A"/>
                </a:solidFill>
                <a:latin typeface="Arial"/>
                <a:cs typeface="Arial"/>
              </a:rPr>
              <a:t>cloud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E6B4CE3-1F68-61C7-69F0-6F81ACCB6DD1}"/>
              </a:ext>
            </a:extLst>
          </p:cNvPr>
          <p:cNvSpPr txBox="1"/>
          <p:nvPr/>
        </p:nvSpPr>
        <p:spPr>
          <a:xfrm>
            <a:off x="584395" y="2620899"/>
            <a:ext cx="27432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0"/>
              </a:lnSpc>
            </a:pPr>
            <a:r>
              <a:rPr sz="1800" b="1" spc="-25" dirty="0">
                <a:solidFill>
                  <a:srgbClr val="03224A"/>
                </a:solidFill>
                <a:latin typeface="Courier New"/>
                <a:cs typeface="Courier New"/>
              </a:rPr>
              <a:t>01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800" b="1" spc="-25" dirty="0">
                <a:solidFill>
                  <a:srgbClr val="03224A"/>
                </a:solidFill>
                <a:latin typeface="Courier New"/>
                <a:cs typeface="Courier New"/>
              </a:rPr>
              <a:t>10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0C7E0ACB-5A0F-7BCF-47B5-4E03249B8486}"/>
              </a:ext>
            </a:extLst>
          </p:cNvPr>
          <p:cNvGrpSpPr/>
          <p:nvPr/>
        </p:nvGrpSpPr>
        <p:grpSpPr>
          <a:xfrm>
            <a:off x="296113" y="1773123"/>
            <a:ext cx="4076700" cy="652145"/>
            <a:chOff x="296113" y="1773123"/>
            <a:chExt cx="4076700" cy="652145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1EDCAE9F-3CC9-6A02-9D0F-56D0D415C42E}"/>
                </a:ext>
              </a:extLst>
            </p:cNvPr>
            <p:cNvSpPr/>
            <p:nvPr/>
          </p:nvSpPr>
          <p:spPr>
            <a:xfrm>
              <a:off x="300875" y="1777885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19">
                  <a:moveTo>
                    <a:pt x="4067009" y="0"/>
                  </a:moveTo>
                  <a:lnTo>
                    <a:pt x="0" y="0"/>
                  </a:lnTo>
                  <a:lnTo>
                    <a:pt x="0" y="642581"/>
                  </a:lnTo>
                  <a:lnTo>
                    <a:pt x="4067009" y="642581"/>
                  </a:lnTo>
                  <a:lnTo>
                    <a:pt x="4067009" y="0"/>
                  </a:lnTo>
                  <a:close/>
                </a:path>
              </a:pathLst>
            </a:custGeom>
            <a:solidFill>
              <a:srgbClr val="FFF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67A58FF5-EBC0-2D4E-029D-1035FB82903B}"/>
                </a:ext>
              </a:extLst>
            </p:cNvPr>
            <p:cNvSpPr/>
            <p:nvPr/>
          </p:nvSpPr>
          <p:spPr>
            <a:xfrm>
              <a:off x="300875" y="1777885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19">
                  <a:moveTo>
                    <a:pt x="0" y="0"/>
                  </a:moveTo>
                  <a:lnTo>
                    <a:pt x="4067009" y="0"/>
                  </a:lnTo>
                  <a:lnTo>
                    <a:pt x="4067009" y="642581"/>
                  </a:lnTo>
                  <a:lnTo>
                    <a:pt x="0" y="6425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E7B104C4-54DC-E8FF-839F-D5FAF4B20742}"/>
              </a:ext>
            </a:extLst>
          </p:cNvPr>
          <p:cNvSpPr txBox="1"/>
          <p:nvPr/>
        </p:nvSpPr>
        <p:spPr>
          <a:xfrm>
            <a:off x="300875" y="1777885"/>
            <a:ext cx="4067175" cy="64262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913765">
              <a:lnSpc>
                <a:spcPct val="100000"/>
              </a:lnSpc>
              <a:spcBef>
                <a:spcPts val="570"/>
              </a:spcBef>
            </a:pP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Ultra-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low</a:t>
            </a:r>
            <a:r>
              <a:rPr sz="1600" b="1" spc="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latency</a:t>
            </a:r>
            <a:endParaRPr sz="1600">
              <a:latin typeface="Arial"/>
              <a:cs typeface="Arial"/>
            </a:endParaRPr>
          </a:p>
          <a:p>
            <a:pPr marL="913765">
              <a:lnSpc>
                <a:spcPct val="100000"/>
              </a:lnSpc>
            </a:pPr>
            <a:r>
              <a:rPr sz="1600" spc="-10" dirty="0">
                <a:solidFill>
                  <a:srgbClr val="03224A"/>
                </a:solidFill>
                <a:latin typeface="Arial"/>
                <a:cs typeface="Arial"/>
              </a:rPr>
              <a:t>Real-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time</a:t>
            </a:r>
            <a:r>
              <a:rPr sz="1600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3224A"/>
                </a:solidFill>
                <a:latin typeface="Arial"/>
                <a:cs typeface="Arial"/>
              </a:rPr>
              <a:t>applications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11ED5A7C-4A5B-0B28-728F-6A71C28F5E33}"/>
              </a:ext>
            </a:extLst>
          </p:cNvPr>
          <p:cNvGrpSpPr/>
          <p:nvPr/>
        </p:nvGrpSpPr>
        <p:grpSpPr>
          <a:xfrm>
            <a:off x="296113" y="1850505"/>
            <a:ext cx="4076700" cy="3765550"/>
            <a:chOff x="296113" y="1850505"/>
            <a:chExt cx="4076700" cy="3765550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7666BC9B-89FD-0048-D016-B3F674A204C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811" y="1886341"/>
              <a:ext cx="213439" cy="113790"/>
            </a:xfrm>
            <a:prstGeom prst="rect">
              <a:avLst/>
            </a:prstGeom>
          </p:spPr>
        </p:pic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FA9D4DF9-388F-23FC-BCE6-72EF612D41DC}"/>
                </a:ext>
              </a:extLst>
            </p:cNvPr>
            <p:cNvSpPr/>
            <p:nvPr/>
          </p:nvSpPr>
          <p:spPr>
            <a:xfrm>
              <a:off x="452932" y="1907844"/>
              <a:ext cx="478155" cy="379095"/>
            </a:xfrm>
            <a:custGeom>
              <a:avLst/>
              <a:gdLst/>
              <a:ahLst/>
              <a:cxnLst/>
              <a:rect l="l" t="t" r="r" b="b"/>
              <a:pathLst>
                <a:path w="478155" h="379094">
                  <a:moveTo>
                    <a:pt x="182473" y="227203"/>
                  </a:moveTo>
                  <a:lnTo>
                    <a:pt x="78841" y="227203"/>
                  </a:lnTo>
                  <a:lnTo>
                    <a:pt x="78841" y="247154"/>
                  </a:lnTo>
                  <a:lnTo>
                    <a:pt x="182473" y="247154"/>
                  </a:lnTo>
                  <a:lnTo>
                    <a:pt x="182473" y="227203"/>
                  </a:lnTo>
                  <a:close/>
                </a:path>
                <a:path w="478155" h="379094">
                  <a:moveTo>
                    <a:pt x="182473" y="181610"/>
                  </a:moveTo>
                  <a:lnTo>
                    <a:pt x="39420" y="181610"/>
                  </a:lnTo>
                  <a:lnTo>
                    <a:pt x="39420" y="201561"/>
                  </a:lnTo>
                  <a:lnTo>
                    <a:pt x="182473" y="201561"/>
                  </a:lnTo>
                  <a:lnTo>
                    <a:pt x="182473" y="181610"/>
                  </a:lnTo>
                  <a:close/>
                </a:path>
                <a:path w="478155" h="379094">
                  <a:moveTo>
                    <a:pt x="182473" y="136004"/>
                  </a:moveTo>
                  <a:lnTo>
                    <a:pt x="0" y="136004"/>
                  </a:lnTo>
                  <a:lnTo>
                    <a:pt x="0" y="155956"/>
                  </a:lnTo>
                  <a:lnTo>
                    <a:pt x="182473" y="155956"/>
                  </a:lnTo>
                  <a:lnTo>
                    <a:pt x="182473" y="136004"/>
                  </a:lnTo>
                  <a:close/>
                </a:path>
                <a:path w="478155" h="379094">
                  <a:moveTo>
                    <a:pt x="477761" y="189509"/>
                  </a:moveTo>
                  <a:lnTo>
                    <a:pt x="470979" y="139179"/>
                  </a:lnTo>
                  <a:lnTo>
                    <a:pt x="451866" y="93929"/>
                  </a:lnTo>
                  <a:lnTo>
                    <a:pt x="422211" y="55562"/>
                  </a:lnTo>
                  <a:lnTo>
                    <a:pt x="383870" y="25908"/>
                  </a:lnTo>
                  <a:lnTo>
                    <a:pt x="350151" y="11645"/>
                  </a:lnTo>
                  <a:lnTo>
                    <a:pt x="338632" y="6769"/>
                  </a:lnTo>
                  <a:lnTo>
                    <a:pt x="288328" y="0"/>
                  </a:lnTo>
                  <a:lnTo>
                    <a:pt x="246265" y="4686"/>
                  </a:lnTo>
                  <a:lnTo>
                    <a:pt x="206870" y="18364"/>
                  </a:lnTo>
                  <a:lnTo>
                    <a:pt x="171437" y="40398"/>
                  </a:lnTo>
                  <a:lnTo>
                    <a:pt x="141236" y="70180"/>
                  </a:lnTo>
                  <a:lnTo>
                    <a:pt x="137566" y="74714"/>
                  </a:lnTo>
                  <a:lnTo>
                    <a:pt x="156273" y="89890"/>
                  </a:lnTo>
                  <a:lnTo>
                    <a:pt x="159943" y="85369"/>
                  </a:lnTo>
                  <a:lnTo>
                    <a:pt x="171919" y="73545"/>
                  </a:lnTo>
                  <a:lnTo>
                    <a:pt x="186296" y="59359"/>
                  </a:lnTo>
                  <a:lnTo>
                    <a:pt x="217233" y="40132"/>
                  </a:lnTo>
                  <a:lnTo>
                    <a:pt x="251612" y="28194"/>
                  </a:lnTo>
                  <a:lnTo>
                    <a:pt x="288328" y="24091"/>
                  </a:lnTo>
                  <a:lnTo>
                    <a:pt x="332232" y="30010"/>
                  </a:lnTo>
                  <a:lnTo>
                    <a:pt x="371716" y="46710"/>
                  </a:lnTo>
                  <a:lnTo>
                    <a:pt x="405193" y="72593"/>
                  </a:lnTo>
                  <a:lnTo>
                    <a:pt x="431076" y="106083"/>
                  </a:lnTo>
                  <a:lnTo>
                    <a:pt x="447763" y="145592"/>
                  </a:lnTo>
                  <a:lnTo>
                    <a:pt x="453669" y="189509"/>
                  </a:lnTo>
                  <a:lnTo>
                    <a:pt x="447763" y="233438"/>
                  </a:lnTo>
                  <a:lnTo>
                    <a:pt x="431063" y="272948"/>
                  </a:lnTo>
                  <a:lnTo>
                    <a:pt x="405193" y="306438"/>
                  </a:lnTo>
                  <a:lnTo>
                    <a:pt x="371716" y="332320"/>
                  </a:lnTo>
                  <a:lnTo>
                    <a:pt x="332232" y="349021"/>
                  </a:lnTo>
                  <a:lnTo>
                    <a:pt x="288328" y="354939"/>
                  </a:lnTo>
                  <a:lnTo>
                    <a:pt x="251612" y="350837"/>
                  </a:lnTo>
                  <a:lnTo>
                    <a:pt x="217233" y="338899"/>
                  </a:lnTo>
                  <a:lnTo>
                    <a:pt x="186296" y="319659"/>
                  </a:lnTo>
                  <a:lnTo>
                    <a:pt x="171907" y="305460"/>
                  </a:lnTo>
                  <a:lnTo>
                    <a:pt x="159943" y="293662"/>
                  </a:lnTo>
                  <a:lnTo>
                    <a:pt x="156273" y="289140"/>
                  </a:lnTo>
                  <a:lnTo>
                    <a:pt x="137566" y="304317"/>
                  </a:lnTo>
                  <a:lnTo>
                    <a:pt x="141236" y="308838"/>
                  </a:lnTo>
                  <a:lnTo>
                    <a:pt x="171437" y="338620"/>
                  </a:lnTo>
                  <a:lnTo>
                    <a:pt x="206870" y="360654"/>
                  </a:lnTo>
                  <a:lnTo>
                    <a:pt x="246265" y="374332"/>
                  </a:lnTo>
                  <a:lnTo>
                    <a:pt x="288328" y="379031"/>
                  </a:lnTo>
                  <a:lnTo>
                    <a:pt x="338632" y="372249"/>
                  </a:lnTo>
                  <a:lnTo>
                    <a:pt x="383870" y="353110"/>
                  </a:lnTo>
                  <a:lnTo>
                    <a:pt x="422211" y="323456"/>
                  </a:lnTo>
                  <a:lnTo>
                    <a:pt x="451866" y="285089"/>
                  </a:lnTo>
                  <a:lnTo>
                    <a:pt x="470979" y="239826"/>
                  </a:lnTo>
                  <a:lnTo>
                    <a:pt x="477761" y="189509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7DB62739-422A-B65C-1FDA-52F16A511D1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737" y="1986111"/>
              <a:ext cx="136710" cy="136779"/>
            </a:xfrm>
            <a:prstGeom prst="rect">
              <a:avLst/>
            </a:prstGeom>
          </p:spPr>
        </p:pic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80643A74-8A5A-EA1B-D15B-2A8EC367FEB2}"/>
                </a:ext>
              </a:extLst>
            </p:cNvPr>
            <p:cNvSpPr/>
            <p:nvPr/>
          </p:nvSpPr>
          <p:spPr>
            <a:xfrm>
              <a:off x="687031" y="1850516"/>
              <a:ext cx="107314" cy="53975"/>
            </a:xfrm>
            <a:custGeom>
              <a:avLst/>
              <a:gdLst/>
              <a:ahLst/>
              <a:cxnLst/>
              <a:rect l="l" t="t" r="r" b="b"/>
              <a:pathLst>
                <a:path w="107315" h="53975">
                  <a:moveTo>
                    <a:pt x="106934" y="0"/>
                  </a:moveTo>
                  <a:lnTo>
                    <a:pt x="95288" y="0"/>
                  </a:lnTo>
                  <a:lnTo>
                    <a:pt x="95288" y="35433"/>
                  </a:lnTo>
                  <a:lnTo>
                    <a:pt x="95288" y="35560"/>
                  </a:lnTo>
                  <a:lnTo>
                    <a:pt x="94513" y="35560"/>
                  </a:lnTo>
                  <a:lnTo>
                    <a:pt x="94513" y="35433"/>
                  </a:lnTo>
                  <a:lnTo>
                    <a:pt x="95288" y="35433"/>
                  </a:lnTo>
                  <a:lnTo>
                    <a:pt x="95288" y="0"/>
                  </a:lnTo>
                  <a:lnTo>
                    <a:pt x="88684" y="0"/>
                  </a:lnTo>
                  <a:lnTo>
                    <a:pt x="88684" y="24130"/>
                  </a:lnTo>
                  <a:lnTo>
                    <a:pt x="88684" y="24688"/>
                  </a:lnTo>
                  <a:lnTo>
                    <a:pt x="82854" y="24688"/>
                  </a:lnTo>
                  <a:lnTo>
                    <a:pt x="82854" y="29210"/>
                  </a:lnTo>
                  <a:lnTo>
                    <a:pt x="24079" y="29210"/>
                  </a:lnTo>
                  <a:lnTo>
                    <a:pt x="24079" y="24130"/>
                  </a:lnTo>
                  <a:lnTo>
                    <a:pt x="88684" y="24130"/>
                  </a:lnTo>
                  <a:lnTo>
                    <a:pt x="8868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41910"/>
                  </a:lnTo>
                  <a:lnTo>
                    <a:pt x="0" y="53352"/>
                  </a:lnTo>
                  <a:lnTo>
                    <a:pt x="106934" y="53352"/>
                  </a:lnTo>
                  <a:lnTo>
                    <a:pt x="106934" y="42037"/>
                  </a:lnTo>
                  <a:lnTo>
                    <a:pt x="106934" y="41910"/>
                  </a:lnTo>
                  <a:lnTo>
                    <a:pt x="106934" y="12700"/>
                  </a:lnTo>
                  <a:lnTo>
                    <a:pt x="106934" y="12255"/>
                  </a:lnTo>
                  <a:lnTo>
                    <a:pt x="106934" y="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5D3A81F-5B8E-2BD5-F69C-151B019946E5}"/>
                </a:ext>
              </a:extLst>
            </p:cNvPr>
            <p:cNvSpPr/>
            <p:nvPr/>
          </p:nvSpPr>
          <p:spPr>
            <a:xfrm>
              <a:off x="300875" y="4968366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20">
                  <a:moveTo>
                    <a:pt x="4067009" y="0"/>
                  </a:moveTo>
                  <a:lnTo>
                    <a:pt x="0" y="0"/>
                  </a:lnTo>
                  <a:lnTo>
                    <a:pt x="0" y="642581"/>
                  </a:lnTo>
                  <a:lnTo>
                    <a:pt x="4067009" y="642581"/>
                  </a:lnTo>
                  <a:lnTo>
                    <a:pt x="4067009" y="0"/>
                  </a:lnTo>
                  <a:close/>
                </a:path>
              </a:pathLst>
            </a:custGeom>
            <a:solidFill>
              <a:srgbClr val="FFF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2D259016-F48B-E10F-C51A-7F9AD400A1CB}"/>
                </a:ext>
              </a:extLst>
            </p:cNvPr>
            <p:cNvSpPr/>
            <p:nvPr/>
          </p:nvSpPr>
          <p:spPr>
            <a:xfrm>
              <a:off x="300875" y="4968366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20">
                  <a:moveTo>
                    <a:pt x="0" y="0"/>
                  </a:moveTo>
                  <a:lnTo>
                    <a:pt x="4067009" y="0"/>
                  </a:lnTo>
                  <a:lnTo>
                    <a:pt x="4067009" y="642581"/>
                  </a:lnTo>
                  <a:lnTo>
                    <a:pt x="0" y="6425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6">
            <a:extLst>
              <a:ext uri="{FF2B5EF4-FFF2-40B4-BE49-F238E27FC236}">
                <a16:creationId xmlns:a16="http://schemas.microsoft.com/office/drawing/2014/main" id="{2EDC4640-FD46-641D-1870-CAAA9CFA523A}"/>
              </a:ext>
            </a:extLst>
          </p:cNvPr>
          <p:cNvSpPr txBox="1"/>
          <p:nvPr/>
        </p:nvSpPr>
        <p:spPr>
          <a:xfrm>
            <a:off x="300875" y="4968366"/>
            <a:ext cx="4067175" cy="64262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913765" marR="188595">
              <a:lnSpc>
                <a:spcPct val="100000"/>
              </a:lnSpc>
              <a:spcBef>
                <a:spcPts val="570"/>
              </a:spcBef>
            </a:pP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Lower</a:t>
            </a:r>
            <a:r>
              <a:rPr sz="1600" b="1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cost</a:t>
            </a:r>
            <a:r>
              <a:rPr sz="1600" b="1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of</a:t>
            </a:r>
            <a:r>
              <a:rPr sz="1600" b="1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inference </a:t>
            </a:r>
            <a:r>
              <a:rPr sz="1600" spc="-25" dirty="0">
                <a:solidFill>
                  <a:srgbClr val="03224A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enable</a:t>
            </a:r>
            <a:r>
              <a:rPr sz="16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a new</a:t>
            </a:r>
            <a:r>
              <a:rPr sz="1600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class</a:t>
            </a:r>
            <a:r>
              <a:rPr sz="16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of </a:t>
            </a:r>
            <a:r>
              <a:rPr sz="1600" spc="-10" dirty="0">
                <a:solidFill>
                  <a:srgbClr val="03224A"/>
                </a:solidFill>
                <a:latin typeface="Arial"/>
                <a:cs typeface="Arial"/>
              </a:rPr>
              <a:t>operations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4A47B5BB-E8C4-301E-583F-02E0FCA8BE4A}"/>
              </a:ext>
            </a:extLst>
          </p:cNvPr>
          <p:cNvGrpSpPr/>
          <p:nvPr/>
        </p:nvGrpSpPr>
        <p:grpSpPr>
          <a:xfrm>
            <a:off x="296113" y="2561653"/>
            <a:ext cx="4076700" cy="3002915"/>
            <a:chOff x="296113" y="2561653"/>
            <a:chExt cx="4076700" cy="3002915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364E80F-F868-5CB0-8A9C-38E592CEC46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579" y="5239859"/>
              <a:ext cx="105886" cy="105946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2B80761-5416-1DC1-FE31-9D243697A848}"/>
                </a:ext>
              </a:extLst>
            </p:cNvPr>
            <p:cNvSpPr/>
            <p:nvPr/>
          </p:nvSpPr>
          <p:spPr>
            <a:xfrm>
              <a:off x="444187" y="5021345"/>
              <a:ext cx="542925" cy="543560"/>
            </a:xfrm>
            <a:custGeom>
              <a:avLst/>
              <a:gdLst/>
              <a:ahLst/>
              <a:cxnLst/>
              <a:rect l="l" t="t" r="r" b="b"/>
              <a:pathLst>
                <a:path w="542925" h="543560">
                  <a:moveTo>
                    <a:pt x="79415" y="258243"/>
                  </a:moveTo>
                  <a:lnTo>
                    <a:pt x="39707" y="258243"/>
                  </a:lnTo>
                  <a:lnTo>
                    <a:pt x="47818" y="209448"/>
                  </a:lnTo>
                  <a:lnTo>
                    <a:pt x="65464" y="164672"/>
                  </a:lnTo>
                  <a:lnTo>
                    <a:pt x="91543" y="125019"/>
                  </a:lnTo>
                  <a:lnTo>
                    <a:pt x="124949" y="91594"/>
                  </a:lnTo>
                  <a:lnTo>
                    <a:pt x="164579" y="65501"/>
                  </a:lnTo>
                  <a:lnTo>
                    <a:pt x="209331" y="47845"/>
                  </a:lnTo>
                  <a:lnTo>
                    <a:pt x="258099" y="39729"/>
                  </a:lnTo>
                  <a:lnTo>
                    <a:pt x="258099" y="0"/>
                  </a:lnTo>
                  <a:lnTo>
                    <a:pt x="284571" y="0"/>
                  </a:lnTo>
                  <a:lnTo>
                    <a:pt x="284571" y="39729"/>
                  </a:lnTo>
                  <a:lnTo>
                    <a:pt x="333339" y="47845"/>
                  </a:lnTo>
                  <a:lnTo>
                    <a:pt x="378090" y="65501"/>
                  </a:lnTo>
                  <a:lnTo>
                    <a:pt x="399290" y="79459"/>
                  </a:lnTo>
                  <a:lnTo>
                    <a:pt x="258099" y="79459"/>
                  </a:lnTo>
                  <a:lnTo>
                    <a:pt x="212099" y="88415"/>
                  </a:lnTo>
                  <a:lnTo>
                    <a:pt x="170742" y="107553"/>
                  </a:lnTo>
                  <a:lnTo>
                    <a:pt x="135412" y="135488"/>
                  </a:lnTo>
                  <a:lnTo>
                    <a:pt x="107492" y="170838"/>
                  </a:lnTo>
                  <a:lnTo>
                    <a:pt x="88365" y="212218"/>
                  </a:lnTo>
                  <a:lnTo>
                    <a:pt x="79415" y="258243"/>
                  </a:lnTo>
                  <a:close/>
                </a:path>
                <a:path w="542925" h="543560">
                  <a:moveTo>
                    <a:pt x="137917" y="258243"/>
                  </a:moveTo>
                  <a:lnTo>
                    <a:pt x="111313" y="258243"/>
                  </a:lnTo>
                  <a:lnTo>
                    <a:pt x="121639" y="213523"/>
                  </a:lnTo>
                  <a:lnTo>
                    <a:pt x="143354" y="174645"/>
                  </a:lnTo>
                  <a:lnTo>
                    <a:pt x="174649" y="143384"/>
                  </a:lnTo>
                  <a:lnTo>
                    <a:pt x="213558" y="121665"/>
                  </a:lnTo>
                  <a:lnTo>
                    <a:pt x="213709" y="121665"/>
                  </a:lnTo>
                  <a:lnTo>
                    <a:pt x="258386" y="111375"/>
                  </a:lnTo>
                  <a:lnTo>
                    <a:pt x="258099" y="111375"/>
                  </a:lnTo>
                  <a:lnTo>
                    <a:pt x="258099" y="79459"/>
                  </a:lnTo>
                  <a:lnTo>
                    <a:pt x="284571" y="79459"/>
                  </a:lnTo>
                  <a:lnTo>
                    <a:pt x="284571" y="111375"/>
                  </a:lnTo>
                  <a:lnTo>
                    <a:pt x="329228" y="121665"/>
                  </a:lnTo>
                  <a:lnTo>
                    <a:pt x="358471" y="137994"/>
                  </a:lnTo>
                  <a:lnTo>
                    <a:pt x="258099" y="137994"/>
                  </a:lnTo>
                  <a:lnTo>
                    <a:pt x="213404" y="150526"/>
                  </a:lnTo>
                  <a:lnTo>
                    <a:pt x="176561" y="176660"/>
                  </a:lnTo>
                  <a:lnTo>
                    <a:pt x="150442" y="213523"/>
                  </a:lnTo>
                  <a:lnTo>
                    <a:pt x="137917" y="258243"/>
                  </a:lnTo>
                  <a:close/>
                </a:path>
                <a:path w="542925" h="543560">
                  <a:moveTo>
                    <a:pt x="502962" y="258243"/>
                  </a:moveTo>
                  <a:lnTo>
                    <a:pt x="463255" y="258243"/>
                  </a:lnTo>
                  <a:lnTo>
                    <a:pt x="454304" y="212218"/>
                  </a:lnTo>
                  <a:lnTo>
                    <a:pt x="435177" y="170838"/>
                  </a:lnTo>
                  <a:lnTo>
                    <a:pt x="407257" y="135488"/>
                  </a:lnTo>
                  <a:lnTo>
                    <a:pt x="371927" y="107553"/>
                  </a:lnTo>
                  <a:lnTo>
                    <a:pt x="330571" y="88415"/>
                  </a:lnTo>
                  <a:lnTo>
                    <a:pt x="284571" y="79459"/>
                  </a:lnTo>
                  <a:lnTo>
                    <a:pt x="399290" y="79459"/>
                  </a:lnTo>
                  <a:lnTo>
                    <a:pt x="417721" y="91594"/>
                  </a:lnTo>
                  <a:lnTo>
                    <a:pt x="451127" y="125019"/>
                  </a:lnTo>
                  <a:lnTo>
                    <a:pt x="477205" y="164672"/>
                  </a:lnTo>
                  <a:lnTo>
                    <a:pt x="494852" y="209448"/>
                  </a:lnTo>
                  <a:lnTo>
                    <a:pt x="502962" y="258243"/>
                  </a:lnTo>
                  <a:close/>
                </a:path>
                <a:path w="542925" h="543560">
                  <a:moveTo>
                    <a:pt x="284571" y="192027"/>
                  </a:moveTo>
                  <a:lnTo>
                    <a:pt x="258099" y="192027"/>
                  </a:lnTo>
                  <a:lnTo>
                    <a:pt x="258099" y="137994"/>
                  </a:lnTo>
                  <a:lnTo>
                    <a:pt x="284571" y="137994"/>
                  </a:lnTo>
                  <a:lnTo>
                    <a:pt x="284571" y="192027"/>
                  </a:lnTo>
                  <a:close/>
                </a:path>
                <a:path w="542925" h="543560">
                  <a:moveTo>
                    <a:pt x="431356" y="258243"/>
                  </a:moveTo>
                  <a:lnTo>
                    <a:pt x="404752" y="258243"/>
                  </a:lnTo>
                  <a:lnTo>
                    <a:pt x="392228" y="213523"/>
                  </a:lnTo>
                  <a:lnTo>
                    <a:pt x="366109" y="176660"/>
                  </a:lnTo>
                  <a:lnTo>
                    <a:pt x="329266" y="150526"/>
                  </a:lnTo>
                  <a:lnTo>
                    <a:pt x="284571" y="137994"/>
                  </a:lnTo>
                  <a:lnTo>
                    <a:pt x="358471" y="137994"/>
                  </a:lnTo>
                  <a:lnTo>
                    <a:pt x="368122" y="143384"/>
                  </a:lnTo>
                  <a:lnTo>
                    <a:pt x="399366" y="174645"/>
                  </a:lnTo>
                  <a:lnTo>
                    <a:pt x="421052" y="213523"/>
                  </a:lnTo>
                  <a:lnTo>
                    <a:pt x="431356" y="258243"/>
                  </a:lnTo>
                  <a:close/>
                </a:path>
                <a:path w="542925" h="543560">
                  <a:moveTo>
                    <a:pt x="191920" y="284730"/>
                  </a:moveTo>
                  <a:lnTo>
                    <a:pt x="0" y="284730"/>
                  </a:lnTo>
                  <a:lnTo>
                    <a:pt x="0" y="258243"/>
                  </a:lnTo>
                  <a:lnTo>
                    <a:pt x="191920" y="258243"/>
                  </a:lnTo>
                  <a:lnTo>
                    <a:pt x="191920" y="284730"/>
                  </a:lnTo>
                  <a:close/>
                </a:path>
                <a:path w="542925" h="543560">
                  <a:moveTo>
                    <a:pt x="542670" y="284730"/>
                  </a:moveTo>
                  <a:lnTo>
                    <a:pt x="350750" y="284730"/>
                  </a:lnTo>
                  <a:lnTo>
                    <a:pt x="350750" y="258243"/>
                  </a:lnTo>
                  <a:lnTo>
                    <a:pt x="542670" y="258243"/>
                  </a:lnTo>
                  <a:lnTo>
                    <a:pt x="542670" y="284730"/>
                  </a:lnTo>
                  <a:close/>
                </a:path>
                <a:path w="542925" h="543560">
                  <a:moveTo>
                    <a:pt x="284571" y="542974"/>
                  </a:moveTo>
                  <a:lnTo>
                    <a:pt x="258099" y="542974"/>
                  </a:lnTo>
                  <a:lnTo>
                    <a:pt x="258099" y="503244"/>
                  </a:lnTo>
                  <a:lnTo>
                    <a:pt x="209331" y="495129"/>
                  </a:lnTo>
                  <a:lnTo>
                    <a:pt x="164579" y="477472"/>
                  </a:lnTo>
                  <a:lnTo>
                    <a:pt x="124949" y="451380"/>
                  </a:lnTo>
                  <a:lnTo>
                    <a:pt x="91543" y="417955"/>
                  </a:lnTo>
                  <a:lnTo>
                    <a:pt x="65464" y="378302"/>
                  </a:lnTo>
                  <a:lnTo>
                    <a:pt x="47818" y="333526"/>
                  </a:lnTo>
                  <a:lnTo>
                    <a:pt x="39707" y="284730"/>
                  </a:lnTo>
                  <a:lnTo>
                    <a:pt x="79415" y="284730"/>
                  </a:lnTo>
                  <a:lnTo>
                    <a:pt x="88365" y="330756"/>
                  </a:lnTo>
                  <a:lnTo>
                    <a:pt x="107492" y="372136"/>
                  </a:lnTo>
                  <a:lnTo>
                    <a:pt x="135412" y="407485"/>
                  </a:lnTo>
                  <a:lnTo>
                    <a:pt x="170742" y="435421"/>
                  </a:lnTo>
                  <a:lnTo>
                    <a:pt x="212099" y="454559"/>
                  </a:lnTo>
                  <a:lnTo>
                    <a:pt x="258099" y="463514"/>
                  </a:lnTo>
                  <a:lnTo>
                    <a:pt x="399290" y="463514"/>
                  </a:lnTo>
                  <a:lnTo>
                    <a:pt x="378090" y="477472"/>
                  </a:lnTo>
                  <a:lnTo>
                    <a:pt x="333339" y="495129"/>
                  </a:lnTo>
                  <a:lnTo>
                    <a:pt x="284571" y="503244"/>
                  </a:lnTo>
                  <a:lnTo>
                    <a:pt x="284571" y="542974"/>
                  </a:lnTo>
                  <a:close/>
                </a:path>
                <a:path w="542925" h="543560">
                  <a:moveTo>
                    <a:pt x="284571" y="463514"/>
                  </a:moveTo>
                  <a:lnTo>
                    <a:pt x="258099" y="463514"/>
                  </a:lnTo>
                  <a:lnTo>
                    <a:pt x="258099" y="431598"/>
                  </a:lnTo>
                  <a:lnTo>
                    <a:pt x="213458" y="421297"/>
                  </a:lnTo>
                  <a:lnTo>
                    <a:pt x="174580" y="399572"/>
                  </a:lnTo>
                  <a:lnTo>
                    <a:pt x="143351" y="368312"/>
                  </a:lnTo>
                  <a:lnTo>
                    <a:pt x="121656" y="329402"/>
                  </a:lnTo>
                  <a:lnTo>
                    <a:pt x="111379" y="284730"/>
                  </a:lnTo>
                  <a:lnTo>
                    <a:pt x="137917" y="284730"/>
                  </a:lnTo>
                  <a:lnTo>
                    <a:pt x="150428" y="329402"/>
                  </a:lnTo>
                  <a:lnTo>
                    <a:pt x="151367" y="330756"/>
                  </a:lnTo>
                  <a:lnTo>
                    <a:pt x="176561" y="366314"/>
                  </a:lnTo>
                  <a:lnTo>
                    <a:pt x="213404" y="392448"/>
                  </a:lnTo>
                  <a:lnTo>
                    <a:pt x="258099" y="404979"/>
                  </a:lnTo>
                  <a:lnTo>
                    <a:pt x="358471" y="404979"/>
                  </a:lnTo>
                  <a:lnTo>
                    <a:pt x="329250" y="421297"/>
                  </a:lnTo>
                  <a:lnTo>
                    <a:pt x="284571" y="431598"/>
                  </a:lnTo>
                  <a:lnTo>
                    <a:pt x="284571" y="463514"/>
                  </a:lnTo>
                  <a:close/>
                </a:path>
                <a:path w="542925" h="543560">
                  <a:moveTo>
                    <a:pt x="358471" y="404979"/>
                  </a:moveTo>
                  <a:lnTo>
                    <a:pt x="284571" y="404979"/>
                  </a:lnTo>
                  <a:lnTo>
                    <a:pt x="329266" y="392448"/>
                  </a:lnTo>
                  <a:lnTo>
                    <a:pt x="366109" y="366314"/>
                  </a:lnTo>
                  <a:lnTo>
                    <a:pt x="391303" y="330756"/>
                  </a:lnTo>
                  <a:lnTo>
                    <a:pt x="392241" y="329402"/>
                  </a:lnTo>
                  <a:lnTo>
                    <a:pt x="404752" y="284730"/>
                  </a:lnTo>
                  <a:lnTo>
                    <a:pt x="431356" y="284730"/>
                  </a:lnTo>
                  <a:lnTo>
                    <a:pt x="421075" y="329402"/>
                  </a:lnTo>
                  <a:lnTo>
                    <a:pt x="399375" y="368312"/>
                  </a:lnTo>
                  <a:lnTo>
                    <a:pt x="368139" y="399572"/>
                  </a:lnTo>
                  <a:lnTo>
                    <a:pt x="358471" y="404979"/>
                  </a:lnTo>
                  <a:close/>
                </a:path>
                <a:path w="542925" h="543560">
                  <a:moveTo>
                    <a:pt x="399290" y="463514"/>
                  </a:moveTo>
                  <a:lnTo>
                    <a:pt x="284571" y="463514"/>
                  </a:lnTo>
                  <a:lnTo>
                    <a:pt x="330571" y="454559"/>
                  </a:lnTo>
                  <a:lnTo>
                    <a:pt x="371927" y="435421"/>
                  </a:lnTo>
                  <a:lnTo>
                    <a:pt x="407257" y="407485"/>
                  </a:lnTo>
                  <a:lnTo>
                    <a:pt x="435177" y="372136"/>
                  </a:lnTo>
                  <a:lnTo>
                    <a:pt x="454304" y="330756"/>
                  </a:lnTo>
                  <a:lnTo>
                    <a:pt x="463255" y="284730"/>
                  </a:lnTo>
                  <a:lnTo>
                    <a:pt x="502962" y="284730"/>
                  </a:lnTo>
                  <a:lnTo>
                    <a:pt x="494852" y="333526"/>
                  </a:lnTo>
                  <a:lnTo>
                    <a:pt x="477205" y="378302"/>
                  </a:lnTo>
                  <a:lnTo>
                    <a:pt x="451127" y="417955"/>
                  </a:lnTo>
                  <a:lnTo>
                    <a:pt x="417721" y="451380"/>
                  </a:lnTo>
                  <a:lnTo>
                    <a:pt x="399290" y="463514"/>
                  </a:lnTo>
                  <a:close/>
                </a:path>
                <a:path w="542925" h="543560">
                  <a:moveTo>
                    <a:pt x="284571" y="404979"/>
                  </a:moveTo>
                  <a:lnTo>
                    <a:pt x="258099" y="404979"/>
                  </a:lnTo>
                  <a:lnTo>
                    <a:pt x="258099" y="350946"/>
                  </a:lnTo>
                  <a:lnTo>
                    <a:pt x="284571" y="350946"/>
                  </a:lnTo>
                  <a:lnTo>
                    <a:pt x="284571" y="404979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F2753AA0-87FA-C436-CBC9-1ECC8B88711C}"/>
                </a:ext>
              </a:extLst>
            </p:cNvPr>
            <p:cNvSpPr/>
            <p:nvPr/>
          </p:nvSpPr>
          <p:spPr>
            <a:xfrm>
              <a:off x="300875" y="2566416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19">
                  <a:moveTo>
                    <a:pt x="4067009" y="0"/>
                  </a:moveTo>
                  <a:lnTo>
                    <a:pt x="0" y="0"/>
                  </a:lnTo>
                  <a:lnTo>
                    <a:pt x="0" y="642581"/>
                  </a:lnTo>
                  <a:lnTo>
                    <a:pt x="4067009" y="642581"/>
                  </a:lnTo>
                  <a:lnTo>
                    <a:pt x="4067009" y="0"/>
                  </a:lnTo>
                  <a:close/>
                </a:path>
              </a:pathLst>
            </a:custGeom>
            <a:solidFill>
              <a:srgbClr val="FFE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2354A005-8A95-B391-DC21-4B78C0DA1DF0}"/>
                </a:ext>
              </a:extLst>
            </p:cNvPr>
            <p:cNvSpPr/>
            <p:nvPr/>
          </p:nvSpPr>
          <p:spPr>
            <a:xfrm>
              <a:off x="300875" y="2566416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19">
                  <a:moveTo>
                    <a:pt x="0" y="0"/>
                  </a:moveTo>
                  <a:lnTo>
                    <a:pt x="4067009" y="0"/>
                  </a:lnTo>
                  <a:lnTo>
                    <a:pt x="4067009" y="642581"/>
                  </a:lnTo>
                  <a:lnTo>
                    <a:pt x="0" y="6425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5BDBEB1B-4441-A3D9-552A-A3148658240E}"/>
              </a:ext>
            </a:extLst>
          </p:cNvPr>
          <p:cNvSpPr txBox="1"/>
          <p:nvPr/>
        </p:nvSpPr>
        <p:spPr>
          <a:xfrm>
            <a:off x="1215226" y="2568836"/>
            <a:ext cx="2969895" cy="5899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Reduced</a:t>
            </a:r>
            <a:r>
              <a:rPr sz="16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data</a:t>
            </a:r>
            <a:r>
              <a:rPr sz="16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transmission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Generate</a:t>
            </a:r>
            <a:r>
              <a:rPr sz="16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meaningful</a:t>
            </a:r>
            <a:r>
              <a:rPr sz="1600" spc="-9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3224A"/>
                </a:solidFill>
                <a:latin typeface="Arial"/>
                <a:cs typeface="Arial"/>
              </a:rPr>
              <a:t>information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3F0F5091-EE38-BB3B-6D1B-BAA8752D8D2D}"/>
              </a:ext>
            </a:extLst>
          </p:cNvPr>
          <p:cNvSpPr txBox="1"/>
          <p:nvPr/>
        </p:nvSpPr>
        <p:spPr>
          <a:xfrm>
            <a:off x="575947" y="2604626"/>
            <a:ext cx="287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3224A"/>
                </a:solidFill>
                <a:latin typeface="Courier New"/>
                <a:cs typeface="Courier New"/>
              </a:rPr>
              <a:t>01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800" b="1" spc="-25" dirty="0">
                <a:solidFill>
                  <a:srgbClr val="03224A"/>
                </a:solidFill>
                <a:latin typeface="Courier New"/>
                <a:cs typeface="Courier New"/>
              </a:rPr>
              <a:t>10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5B4AD25D-CBD5-C70C-E18B-A81B78BABE36}"/>
              </a:ext>
            </a:extLst>
          </p:cNvPr>
          <p:cNvGrpSpPr/>
          <p:nvPr/>
        </p:nvGrpSpPr>
        <p:grpSpPr>
          <a:xfrm>
            <a:off x="296113" y="4175074"/>
            <a:ext cx="4076700" cy="652145"/>
            <a:chOff x="296113" y="4175074"/>
            <a:chExt cx="4076700" cy="652145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14BA874B-835F-9ECB-BABF-26F7CC3D5E8B}"/>
                </a:ext>
              </a:extLst>
            </p:cNvPr>
            <p:cNvSpPr/>
            <p:nvPr/>
          </p:nvSpPr>
          <p:spPr>
            <a:xfrm>
              <a:off x="300875" y="4179836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20">
                  <a:moveTo>
                    <a:pt x="4067009" y="0"/>
                  </a:moveTo>
                  <a:lnTo>
                    <a:pt x="0" y="0"/>
                  </a:lnTo>
                  <a:lnTo>
                    <a:pt x="0" y="642581"/>
                  </a:lnTo>
                  <a:lnTo>
                    <a:pt x="4067009" y="642581"/>
                  </a:lnTo>
                  <a:lnTo>
                    <a:pt x="4067009" y="0"/>
                  </a:lnTo>
                  <a:close/>
                </a:path>
              </a:pathLst>
            </a:custGeom>
            <a:solidFill>
              <a:srgbClr val="FFE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D911F84B-A5F1-BAC0-3856-FFE7EC782653}"/>
                </a:ext>
              </a:extLst>
            </p:cNvPr>
            <p:cNvSpPr/>
            <p:nvPr/>
          </p:nvSpPr>
          <p:spPr>
            <a:xfrm>
              <a:off x="300875" y="4179836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20">
                  <a:moveTo>
                    <a:pt x="0" y="0"/>
                  </a:moveTo>
                  <a:lnTo>
                    <a:pt x="4067009" y="0"/>
                  </a:lnTo>
                  <a:lnTo>
                    <a:pt x="4067009" y="642581"/>
                  </a:lnTo>
                  <a:lnTo>
                    <a:pt x="0" y="6425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7">
            <a:extLst>
              <a:ext uri="{FF2B5EF4-FFF2-40B4-BE49-F238E27FC236}">
                <a16:creationId xmlns:a16="http://schemas.microsoft.com/office/drawing/2014/main" id="{C5D240EF-8872-C60B-05FA-D9D073E6051D}"/>
              </a:ext>
            </a:extLst>
          </p:cNvPr>
          <p:cNvSpPr txBox="1"/>
          <p:nvPr/>
        </p:nvSpPr>
        <p:spPr>
          <a:xfrm>
            <a:off x="300875" y="4179836"/>
            <a:ext cx="4067175" cy="64262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9137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Sustainable</a:t>
            </a:r>
            <a:r>
              <a:rPr sz="16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on</a:t>
            </a:r>
            <a:r>
              <a:rPr sz="16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energy</a:t>
            </a:r>
            <a:endParaRPr sz="1600">
              <a:latin typeface="Arial"/>
              <a:cs typeface="Arial"/>
            </a:endParaRPr>
          </a:p>
          <a:p>
            <a:pPr marL="913765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Low</a:t>
            </a:r>
            <a:r>
              <a:rPr sz="16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data,</a:t>
            </a:r>
            <a:r>
              <a:rPr sz="1600" spc="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low</a:t>
            </a:r>
            <a:r>
              <a:rPr sz="16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3224A"/>
                </a:solidFill>
                <a:latin typeface="Arial"/>
                <a:cs typeface="Arial"/>
              </a:rPr>
              <a:t>power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9" name="object 28">
            <a:extLst>
              <a:ext uri="{FF2B5EF4-FFF2-40B4-BE49-F238E27FC236}">
                <a16:creationId xmlns:a16="http://schemas.microsoft.com/office/drawing/2014/main" id="{FAB3E1F9-5591-AA1E-4A4A-93610155A94F}"/>
              </a:ext>
            </a:extLst>
          </p:cNvPr>
          <p:cNvGrpSpPr/>
          <p:nvPr/>
        </p:nvGrpSpPr>
        <p:grpSpPr>
          <a:xfrm>
            <a:off x="296113" y="3386531"/>
            <a:ext cx="4076700" cy="1313815"/>
            <a:chOff x="296113" y="3386531"/>
            <a:chExt cx="4076700" cy="1313815"/>
          </a:xfrm>
        </p:grpSpPr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0D1A637F-6BB2-122F-951E-89A2AA96ACFF}"/>
                </a:ext>
              </a:extLst>
            </p:cNvPr>
            <p:cNvSpPr/>
            <p:nvPr/>
          </p:nvSpPr>
          <p:spPr>
            <a:xfrm>
              <a:off x="468401" y="4343450"/>
              <a:ext cx="494665" cy="356870"/>
            </a:xfrm>
            <a:custGeom>
              <a:avLst/>
              <a:gdLst/>
              <a:ahLst/>
              <a:cxnLst/>
              <a:rect l="l" t="t" r="r" b="b"/>
              <a:pathLst>
                <a:path w="494665" h="356870">
                  <a:moveTo>
                    <a:pt x="318262" y="249948"/>
                  </a:moveTo>
                  <a:lnTo>
                    <a:pt x="317169" y="210451"/>
                  </a:lnTo>
                  <a:lnTo>
                    <a:pt x="305955" y="144767"/>
                  </a:lnTo>
                  <a:lnTo>
                    <a:pt x="279006" y="95681"/>
                  </a:lnTo>
                  <a:lnTo>
                    <a:pt x="242366" y="59309"/>
                  </a:lnTo>
                  <a:lnTo>
                    <a:pt x="172300" y="25107"/>
                  </a:lnTo>
                  <a:lnTo>
                    <a:pt x="117614" y="10883"/>
                  </a:lnTo>
                  <a:lnTo>
                    <a:pt x="60261" y="3810"/>
                  </a:lnTo>
                  <a:lnTo>
                    <a:pt x="0" y="0"/>
                  </a:lnTo>
                  <a:lnTo>
                    <a:pt x="18783" y="23342"/>
                  </a:lnTo>
                  <a:lnTo>
                    <a:pt x="27495" y="46443"/>
                  </a:lnTo>
                  <a:lnTo>
                    <a:pt x="28359" y="83083"/>
                  </a:lnTo>
                  <a:lnTo>
                    <a:pt x="23571" y="147066"/>
                  </a:lnTo>
                  <a:lnTo>
                    <a:pt x="28968" y="212267"/>
                  </a:lnTo>
                  <a:lnTo>
                    <a:pt x="51727" y="262255"/>
                  </a:lnTo>
                  <a:lnTo>
                    <a:pt x="83337" y="298284"/>
                  </a:lnTo>
                  <a:lnTo>
                    <a:pt x="115316" y="321614"/>
                  </a:lnTo>
                  <a:lnTo>
                    <a:pt x="166331" y="341833"/>
                  </a:lnTo>
                  <a:lnTo>
                    <a:pt x="204787" y="350545"/>
                  </a:lnTo>
                  <a:lnTo>
                    <a:pt x="245338" y="356476"/>
                  </a:lnTo>
                  <a:lnTo>
                    <a:pt x="278790" y="356489"/>
                  </a:lnTo>
                  <a:lnTo>
                    <a:pt x="251853" y="293281"/>
                  </a:lnTo>
                  <a:lnTo>
                    <a:pt x="219456" y="241693"/>
                  </a:lnTo>
                  <a:lnTo>
                    <a:pt x="187528" y="202488"/>
                  </a:lnTo>
                  <a:lnTo>
                    <a:pt x="148666" y="164287"/>
                  </a:lnTo>
                  <a:lnTo>
                    <a:pt x="118808" y="139280"/>
                  </a:lnTo>
                  <a:lnTo>
                    <a:pt x="97205" y="122135"/>
                  </a:lnTo>
                  <a:lnTo>
                    <a:pt x="121564" y="135305"/>
                  </a:lnTo>
                  <a:lnTo>
                    <a:pt x="154292" y="157441"/>
                  </a:lnTo>
                  <a:lnTo>
                    <a:pt x="191592" y="189331"/>
                  </a:lnTo>
                  <a:lnTo>
                    <a:pt x="229692" y="231711"/>
                  </a:lnTo>
                  <a:lnTo>
                    <a:pt x="264795" y="285343"/>
                  </a:lnTo>
                  <a:lnTo>
                    <a:pt x="293090" y="351015"/>
                  </a:lnTo>
                  <a:lnTo>
                    <a:pt x="299212" y="344373"/>
                  </a:lnTo>
                  <a:lnTo>
                    <a:pt x="304774" y="336080"/>
                  </a:lnTo>
                  <a:lnTo>
                    <a:pt x="309168" y="327520"/>
                  </a:lnTo>
                  <a:lnTo>
                    <a:pt x="311797" y="320167"/>
                  </a:lnTo>
                  <a:lnTo>
                    <a:pt x="316585" y="288277"/>
                  </a:lnTo>
                  <a:lnTo>
                    <a:pt x="318262" y="249948"/>
                  </a:lnTo>
                  <a:close/>
                </a:path>
                <a:path w="494665" h="356870">
                  <a:moveTo>
                    <a:pt x="494322" y="6692"/>
                  </a:moveTo>
                  <a:lnTo>
                    <a:pt x="466928" y="5372"/>
                  </a:lnTo>
                  <a:lnTo>
                    <a:pt x="432308" y="3975"/>
                  </a:lnTo>
                  <a:lnTo>
                    <a:pt x="398322" y="3429"/>
                  </a:lnTo>
                  <a:lnTo>
                    <a:pt x="372859" y="4635"/>
                  </a:lnTo>
                  <a:lnTo>
                    <a:pt x="333895" y="11049"/>
                  </a:lnTo>
                  <a:lnTo>
                    <a:pt x="303314" y="19050"/>
                  </a:lnTo>
                  <a:lnTo>
                    <a:pt x="279412" y="28371"/>
                  </a:lnTo>
                  <a:lnTo>
                    <a:pt x="260565" y="38785"/>
                  </a:lnTo>
                  <a:lnTo>
                    <a:pt x="266966" y="43472"/>
                  </a:lnTo>
                  <a:lnTo>
                    <a:pt x="272973" y="48691"/>
                  </a:lnTo>
                  <a:lnTo>
                    <a:pt x="304698" y="86842"/>
                  </a:lnTo>
                  <a:lnTo>
                    <a:pt x="327215" y="130530"/>
                  </a:lnTo>
                  <a:lnTo>
                    <a:pt x="347586" y="117551"/>
                  </a:lnTo>
                  <a:lnTo>
                    <a:pt x="365963" y="107340"/>
                  </a:lnTo>
                  <a:lnTo>
                    <a:pt x="381723" y="99720"/>
                  </a:lnTo>
                  <a:lnTo>
                    <a:pt x="394195" y="94513"/>
                  </a:lnTo>
                  <a:lnTo>
                    <a:pt x="370166" y="110540"/>
                  </a:lnTo>
                  <a:lnTo>
                    <a:pt x="356679" y="119697"/>
                  </a:lnTo>
                  <a:lnTo>
                    <a:pt x="348805" y="125450"/>
                  </a:lnTo>
                  <a:lnTo>
                    <a:pt x="340042" y="132486"/>
                  </a:lnTo>
                  <a:lnTo>
                    <a:pt x="336105" y="135407"/>
                  </a:lnTo>
                  <a:lnTo>
                    <a:pt x="330466" y="139877"/>
                  </a:lnTo>
                  <a:lnTo>
                    <a:pt x="332574" y="146939"/>
                  </a:lnTo>
                  <a:lnTo>
                    <a:pt x="334403" y="154076"/>
                  </a:lnTo>
                  <a:lnTo>
                    <a:pt x="335940" y="161290"/>
                  </a:lnTo>
                  <a:lnTo>
                    <a:pt x="337185" y="168554"/>
                  </a:lnTo>
                  <a:lnTo>
                    <a:pt x="340626" y="200152"/>
                  </a:lnTo>
                  <a:lnTo>
                    <a:pt x="342417" y="235432"/>
                  </a:lnTo>
                  <a:lnTo>
                    <a:pt x="342353" y="271564"/>
                  </a:lnTo>
                  <a:lnTo>
                    <a:pt x="340271" y="305689"/>
                  </a:lnTo>
                  <a:lnTo>
                    <a:pt x="365950" y="294894"/>
                  </a:lnTo>
                  <a:lnTo>
                    <a:pt x="429336" y="244043"/>
                  </a:lnTo>
                  <a:lnTo>
                    <a:pt x="453110" y="200177"/>
                  </a:lnTo>
                  <a:lnTo>
                    <a:pt x="462330" y="141503"/>
                  </a:lnTo>
                  <a:lnTo>
                    <a:pt x="467055" y="75679"/>
                  </a:lnTo>
                  <a:lnTo>
                    <a:pt x="478078" y="34315"/>
                  </a:lnTo>
                  <a:lnTo>
                    <a:pt x="489242" y="12839"/>
                  </a:lnTo>
                  <a:lnTo>
                    <a:pt x="494322" y="6692"/>
                  </a:lnTo>
                  <a:close/>
                </a:path>
              </a:pathLst>
            </a:custGeom>
            <a:solidFill>
              <a:srgbClr val="1B27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D4AE5A25-271F-2AE4-A83F-2C2484AFB38C}"/>
                </a:ext>
              </a:extLst>
            </p:cNvPr>
            <p:cNvSpPr/>
            <p:nvPr/>
          </p:nvSpPr>
          <p:spPr>
            <a:xfrm>
              <a:off x="300875" y="3391293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20">
                  <a:moveTo>
                    <a:pt x="4067009" y="0"/>
                  </a:moveTo>
                  <a:lnTo>
                    <a:pt x="0" y="0"/>
                  </a:lnTo>
                  <a:lnTo>
                    <a:pt x="0" y="642581"/>
                  </a:lnTo>
                  <a:lnTo>
                    <a:pt x="4067009" y="642581"/>
                  </a:lnTo>
                  <a:lnTo>
                    <a:pt x="4067009" y="0"/>
                  </a:lnTo>
                  <a:close/>
                </a:path>
              </a:pathLst>
            </a:custGeom>
            <a:solidFill>
              <a:srgbClr val="FFF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B1B266D8-46B2-497A-DECA-96A7CB902500}"/>
                </a:ext>
              </a:extLst>
            </p:cNvPr>
            <p:cNvSpPr/>
            <p:nvPr/>
          </p:nvSpPr>
          <p:spPr>
            <a:xfrm>
              <a:off x="300875" y="3391293"/>
              <a:ext cx="4067175" cy="642620"/>
            </a:xfrm>
            <a:custGeom>
              <a:avLst/>
              <a:gdLst/>
              <a:ahLst/>
              <a:cxnLst/>
              <a:rect l="l" t="t" r="r" b="b"/>
              <a:pathLst>
                <a:path w="4067175" h="642620">
                  <a:moveTo>
                    <a:pt x="0" y="0"/>
                  </a:moveTo>
                  <a:lnTo>
                    <a:pt x="4067009" y="0"/>
                  </a:lnTo>
                  <a:lnTo>
                    <a:pt x="4067009" y="642581"/>
                  </a:lnTo>
                  <a:lnTo>
                    <a:pt x="0" y="6425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2">
            <a:extLst>
              <a:ext uri="{FF2B5EF4-FFF2-40B4-BE49-F238E27FC236}">
                <a16:creationId xmlns:a16="http://schemas.microsoft.com/office/drawing/2014/main" id="{6D9C0881-4CA9-41ED-57AF-F76E10F2DABD}"/>
              </a:ext>
            </a:extLst>
          </p:cNvPr>
          <p:cNvSpPr txBox="1"/>
          <p:nvPr/>
        </p:nvSpPr>
        <p:spPr>
          <a:xfrm>
            <a:off x="300875" y="3391293"/>
            <a:ext cx="4067175" cy="64262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913765">
              <a:lnSpc>
                <a:spcPct val="100000"/>
              </a:lnSpc>
              <a:spcBef>
                <a:spcPts val="420"/>
              </a:spcBef>
            </a:pP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Enhanced</a:t>
            </a:r>
            <a:r>
              <a:rPr sz="16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privacy</a:t>
            </a:r>
            <a:r>
              <a:rPr sz="1600" b="1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03224A"/>
                </a:solidFill>
                <a:latin typeface="Arial"/>
                <a:cs typeface="Arial"/>
              </a:rPr>
              <a:t>and</a:t>
            </a:r>
            <a:r>
              <a:rPr sz="16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3224A"/>
                </a:solidFill>
                <a:latin typeface="Arial"/>
                <a:cs typeface="Arial"/>
              </a:rPr>
              <a:t>security</a:t>
            </a:r>
            <a:endParaRPr sz="1600">
              <a:latin typeface="Arial"/>
              <a:cs typeface="Arial"/>
            </a:endParaRPr>
          </a:p>
          <a:p>
            <a:pPr marL="913765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No</a:t>
            </a:r>
            <a:r>
              <a:rPr sz="16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data</a:t>
            </a:r>
            <a:r>
              <a:rPr sz="1600" spc="-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sharing</a:t>
            </a:r>
            <a:r>
              <a:rPr sz="1600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in</a:t>
            </a:r>
            <a:r>
              <a:rPr sz="1600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3224A"/>
                </a:solidFill>
                <a:latin typeface="Arial"/>
                <a:cs typeface="Arial"/>
              </a:rPr>
              <a:t>the</a:t>
            </a:r>
            <a:r>
              <a:rPr sz="1600" spc="-10" dirty="0">
                <a:solidFill>
                  <a:srgbClr val="03224A"/>
                </a:solidFill>
                <a:latin typeface="Arial"/>
                <a:cs typeface="Arial"/>
              </a:rPr>
              <a:t> cloud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0987DAE6-D5B0-B6C2-DF00-EAFD2A66D18C}"/>
              </a:ext>
            </a:extLst>
          </p:cNvPr>
          <p:cNvSpPr/>
          <p:nvPr/>
        </p:nvSpPr>
        <p:spPr>
          <a:xfrm>
            <a:off x="548295" y="3506471"/>
            <a:ext cx="356870" cy="453390"/>
          </a:xfrm>
          <a:custGeom>
            <a:avLst/>
            <a:gdLst/>
            <a:ahLst/>
            <a:cxnLst/>
            <a:rect l="l" t="t" r="r" b="b"/>
            <a:pathLst>
              <a:path w="356869" h="453389">
                <a:moveTo>
                  <a:pt x="177988" y="117339"/>
                </a:moveTo>
                <a:lnTo>
                  <a:pt x="115427" y="113176"/>
                </a:lnTo>
                <a:lnTo>
                  <a:pt x="115584" y="113176"/>
                </a:lnTo>
                <a:lnTo>
                  <a:pt x="63855" y="102170"/>
                </a:lnTo>
                <a:lnTo>
                  <a:pt x="26020" y="86549"/>
                </a:lnTo>
                <a:lnTo>
                  <a:pt x="5203" y="68538"/>
                </a:lnTo>
                <a:lnTo>
                  <a:pt x="1159" y="62579"/>
                </a:lnTo>
                <a:lnTo>
                  <a:pt x="1159" y="54760"/>
                </a:lnTo>
                <a:lnTo>
                  <a:pt x="64125" y="15108"/>
                </a:lnTo>
                <a:lnTo>
                  <a:pt x="115705" y="4140"/>
                </a:lnTo>
                <a:lnTo>
                  <a:pt x="177988" y="0"/>
                </a:lnTo>
                <a:lnTo>
                  <a:pt x="240351" y="4140"/>
                </a:lnTo>
                <a:lnTo>
                  <a:pt x="292069" y="15108"/>
                </a:lnTo>
                <a:lnTo>
                  <a:pt x="329956" y="30721"/>
                </a:lnTo>
                <a:lnTo>
                  <a:pt x="350827" y="48801"/>
                </a:lnTo>
                <a:lnTo>
                  <a:pt x="354870" y="54760"/>
                </a:lnTo>
                <a:lnTo>
                  <a:pt x="354870" y="62579"/>
                </a:lnTo>
                <a:lnTo>
                  <a:pt x="350827" y="68538"/>
                </a:lnTo>
                <a:lnTo>
                  <a:pt x="329949" y="86549"/>
                </a:lnTo>
                <a:lnTo>
                  <a:pt x="292049" y="102170"/>
                </a:lnTo>
                <a:lnTo>
                  <a:pt x="240328" y="113176"/>
                </a:lnTo>
                <a:lnTo>
                  <a:pt x="177988" y="117339"/>
                </a:lnTo>
                <a:close/>
              </a:path>
              <a:path w="356869" h="453389">
                <a:moveTo>
                  <a:pt x="178204" y="236034"/>
                </a:moveTo>
                <a:lnTo>
                  <a:pt x="110406" y="231257"/>
                </a:lnTo>
                <a:lnTo>
                  <a:pt x="110649" y="231257"/>
                </a:lnTo>
                <a:lnTo>
                  <a:pt x="56403" y="218717"/>
                </a:lnTo>
                <a:lnTo>
                  <a:pt x="56566" y="218717"/>
                </a:lnTo>
                <a:lnTo>
                  <a:pt x="18964" y="201103"/>
                </a:lnTo>
                <a:lnTo>
                  <a:pt x="19106" y="201103"/>
                </a:lnTo>
                <a:lnTo>
                  <a:pt x="1260" y="181106"/>
                </a:lnTo>
                <a:lnTo>
                  <a:pt x="559" y="179138"/>
                </a:lnTo>
                <a:lnTo>
                  <a:pt x="211" y="177066"/>
                </a:lnTo>
                <a:lnTo>
                  <a:pt x="216" y="96300"/>
                </a:lnTo>
                <a:lnTo>
                  <a:pt x="32867" y="114923"/>
                </a:lnTo>
                <a:lnTo>
                  <a:pt x="76101" y="128401"/>
                </a:lnTo>
                <a:lnTo>
                  <a:pt x="125890" y="136592"/>
                </a:lnTo>
                <a:lnTo>
                  <a:pt x="178204" y="139354"/>
                </a:lnTo>
                <a:lnTo>
                  <a:pt x="356247" y="139354"/>
                </a:lnTo>
                <a:lnTo>
                  <a:pt x="356247" y="157844"/>
                </a:lnTo>
                <a:lnTo>
                  <a:pt x="314980" y="157844"/>
                </a:lnTo>
                <a:lnTo>
                  <a:pt x="311533" y="161293"/>
                </a:lnTo>
                <a:lnTo>
                  <a:pt x="311533" y="169795"/>
                </a:lnTo>
                <a:lnTo>
                  <a:pt x="314980" y="173244"/>
                </a:lnTo>
                <a:lnTo>
                  <a:pt x="356247" y="173244"/>
                </a:lnTo>
                <a:lnTo>
                  <a:pt x="356247" y="177066"/>
                </a:lnTo>
                <a:lnTo>
                  <a:pt x="299636" y="218717"/>
                </a:lnTo>
                <a:lnTo>
                  <a:pt x="245633" y="231257"/>
                </a:lnTo>
                <a:lnTo>
                  <a:pt x="178204" y="236034"/>
                </a:lnTo>
                <a:close/>
              </a:path>
              <a:path w="356869" h="453389">
                <a:moveTo>
                  <a:pt x="356247" y="139354"/>
                </a:moveTo>
                <a:lnTo>
                  <a:pt x="178204" y="139354"/>
                </a:lnTo>
                <a:lnTo>
                  <a:pt x="230527" y="136592"/>
                </a:lnTo>
                <a:lnTo>
                  <a:pt x="280335" y="128401"/>
                </a:lnTo>
                <a:lnTo>
                  <a:pt x="323588" y="114923"/>
                </a:lnTo>
                <a:lnTo>
                  <a:pt x="356247" y="96300"/>
                </a:lnTo>
                <a:lnTo>
                  <a:pt x="356247" y="139354"/>
                </a:lnTo>
                <a:close/>
              </a:path>
              <a:path w="356869" h="453389">
                <a:moveTo>
                  <a:pt x="356247" y="173244"/>
                </a:moveTo>
                <a:lnTo>
                  <a:pt x="323462" y="173244"/>
                </a:lnTo>
                <a:lnTo>
                  <a:pt x="326898" y="169795"/>
                </a:lnTo>
                <a:lnTo>
                  <a:pt x="326925" y="161293"/>
                </a:lnTo>
                <a:lnTo>
                  <a:pt x="323478" y="157844"/>
                </a:lnTo>
                <a:lnTo>
                  <a:pt x="356247" y="157844"/>
                </a:lnTo>
                <a:lnTo>
                  <a:pt x="356247" y="173244"/>
                </a:lnTo>
                <a:close/>
              </a:path>
              <a:path w="356869" h="453389">
                <a:moveTo>
                  <a:pt x="177988" y="339059"/>
                </a:moveTo>
                <a:lnTo>
                  <a:pt x="110322" y="334299"/>
                </a:lnTo>
                <a:lnTo>
                  <a:pt x="110472" y="334299"/>
                </a:lnTo>
                <a:lnTo>
                  <a:pt x="56421" y="321802"/>
                </a:lnTo>
                <a:lnTo>
                  <a:pt x="18951" y="304242"/>
                </a:lnTo>
                <a:lnTo>
                  <a:pt x="1083" y="284293"/>
                </a:lnTo>
                <a:lnTo>
                  <a:pt x="362" y="282303"/>
                </a:lnTo>
                <a:lnTo>
                  <a:pt x="0" y="280216"/>
                </a:lnTo>
                <a:lnTo>
                  <a:pt x="0" y="209465"/>
                </a:lnTo>
                <a:lnTo>
                  <a:pt x="9975" y="216544"/>
                </a:lnTo>
                <a:lnTo>
                  <a:pt x="20482" y="222765"/>
                </a:lnTo>
                <a:lnTo>
                  <a:pt x="72123" y="241499"/>
                </a:lnTo>
                <a:lnTo>
                  <a:pt x="140504" y="252076"/>
                </a:lnTo>
                <a:lnTo>
                  <a:pt x="177988" y="253440"/>
                </a:lnTo>
                <a:lnTo>
                  <a:pt x="356030" y="253440"/>
                </a:lnTo>
                <a:lnTo>
                  <a:pt x="356030" y="267592"/>
                </a:lnTo>
                <a:lnTo>
                  <a:pt x="314763" y="267592"/>
                </a:lnTo>
                <a:lnTo>
                  <a:pt x="311316" y="271041"/>
                </a:lnTo>
                <a:lnTo>
                  <a:pt x="311316" y="279543"/>
                </a:lnTo>
                <a:lnTo>
                  <a:pt x="314763" y="282992"/>
                </a:lnTo>
                <a:lnTo>
                  <a:pt x="355671" y="282992"/>
                </a:lnTo>
                <a:lnTo>
                  <a:pt x="355217" y="284293"/>
                </a:lnTo>
                <a:lnTo>
                  <a:pt x="337143" y="304242"/>
                </a:lnTo>
                <a:lnTo>
                  <a:pt x="299528" y="321802"/>
                </a:lnTo>
                <a:lnTo>
                  <a:pt x="245450" y="334299"/>
                </a:lnTo>
                <a:lnTo>
                  <a:pt x="177988" y="339059"/>
                </a:lnTo>
                <a:close/>
              </a:path>
              <a:path w="356869" h="453389">
                <a:moveTo>
                  <a:pt x="356030" y="253440"/>
                </a:moveTo>
                <a:lnTo>
                  <a:pt x="177988" y="253440"/>
                </a:lnTo>
                <a:lnTo>
                  <a:pt x="215480" y="252076"/>
                </a:lnTo>
                <a:lnTo>
                  <a:pt x="251061" y="248058"/>
                </a:lnTo>
                <a:lnTo>
                  <a:pt x="313159" y="232510"/>
                </a:lnTo>
                <a:lnTo>
                  <a:pt x="356030" y="209465"/>
                </a:lnTo>
                <a:lnTo>
                  <a:pt x="356030" y="253440"/>
                </a:lnTo>
                <a:close/>
              </a:path>
              <a:path w="356869" h="453389">
                <a:moveTo>
                  <a:pt x="355671" y="282992"/>
                </a:moveTo>
                <a:lnTo>
                  <a:pt x="323262" y="282992"/>
                </a:lnTo>
                <a:lnTo>
                  <a:pt x="326709" y="279543"/>
                </a:lnTo>
                <a:lnTo>
                  <a:pt x="326709" y="271041"/>
                </a:lnTo>
                <a:lnTo>
                  <a:pt x="323262" y="267592"/>
                </a:lnTo>
                <a:lnTo>
                  <a:pt x="356030" y="267592"/>
                </a:lnTo>
                <a:lnTo>
                  <a:pt x="356030" y="278112"/>
                </a:lnTo>
                <a:lnTo>
                  <a:pt x="356301" y="278112"/>
                </a:lnTo>
                <a:lnTo>
                  <a:pt x="356274" y="280216"/>
                </a:lnTo>
                <a:lnTo>
                  <a:pt x="355911" y="282303"/>
                </a:lnTo>
                <a:lnTo>
                  <a:pt x="355671" y="282992"/>
                </a:lnTo>
                <a:close/>
              </a:path>
              <a:path w="356869" h="453389">
                <a:moveTo>
                  <a:pt x="177988" y="452874"/>
                </a:moveTo>
                <a:lnTo>
                  <a:pt x="106354" y="447527"/>
                </a:lnTo>
                <a:lnTo>
                  <a:pt x="50431" y="433645"/>
                </a:lnTo>
                <a:lnTo>
                  <a:pt x="14061" y="414466"/>
                </a:lnTo>
                <a:lnTo>
                  <a:pt x="1083" y="393228"/>
                </a:lnTo>
                <a:lnTo>
                  <a:pt x="1083" y="312598"/>
                </a:lnTo>
                <a:lnTo>
                  <a:pt x="10757" y="319694"/>
                </a:lnTo>
                <a:lnTo>
                  <a:pt x="20985" y="325922"/>
                </a:lnTo>
                <a:lnTo>
                  <a:pt x="72123" y="344641"/>
                </a:lnTo>
                <a:lnTo>
                  <a:pt x="140504" y="355255"/>
                </a:lnTo>
                <a:lnTo>
                  <a:pt x="177988" y="356627"/>
                </a:lnTo>
                <a:lnTo>
                  <a:pt x="355217" y="356627"/>
                </a:lnTo>
                <a:lnTo>
                  <a:pt x="355217" y="375118"/>
                </a:lnTo>
                <a:lnTo>
                  <a:pt x="314763" y="375118"/>
                </a:lnTo>
                <a:lnTo>
                  <a:pt x="311316" y="378566"/>
                </a:lnTo>
                <a:lnTo>
                  <a:pt x="311316" y="387068"/>
                </a:lnTo>
                <a:lnTo>
                  <a:pt x="314763" y="390517"/>
                </a:lnTo>
                <a:lnTo>
                  <a:pt x="355217" y="390517"/>
                </a:lnTo>
                <a:lnTo>
                  <a:pt x="355217" y="393228"/>
                </a:lnTo>
                <a:lnTo>
                  <a:pt x="342189" y="414466"/>
                </a:lnTo>
                <a:lnTo>
                  <a:pt x="305707" y="433645"/>
                </a:lnTo>
                <a:lnTo>
                  <a:pt x="249672" y="447527"/>
                </a:lnTo>
                <a:lnTo>
                  <a:pt x="177988" y="452874"/>
                </a:lnTo>
                <a:close/>
              </a:path>
              <a:path w="356869" h="453389">
                <a:moveTo>
                  <a:pt x="355217" y="356627"/>
                </a:moveTo>
                <a:lnTo>
                  <a:pt x="177988" y="356627"/>
                </a:lnTo>
                <a:lnTo>
                  <a:pt x="215480" y="355255"/>
                </a:lnTo>
                <a:lnTo>
                  <a:pt x="251061" y="351219"/>
                </a:lnTo>
                <a:lnTo>
                  <a:pt x="313159" y="335643"/>
                </a:lnTo>
                <a:lnTo>
                  <a:pt x="355217" y="312598"/>
                </a:lnTo>
                <a:lnTo>
                  <a:pt x="355217" y="356627"/>
                </a:lnTo>
                <a:close/>
              </a:path>
              <a:path w="356869" h="453389">
                <a:moveTo>
                  <a:pt x="355217" y="390517"/>
                </a:moveTo>
                <a:lnTo>
                  <a:pt x="323240" y="390517"/>
                </a:lnTo>
                <a:lnTo>
                  <a:pt x="326676" y="387068"/>
                </a:lnTo>
                <a:lnTo>
                  <a:pt x="326709" y="378566"/>
                </a:lnTo>
                <a:lnTo>
                  <a:pt x="323262" y="375118"/>
                </a:lnTo>
                <a:lnTo>
                  <a:pt x="355217" y="375118"/>
                </a:lnTo>
                <a:lnTo>
                  <a:pt x="355217" y="390517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>
            <a:extLst>
              <a:ext uri="{FF2B5EF4-FFF2-40B4-BE49-F238E27FC236}">
                <a16:creationId xmlns:a16="http://schemas.microsoft.com/office/drawing/2014/main" id="{A4A0D45F-0546-1B3D-244D-A8ED7A8A0915}"/>
              </a:ext>
            </a:extLst>
          </p:cNvPr>
          <p:cNvGrpSpPr/>
          <p:nvPr/>
        </p:nvGrpSpPr>
        <p:grpSpPr>
          <a:xfrm>
            <a:off x="6025781" y="1873580"/>
            <a:ext cx="6166485" cy="3620770"/>
            <a:chOff x="6025781" y="1873580"/>
            <a:chExt cx="6166485" cy="3620770"/>
          </a:xfrm>
        </p:grpSpPr>
        <p:pic>
          <p:nvPicPr>
            <p:cNvPr id="36" name="object 36">
              <a:extLst>
                <a:ext uri="{FF2B5EF4-FFF2-40B4-BE49-F238E27FC236}">
                  <a16:creationId xmlns:a16="http://schemas.microsoft.com/office/drawing/2014/main" id="{FD6DCC3E-CC6E-B0EC-AF7B-82069FDE08B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5781" y="1879676"/>
              <a:ext cx="6166217" cy="3614607"/>
            </a:xfrm>
            <a:prstGeom prst="rect">
              <a:avLst/>
            </a:prstGeom>
          </p:spPr>
        </p:pic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6F57EF55-33E0-3241-96CF-9A07C5A1173F}"/>
                </a:ext>
              </a:extLst>
            </p:cNvPr>
            <p:cNvSpPr/>
            <p:nvPr/>
          </p:nvSpPr>
          <p:spPr>
            <a:xfrm>
              <a:off x="6032385" y="1873580"/>
              <a:ext cx="6160135" cy="711200"/>
            </a:xfrm>
            <a:custGeom>
              <a:avLst/>
              <a:gdLst/>
              <a:ahLst/>
              <a:cxnLst/>
              <a:rect l="l" t="t" r="r" b="b"/>
              <a:pathLst>
                <a:path w="6160134" h="711200">
                  <a:moveTo>
                    <a:pt x="6159614" y="0"/>
                  </a:moveTo>
                  <a:lnTo>
                    <a:pt x="0" y="0"/>
                  </a:lnTo>
                  <a:lnTo>
                    <a:pt x="0" y="710577"/>
                  </a:lnTo>
                  <a:lnTo>
                    <a:pt x="6159614" y="710577"/>
                  </a:lnTo>
                  <a:lnTo>
                    <a:pt x="6159614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>
            <a:extLst>
              <a:ext uri="{FF2B5EF4-FFF2-40B4-BE49-F238E27FC236}">
                <a16:creationId xmlns:a16="http://schemas.microsoft.com/office/drawing/2014/main" id="{7F96761B-963D-68E5-3BAE-2794703C9D88}"/>
              </a:ext>
            </a:extLst>
          </p:cNvPr>
          <p:cNvSpPr txBox="1"/>
          <p:nvPr/>
        </p:nvSpPr>
        <p:spPr>
          <a:xfrm>
            <a:off x="7569275" y="1962259"/>
            <a:ext cx="308229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>
                <a:solidFill>
                  <a:srgbClr val="03224A"/>
                </a:solidFill>
                <a:latin typeface="Arial"/>
                <a:cs typeface="Arial"/>
              </a:rPr>
              <a:t>Tiny</a:t>
            </a:r>
            <a:r>
              <a:rPr sz="3150" spc="-10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3150" spc="-10" dirty="0">
                <a:solidFill>
                  <a:srgbClr val="03224A"/>
                </a:solidFill>
                <a:latin typeface="Arial"/>
                <a:cs typeface="Arial"/>
              </a:rPr>
              <a:t>edge-centric</a:t>
            </a:r>
            <a:endParaRPr sz="31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275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1D2E-A2A9-156F-A599-D76631F2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6495" cy="1325563"/>
          </a:xfrm>
        </p:spPr>
        <p:txBody>
          <a:bodyPr/>
          <a:lstStyle/>
          <a:p>
            <a:r>
              <a:rPr lang="en-US" dirty="0"/>
              <a:t>Opening</a:t>
            </a:r>
            <a:r>
              <a:rPr lang="en-US" spc="-20" dirty="0"/>
              <a:t> </a:t>
            </a:r>
            <a:r>
              <a:rPr lang="en-US" dirty="0"/>
              <a:t>a</a:t>
            </a:r>
            <a:r>
              <a:rPr lang="en-US" spc="-10" dirty="0"/>
              <a:t> </a:t>
            </a:r>
            <a:r>
              <a:rPr lang="en-US" dirty="0"/>
              <a:t>new</a:t>
            </a:r>
            <a:r>
              <a:rPr lang="en-US" spc="-15" dirty="0"/>
              <a:t> </a:t>
            </a:r>
            <a:r>
              <a:rPr lang="en-US" dirty="0"/>
              <a:t>range</a:t>
            </a:r>
            <a:r>
              <a:rPr lang="en-US" spc="-20" dirty="0"/>
              <a:t> </a:t>
            </a:r>
            <a:r>
              <a:rPr lang="en-US" dirty="0"/>
              <a:t>of</a:t>
            </a:r>
            <a:r>
              <a:rPr lang="en-US" spc="-15" dirty="0"/>
              <a:t> </a:t>
            </a:r>
            <a:r>
              <a:rPr lang="en-US" dirty="0"/>
              <a:t>embedded</a:t>
            </a:r>
            <a:r>
              <a:rPr lang="en-US" spc="-220" dirty="0"/>
              <a:t> </a:t>
            </a:r>
            <a:r>
              <a:rPr lang="en-US" dirty="0"/>
              <a:t>AI</a:t>
            </a:r>
            <a:r>
              <a:rPr lang="en-US" spc="-15" dirty="0"/>
              <a:t> </a:t>
            </a:r>
            <a:r>
              <a:rPr lang="en-US" spc="-10" dirty="0"/>
              <a:t>applications</a:t>
            </a:r>
            <a:endParaRPr 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7EEEFC55-B3C2-4D6A-C16A-C9567D757DD7}"/>
              </a:ext>
            </a:extLst>
          </p:cNvPr>
          <p:cNvGrpSpPr/>
          <p:nvPr/>
        </p:nvGrpSpPr>
        <p:grpSpPr>
          <a:xfrm>
            <a:off x="8151076" y="2563252"/>
            <a:ext cx="3744595" cy="3694429"/>
            <a:chOff x="8151076" y="2090013"/>
            <a:chExt cx="3744595" cy="3694429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5F2115A-19AB-7394-EBDC-E5F2B13D4680}"/>
                </a:ext>
              </a:extLst>
            </p:cNvPr>
            <p:cNvSpPr/>
            <p:nvPr/>
          </p:nvSpPr>
          <p:spPr>
            <a:xfrm>
              <a:off x="8151076" y="2090013"/>
              <a:ext cx="3744595" cy="3694429"/>
            </a:xfrm>
            <a:custGeom>
              <a:avLst/>
              <a:gdLst/>
              <a:ahLst/>
              <a:cxnLst/>
              <a:rect l="l" t="t" r="r" b="b"/>
              <a:pathLst>
                <a:path w="3744595" h="3694429">
                  <a:moveTo>
                    <a:pt x="3743998" y="0"/>
                  </a:moveTo>
                  <a:lnTo>
                    <a:pt x="0" y="0"/>
                  </a:lnTo>
                  <a:lnTo>
                    <a:pt x="0" y="3693845"/>
                  </a:lnTo>
                  <a:lnTo>
                    <a:pt x="3743998" y="3693845"/>
                  </a:lnTo>
                  <a:lnTo>
                    <a:pt x="3743998" y="0"/>
                  </a:lnTo>
                  <a:close/>
                </a:path>
              </a:pathLst>
            </a:custGeom>
            <a:solidFill>
              <a:srgbClr val="C0C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15C48F14-10A2-BC3B-8179-15079C0CDDA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0941" y="3742202"/>
              <a:ext cx="506780" cy="712469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62B80BD-8CFE-846F-418D-DDB820E6260B}"/>
              </a:ext>
            </a:extLst>
          </p:cNvPr>
          <p:cNvSpPr txBox="1"/>
          <p:nvPr/>
        </p:nvSpPr>
        <p:spPr>
          <a:xfrm>
            <a:off x="8151076" y="1784590"/>
            <a:ext cx="3744595" cy="76771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801370" marR="545465" indent="-244475">
              <a:lnSpc>
                <a:spcPct val="100000"/>
              </a:lnSpc>
              <a:spcBef>
                <a:spcPts val="810"/>
              </a:spcBef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Offer</a:t>
            </a:r>
            <a:r>
              <a:rPr sz="1800" b="1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advanced</a:t>
            </a:r>
            <a:r>
              <a:rPr sz="18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services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without</a:t>
            </a:r>
            <a:r>
              <a:rPr sz="1800" b="1" spc="-7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cloud</a:t>
            </a:r>
            <a:r>
              <a:rPr sz="18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3224A"/>
                </a:solidFill>
                <a:latin typeface="Arial"/>
                <a:cs typeface="Arial"/>
              </a:rPr>
              <a:t>costs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CF2ABC3-1A5F-E9AA-767A-3CCD4CA798A8}"/>
              </a:ext>
            </a:extLst>
          </p:cNvPr>
          <p:cNvSpPr txBox="1"/>
          <p:nvPr/>
        </p:nvSpPr>
        <p:spPr>
          <a:xfrm>
            <a:off x="10276852" y="4269129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166370" marR="160655" indent="207010">
              <a:lnSpc>
                <a:spcPct val="100000"/>
              </a:lnSpc>
              <a:spcBef>
                <a:spcPts val="320"/>
              </a:spcBef>
            </a:pP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Pose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Estimation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27204418-C974-7B7A-7C14-6868A4B9A4E9}"/>
              </a:ext>
            </a:extLst>
          </p:cNvPr>
          <p:cNvSpPr txBox="1"/>
          <p:nvPr/>
        </p:nvSpPr>
        <p:spPr>
          <a:xfrm>
            <a:off x="10276852" y="5435840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1275" rIns="0" bIns="0" rtlCol="0">
            <a:spAutoFit/>
          </a:bodyPr>
          <a:lstStyle/>
          <a:p>
            <a:pPr marL="53340" marR="45085" indent="243840">
              <a:lnSpc>
                <a:spcPct val="100000"/>
              </a:lnSpc>
              <a:spcBef>
                <a:spcPts val="325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Object Segmentation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A18958D0-C53F-DB54-A1D5-27C23BBB6DC8}"/>
              </a:ext>
            </a:extLst>
          </p:cNvPr>
          <p:cNvSpPr txBox="1"/>
          <p:nvPr/>
        </p:nvSpPr>
        <p:spPr>
          <a:xfrm>
            <a:off x="10276852" y="3017137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1275" rIns="0" bIns="0" rtlCol="0">
            <a:spAutoFit/>
          </a:bodyPr>
          <a:lstStyle/>
          <a:p>
            <a:pPr marL="60960" marR="52705" indent="259079">
              <a:lnSpc>
                <a:spcPct val="100000"/>
              </a:lnSpc>
              <a:spcBef>
                <a:spcPts val="325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Object Classification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BD77EB80-8A71-DFA6-F690-3D3301EFD7C2}"/>
              </a:ext>
            </a:extLst>
          </p:cNvPr>
          <p:cNvSpPr txBox="1"/>
          <p:nvPr/>
        </p:nvSpPr>
        <p:spPr>
          <a:xfrm>
            <a:off x="300037" y="1784590"/>
            <a:ext cx="3744595" cy="76771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610870" marR="490220" indent="-114300">
              <a:lnSpc>
                <a:spcPct val="100000"/>
              </a:lnSpc>
              <a:spcBef>
                <a:spcPts val="810"/>
              </a:spcBef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Upgrade</a:t>
            </a:r>
            <a:r>
              <a:rPr sz="1800" b="1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existing</a:t>
            </a:r>
            <a:r>
              <a:rPr sz="1800" b="1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devices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with</a:t>
            </a:r>
            <a:r>
              <a:rPr sz="1800" b="1" spc="-10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03224A"/>
                </a:solidFill>
                <a:latin typeface="Arial"/>
                <a:cs typeface="Arial"/>
              </a:rPr>
              <a:t>AI-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based</a:t>
            </a:r>
            <a:r>
              <a:rPr sz="1800" b="1" spc="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2CC732D0-CD1E-22B5-D4F2-83D4CDB4BFE0}"/>
              </a:ext>
            </a:extLst>
          </p:cNvPr>
          <p:cNvSpPr txBox="1"/>
          <p:nvPr/>
        </p:nvSpPr>
        <p:spPr>
          <a:xfrm>
            <a:off x="2482430" y="2936048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208915" marR="204470" indent="-3175">
              <a:lnSpc>
                <a:spcPct val="100000"/>
              </a:lnSpc>
              <a:spcBef>
                <a:spcPts val="32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Arc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Fault Detection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2A190DC5-A623-4BDA-C450-61E770859911}"/>
              </a:ext>
            </a:extLst>
          </p:cNvPr>
          <p:cNvSpPr txBox="1"/>
          <p:nvPr/>
        </p:nvSpPr>
        <p:spPr>
          <a:xfrm>
            <a:off x="2482430" y="5354750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 marR="82550" indent="182880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Battery Management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9">
            <a:extLst>
              <a:ext uri="{FF2B5EF4-FFF2-40B4-BE49-F238E27FC236}">
                <a16:creationId xmlns:a16="http://schemas.microsoft.com/office/drawing/2014/main" id="{D2781B03-156D-8249-0569-729719F3BD84}"/>
              </a:ext>
            </a:extLst>
          </p:cNvPr>
          <p:cNvGrpSpPr/>
          <p:nvPr/>
        </p:nvGrpSpPr>
        <p:grpSpPr>
          <a:xfrm>
            <a:off x="861438" y="2568396"/>
            <a:ext cx="7091680" cy="3694429"/>
            <a:chOff x="861438" y="2095157"/>
            <a:chExt cx="7091680" cy="3694429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BC4DA61F-36CA-4237-4E9F-B3DC96B43017}"/>
                </a:ext>
              </a:extLst>
            </p:cNvPr>
            <p:cNvSpPr/>
            <p:nvPr/>
          </p:nvSpPr>
          <p:spPr>
            <a:xfrm>
              <a:off x="970028" y="4928170"/>
              <a:ext cx="688975" cy="375920"/>
            </a:xfrm>
            <a:custGeom>
              <a:avLst/>
              <a:gdLst/>
              <a:ahLst/>
              <a:cxnLst/>
              <a:rect l="l" t="t" r="r" b="b"/>
              <a:pathLst>
                <a:path w="688975" h="375920">
                  <a:moveTo>
                    <a:pt x="594744" y="375838"/>
                  </a:moveTo>
                  <a:lnTo>
                    <a:pt x="31302" y="375838"/>
                  </a:lnTo>
                  <a:lnTo>
                    <a:pt x="19148" y="373366"/>
                  </a:lnTo>
                  <a:lnTo>
                    <a:pt x="9195" y="366637"/>
                  </a:lnTo>
                  <a:lnTo>
                    <a:pt x="2469" y="356679"/>
                  </a:lnTo>
                  <a:lnTo>
                    <a:pt x="0" y="344518"/>
                  </a:lnTo>
                  <a:lnTo>
                    <a:pt x="0" y="31319"/>
                  </a:lnTo>
                  <a:lnTo>
                    <a:pt x="2469" y="19158"/>
                  </a:lnTo>
                  <a:lnTo>
                    <a:pt x="9195" y="9200"/>
                  </a:lnTo>
                  <a:lnTo>
                    <a:pt x="19148" y="2471"/>
                  </a:lnTo>
                  <a:lnTo>
                    <a:pt x="31302" y="0"/>
                  </a:lnTo>
                  <a:lnTo>
                    <a:pt x="594744" y="0"/>
                  </a:lnTo>
                  <a:lnTo>
                    <a:pt x="606898" y="2471"/>
                  </a:lnTo>
                  <a:lnTo>
                    <a:pt x="616852" y="9200"/>
                  </a:lnTo>
                  <a:lnTo>
                    <a:pt x="623577" y="19158"/>
                  </a:lnTo>
                  <a:lnTo>
                    <a:pt x="626047" y="31319"/>
                  </a:lnTo>
                  <a:lnTo>
                    <a:pt x="626047" y="46979"/>
                  </a:lnTo>
                  <a:lnTo>
                    <a:pt x="46953" y="46979"/>
                  </a:lnTo>
                  <a:lnTo>
                    <a:pt x="46953" y="328858"/>
                  </a:lnTo>
                  <a:lnTo>
                    <a:pt x="626047" y="328858"/>
                  </a:lnTo>
                  <a:lnTo>
                    <a:pt x="626047" y="344518"/>
                  </a:lnTo>
                  <a:lnTo>
                    <a:pt x="623577" y="356679"/>
                  </a:lnTo>
                  <a:lnTo>
                    <a:pt x="616852" y="366637"/>
                  </a:lnTo>
                  <a:lnTo>
                    <a:pt x="606898" y="373366"/>
                  </a:lnTo>
                  <a:lnTo>
                    <a:pt x="594744" y="375838"/>
                  </a:lnTo>
                  <a:close/>
                </a:path>
                <a:path w="688975" h="375920">
                  <a:moveTo>
                    <a:pt x="626047" y="328858"/>
                  </a:moveTo>
                  <a:lnTo>
                    <a:pt x="579093" y="328858"/>
                  </a:lnTo>
                  <a:lnTo>
                    <a:pt x="579093" y="46979"/>
                  </a:lnTo>
                  <a:lnTo>
                    <a:pt x="626047" y="46979"/>
                  </a:lnTo>
                  <a:lnTo>
                    <a:pt x="626047" y="117449"/>
                  </a:lnTo>
                  <a:lnTo>
                    <a:pt x="657349" y="117449"/>
                  </a:lnTo>
                  <a:lnTo>
                    <a:pt x="669503" y="119920"/>
                  </a:lnTo>
                  <a:lnTo>
                    <a:pt x="679456" y="126649"/>
                  </a:lnTo>
                  <a:lnTo>
                    <a:pt x="686181" y="136608"/>
                  </a:lnTo>
                  <a:lnTo>
                    <a:pt x="688651" y="148769"/>
                  </a:lnTo>
                  <a:lnTo>
                    <a:pt x="688651" y="227068"/>
                  </a:lnTo>
                  <a:lnTo>
                    <a:pt x="686181" y="239229"/>
                  </a:lnTo>
                  <a:lnTo>
                    <a:pt x="679456" y="249188"/>
                  </a:lnTo>
                  <a:lnTo>
                    <a:pt x="669503" y="255917"/>
                  </a:lnTo>
                  <a:lnTo>
                    <a:pt x="657349" y="258388"/>
                  </a:lnTo>
                  <a:lnTo>
                    <a:pt x="626047" y="258388"/>
                  </a:lnTo>
                  <a:lnTo>
                    <a:pt x="626047" y="328858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6AB5FF21-8C99-C2B7-DF05-27B5C1883043}"/>
                </a:ext>
              </a:extLst>
            </p:cNvPr>
            <p:cNvSpPr/>
            <p:nvPr/>
          </p:nvSpPr>
          <p:spPr>
            <a:xfrm>
              <a:off x="970028" y="4928170"/>
              <a:ext cx="688975" cy="375920"/>
            </a:xfrm>
            <a:custGeom>
              <a:avLst/>
              <a:gdLst/>
              <a:ahLst/>
              <a:cxnLst/>
              <a:rect l="l" t="t" r="r" b="b"/>
              <a:pathLst>
                <a:path w="688975" h="375920">
                  <a:moveTo>
                    <a:pt x="657349" y="117449"/>
                  </a:moveTo>
                  <a:lnTo>
                    <a:pt x="626047" y="117449"/>
                  </a:lnTo>
                  <a:lnTo>
                    <a:pt x="626047" y="31319"/>
                  </a:lnTo>
                  <a:lnTo>
                    <a:pt x="623577" y="19158"/>
                  </a:lnTo>
                  <a:lnTo>
                    <a:pt x="616852" y="9200"/>
                  </a:lnTo>
                  <a:lnTo>
                    <a:pt x="606898" y="2471"/>
                  </a:lnTo>
                  <a:lnTo>
                    <a:pt x="594744" y="0"/>
                  </a:lnTo>
                  <a:lnTo>
                    <a:pt x="31302" y="0"/>
                  </a:lnTo>
                  <a:lnTo>
                    <a:pt x="19148" y="2471"/>
                  </a:lnTo>
                  <a:lnTo>
                    <a:pt x="9195" y="9200"/>
                  </a:lnTo>
                  <a:lnTo>
                    <a:pt x="2469" y="19158"/>
                  </a:lnTo>
                  <a:lnTo>
                    <a:pt x="0" y="31319"/>
                  </a:lnTo>
                  <a:lnTo>
                    <a:pt x="0" y="344518"/>
                  </a:lnTo>
                  <a:lnTo>
                    <a:pt x="2469" y="356679"/>
                  </a:lnTo>
                  <a:lnTo>
                    <a:pt x="9195" y="366637"/>
                  </a:lnTo>
                  <a:lnTo>
                    <a:pt x="19148" y="373366"/>
                  </a:lnTo>
                  <a:lnTo>
                    <a:pt x="31302" y="375838"/>
                  </a:lnTo>
                  <a:lnTo>
                    <a:pt x="594744" y="375838"/>
                  </a:lnTo>
                  <a:lnTo>
                    <a:pt x="606898" y="373366"/>
                  </a:lnTo>
                  <a:lnTo>
                    <a:pt x="616852" y="366637"/>
                  </a:lnTo>
                  <a:lnTo>
                    <a:pt x="623577" y="356679"/>
                  </a:lnTo>
                  <a:lnTo>
                    <a:pt x="626047" y="344518"/>
                  </a:lnTo>
                  <a:lnTo>
                    <a:pt x="626047" y="258388"/>
                  </a:lnTo>
                  <a:lnTo>
                    <a:pt x="657349" y="258388"/>
                  </a:lnTo>
                  <a:lnTo>
                    <a:pt x="669503" y="255917"/>
                  </a:lnTo>
                  <a:lnTo>
                    <a:pt x="679456" y="249188"/>
                  </a:lnTo>
                  <a:lnTo>
                    <a:pt x="686182" y="239229"/>
                  </a:lnTo>
                  <a:lnTo>
                    <a:pt x="688651" y="227068"/>
                  </a:lnTo>
                  <a:lnTo>
                    <a:pt x="688651" y="148769"/>
                  </a:lnTo>
                  <a:lnTo>
                    <a:pt x="686182" y="136608"/>
                  </a:lnTo>
                  <a:lnTo>
                    <a:pt x="679456" y="126649"/>
                  </a:lnTo>
                  <a:lnTo>
                    <a:pt x="669503" y="119920"/>
                  </a:lnTo>
                  <a:lnTo>
                    <a:pt x="657349" y="117449"/>
                  </a:lnTo>
                  <a:close/>
                </a:path>
                <a:path w="688975" h="375920">
                  <a:moveTo>
                    <a:pt x="579093" y="328858"/>
                  </a:moveTo>
                  <a:lnTo>
                    <a:pt x="46953" y="328858"/>
                  </a:lnTo>
                  <a:lnTo>
                    <a:pt x="46953" y="46979"/>
                  </a:lnTo>
                  <a:lnTo>
                    <a:pt x="579093" y="46979"/>
                  </a:lnTo>
                  <a:lnTo>
                    <a:pt x="579093" y="328858"/>
                  </a:lnTo>
                  <a:close/>
                </a:path>
              </a:pathLst>
            </a:custGeom>
            <a:ln w="136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E2106A79-B666-C80F-B38F-7DAD466FC37E}"/>
                </a:ext>
              </a:extLst>
            </p:cNvPr>
            <p:cNvSpPr/>
            <p:nvPr/>
          </p:nvSpPr>
          <p:spPr>
            <a:xfrm>
              <a:off x="1048284" y="5006472"/>
              <a:ext cx="62865" cy="219710"/>
            </a:xfrm>
            <a:custGeom>
              <a:avLst/>
              <a:gdLst/>
              <a:ahLst/>
              <a:cxnLst/>
              <a:rect l="l" t="t" r="r" b="b"/>
              <a:pathLst>
                <a:path w="62865" h="219710">
                  <a:moveTo>
                    <a:pt x="62604" y="219238"/>
                  </a:moveTo>
                  <a:lnTo>
                    <a:pt x="0" y="219238"/>
                  </a:lnTo>
                  <a:lnTo>
                    <a:pt x="0" y="0"/>
                  </a:lnTo>
                  <a:lnTo>
                    <a:pt x="62604" y="0"/>
                  </a:lnTo>
                  <a:lnTo>
                    <a:pt x="62604" y="219238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AAB76BF2-F566-5F1B-0B96-190CD9FF4913}"/>
                </a:ext>
              </a:extLst>
            </p:cNvPr>
            <p:cNvSpPr/>
            <p:nvPr/>
          </p:nvSpPr>
          <p:spPr>
            <a:xfrm>
              <a:off x="1048284" y="5006472"/>
              <a:ext cx="62865" cy="219710"/>
            </a:xfrm>
            <a:custGeom>
              <a:avLst/>
              <a:gdLst/>
              <a:ahLst/>
              <a:cxnLst/>
              <a:rect l="l" t="t" r="r" b="b"/>
              <a:pathLst>
                <a:path w="62865" h="219710">
                  <a:moveTo>
                    <a:pt x="0" y="0"/>
                  </a:moveTo>
                  <a:lnTo>
                    <a:pt x="62604" y="0"/>
                  </a:lnTo>
                  <a:lnTo>
                    <a:pt x="62604" y="219238"/>
                  </a:lnTo>
                  <a:lnTo>
                    <a:pt x="0" y="219238"/>
                  </a:lnTo>
                  <a:lnTo>
                    <a:pt x="0" y="0"/>
                  </a:lnTo>
                  <a:close/>
                </a:path>
              </a:pathLst>
            </a:custGeom>
            <a:ln w="136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8C2B284E-3A8E-F964-A773-05DC2F700311}"/>
                </a:ext>
              </a:extLst>
            </p:cNvPr>
            <p:cNvSpPr/>
            <p:nvPr/>
          </p:nvSpPr>
          <p:spPr>
            <a:xfrm>
              <a:off x="867471" y="2475082"/>
              <a:ext cx="646430" cy="570230"/>
            </a:xfrm>
            <a:custGeom>
              <a:avLst/>
              <a:gdLst/>
              <a:ahLst/>
              <a:cxnLst/>
              <a:rect l="l" t="t" r="r" b="b"/>
              <a:pathLst>
                <a:path w="646430" h="570230">
                  <a:moveTo>
                    <a:pt x="615959" y="569849"/>
                  </a:moveTo>
                  <a:lnTo>
                    <a:pt x="24666" y="569849"/>
                  </a:lnTo>
                  <a:lnTo>
                    <a:pt x="19568" y="568507"/>
                  </a:lnTo>
                  <a:lnTo>
                    <a:pt x="15012" y="565913"/>
                  </a:lnTo>
                  <a:lnTo>
                    <a:pt x="6000" y="558063"/>
                  </a:lnTo>
                  <a:lnTo>
                    <a:pt x="875" y="547724"/>
                  </a:lnTo>
                  <a:lnTo>
                    <a:pt x="65" y="537076"/>
                  </a:lnTo>
                  <a:lnTo>
                    <a:pt x="0" y="536216"/>
                  </a:lnTo>
                  <a:lnTo>
                    <a:pt x="3734" y="524862"/>
                  </a:lnTo>
                  <a:lnTo>
                    <a:pt x="297482" y="15015"/>
                  </a:lnTo>
                  <a:lnTo>
                    <a:pt x="300157" y="10216"/>
                  </a:lnTo>
                  <a:lnTo>
                    <a:pt x="304114" y="6265"/>
                  </a:lnTo>
                  <a:lnTo>
                    <a:pt x="308902" y="3588"/>
                  </a:lnTo>
                  <a:lnTo>
                    <a:pt x="320101" y="0"/>
                  </a:lnTo>
                  <a:lnTo>
                    <a:pt x="331411" y="954"/>
                  </a:lnTo>
                  <a:lnTo>
                    <a:pt x="341538" y="6082"/>
                  </a:lnTo>
                  <a:lnTo>
                    <a:pt x="347255" y="12758"/>
                  </a:lnTo>
                  <a:lnTo>
                    <a:pt x="323462" y="12758"/>
                  </a:lnTo>
                  <a:lnTo>
                    <a:pt x="314545" y="15255"/>
                  </a:lnTo>
                  <a:lnTo>
                    <a:pt x="310581" y="22295"/>
                  </a:lnTo>
                  <a:lnTo>
                    <a:pt x="16720" y="532360"/>
                  </a:lnTo>
                  <a:lnTo>
                    <a:pt x="14157" y="536904"/>
                  </a:lnTo>
                  <a:lnTo>
                    <a:pt x="14141" y="542774"/>
                  </a:lnTo>
                  <a:lnTo>
                    <a:pt x="16930" y="547498"/>
                  </a:lnTo>
                  <a:lnTo>
                    <a:pt x="19620" y="552132"/>
                  </a:lnTo>
                  <a:lnTo>
                    <a:pt x="24603" y="554943"/>
                  </a:lnTo>
                  <a:lnTo>
                    <a:pt x="641412" y="554943"/>
                  </a:lnTo>
                  <a:lnTo>
                    <a:pt x="637253" y="561082"/>
                  </a:lnTo>
                  <a:lnTo>
                    <a:pt x="627674" y="567510"/>
                  </a:lnTo>
                  <a:lnTo>
                    <a:pt x="615959" y="569849"/>
                  </a:lnTo>
                  <a:close/>
                </a:path>
                <a:path w="646430" h="570230">
                  <a:moveTo>
                    <a:pt x="641412" y="554943"/>
                  </a:moveTo>
                  <a:lnTo>
                    <a:pt x="621317" y="554943"/>
                  </a:lnTo>
                  <a:lnTo>
                    <a:pt x="626300" y="552132"/>
                  </a:lnTo>
                  <a:lnTo>
                    <a:pt x="628990" y="547498"/>
                  </a:lnTo>
                  <a:lnTo>
                    <a:pt x="631800" y="542774"/>
                  </a:lnTo>
                  <a:lnTo>
                    <a:pt x="631838" y="536904"/>
                  </a:lnTo>
                  <a:lnTo>
                    <a:pt x="336194" y="22513"/>
                  </a:lnTo>
                  <a:lnTo>
                    <a:pt x="334882" y="20083"/>
                  </a:lnTo>
                  <a:lnTo>
                    <a:pt x="332904" y="18074"/>
                  </a:lnTo>
                  <a:lnTo>
                    <a:pt x="323462" y="12758"/>
                  </a:lnTo>
                  <a:lnTo>
                    <a:pt x="347255" y="12758"/>
                  </a:lnTo>
                  <a:lnTo>
                    <a:pt x="349188" y="15015"/>
                  </a:lnTo>
                  <a:lnTo>
                    <a:pt x="642186" y="524862"/>
                  </a:lnTo>
                  <a:lnTo>
                    <a:pt x="644779" y="529421"/>
                  </a:lnTo>
                  <a:lnTo>
                    <a:pt x="646135" y="534579"/>
                  </a:lnTo>
                  <a:lnTo>
                    <a:pt x="646120" y="539820"/>
                  </a:lnTo>
                  <a:lnTo>
                    <a:pt x="643725" y="551530"/>
                  </a:lnTo>
                  <a:lnTo>
                    <a:pt x="641412" y="554943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0A6DBFE3-5E4A-C3E1-6BC9-16425D818CFB}"/>
                </a:ext>
              </a:extLst>
            </p:cNvPr>
            <p:cNvSpPr/>
            <p:nvPr/>
          </p:nvSpPr>
          <p:spPr>
            <a:xfrm>
              <a:off x="867471" y="2475083"/>
              <a:ext cx="646430" cy="570230"/>
            </a:xfrm>
            <a:custGeom>
              <a:avLst/>
              <a:gdLst/>
              <a:ahLst/>
              <a:cxnLst/>
              <a:rect l="l" t="t" r="r" b="b"/>
              <a:pathLst>
                <a:path w="646430" h="570230">
                  <a:moveTo>
                    <a:pt x="349188" y="15015"/>
                  </a:moveTo>
                  <a:lnTo>
                    <a:pt x="341538" y="6082"/>
                  </a:lnTo>
                  <a:lnTo>
                    <a:pt x="331411" y="954"/>
                  </a:lnTo>
                  <a:lnTo>
                    <a:pt x="320101" y="0"/>
                  </a:lnTo>
                  <a:lnTo>
                    <a:pt x="308902" y="3588"/>
                  </a:lnTo>
                  <a:lnTo>
                    <a:pt x="304114" y="6265"/>
                  </a:lnTo>
                  <a:lnTo>
                    <a:pt x="300157" y="10216"/>
                  </a:lnTo>
                  <a:lnTo>
                    <a:pt x="297482" y="15015"/>
                  </a:lnTo>
                  <a:lnTo>
                    <a:pt x="3734" y="524862"/>
                  </a:lnTo>
                  <a:lnTo>
                    <a:pt x="0" y="536216"/>
                  </a:lnTo>
                  <a:lnTo>
                    <a:pt x="875" y="547724"/>
                  </a:lnTo>
                  <a:lnTo>
                    <a:pt x="6000" y="558063"/>
                  </a:lnTo>
                  <a:lnTo>
                    <a:pt x="15012" y="565912"/>
                  </a:lnTo>
                  <a:lnTo>
                    <a:pt x="19568" y="568507"/>
                  </a:lnTo>
                  <a:lnTo>
                    <a:pt x="24723" y="569864"/>
                  </a:lnTo>
                  <a:lnTo>
                    <a:pt x="29961" y="569849"/>
                  </a:lnTo>
                  <a:lnTo>
                    <a:pt x="615959" y="569849"/>
                  </a:lnTo>
                  <a:lnTo>
                    <a:pt x="646120" y="539820"/>
                  </a:lnTo>
                  <a:lnTo>
                    <a:pt x="646135" y="534579"/>
                  </a:lnTo>
                  <a:lnTo>
                    <a:pt x="644779" y="529421"/>
                  </a:lnTo>
                  <a:lnTo>
                    <a:pt x="642186" y="524862"/>
                  </a:lnTo>
                  <a:lnTo>
                    <a:pt x="349188" y="15015"/>
                  </a:lnTo>
                  <a:close/>
                </a:path>
                <a:path w="646430" h="570230">
                  <a:moveTo>
                    <a:pt x="628990" y="547498"/>
                  </a:moveTo>
                  <a:lnTo>
                    <a:pt x="626300" y="552132"/>
                  </a:lnTo>
                  <a:lnTo>
                    <a:pt x="621317" y="554943"/>
                  </a:lnTo>
                  <a:lnTo>
                    <a:pt x="615959" y="554853"/>
                  </a:lnTo>
                  <a:lnTo>
                    <a:pt x="29961" y="554853"/>
                  </a:lnTo>
                  <a:lnTo>
                    <a:pt x="24603" y="554943"/>
                  </a:lnTo>
                  <a:lnTo>
                    <a:pt x="19620" y="552132"/>
                  </a:lnTo>
                  <a:lnTo>
                    <a:pt x="16930" y="547498"/>
                  </a:lnTo>
                  <a:lnTo>
                    <a:pt x="14142" y="542857"/>
                  </a:lnTo>
                  <a:lnTo>
                    <a:pt x="14060" y="537076"/>
                  </a:lnTo>
                  <a:lnTo>
                    <a:pt x="16720" y="532360"/>
                  </a:lnTo>
                  <a:lnTo>
                    <a:pt x="310581" y="22295"/>
                  </a:lnTo>
                  <a:lnTo>
                    <a:pt x="314545" y="15255"/>
                  </a:lnTo>
                  <a:lnTo>
                    <a:pt x="323462" y="12758"/>
                  </a:lnTo>
                  <a:lnTo>
                    <a:pt x="330506" y="16724"/>
                  </a:lnTo>
                  <a:lnTo>
                    <a:pt x="332904" y="18074"/>
                  </a:lnTo>
                  <a:lnTo>
                    <a:pt x="334882" y="20083"/>
                  </a:lnTo>
                  <a:lnTo>
                    <a:pt x="336194" y="22513"/>
                  </a:lnTo>
                  <a:lnTo>
                    <a:pt x="629087" y="532143"/>
                  </a:lnTo>
                  <a:lnTo>
                    <a:pt x="631838" y="536904"/>
                  </a:lnTo>
                  <a:lnTo>
                    <a:pt x="631800" y="542774"/>
                  </a:lnTo>
                  <a:lnTo>
                    <a:pt x="628990" y="547498"/>
                  </a:lnTo>
                  <a:close/>
                </a:path>
              </a:pathLst>
            </a:custGeom>
            <a:ln w="11603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E23BA62F-47A5-677B-95F6-69F0A3D2844E}"/>
                </a:ext>
              </a:extLst>
            </p:cNvPr>
            <p:cNvSpPr/>
            <p:nvPr/>
          </p:nvSpPr>
          <p:spPr>
            <a:xfrm>
              <a:off x="1122240" y="2625059"/>
              <a:ext cx="143510" cy="360045"/>
            </a:xfrm>
            <a:custGeom>
              <a:avLst/>
              <a:gdLst/>
              <a:ahLst/>
              <a:cxnLst/>
              <a:rect l="l" t="t" r="r" b="b"/>
              <a:pathLst>
                <a:path w="143509" h="360044">
                  <a:moveTo>
                    <a:pt x="19167" y="359599"/>
                  </a:moveTo>
                  <a:lnTo>
                    <a:pt x="18988" y="359599"/>
                  </a:lnTo>
                  <a:lnTo>
                    <a:pt x="61447" y="187443"/>
                  </a:lnTo>
                  <a:lnTo>
                    <a:pt x="0" y="187443"/>
                  </a:lnTo>
                  <a:lnTo>
                    <a:pt x="29974" y="0"/>
                  </a:lnTo>
                  <a:lnTo>
                    <a:pt x="119897" y="0"/>
                  </a:lnTo>
                  <a:lnTo>
                    <a:pt x="115716" y="14995"/>
                  </a:lnTo>
                  <a:lnTo>
                    <a:pt x="42750" y="14995"/>
                  </a:lnTo>
                  <a:lnTo>
                    <a:pt x="17572" y="172448"/>
                  </a:lnTo>
                  <a:lnTo>
                    <a:pt x="80585" y="172448"/>
                  </a:lnTo>
                  <a:lnTo>
                    <a:pt x="59221" y="259069"/>
                  </a:lnTo>
                  <a:lnTo>
                    <a:pt x="59214" y="259384"/>
                  </a:lnTo>
                  <a:lnTo>
                    <a:pt x="76377" y="259384"/>
                  </a:lnTo>
                  <a:lnTo>
                    <a:pt x="19167" y="359599"/>
                  </a:lnTo>
                  <a:close/>
                </a:path>
                <a:path w="143509" h="360044">
                  <a:moveTo>
                    <a:pt x="76377" y="259384"/>
                  </a:moveTo>
                  <a:lnTo>
                    <a:pt x="59214" y="259384"/>
                  </a:lnTo>
                  <a:lnTo>
                    <a:pt x="117326" y="157452"/>
                  </a:lnTo>
                  <a:lnTo>
                    <a:pt x="60443" y="157452"/>
                  </a:lnTo>
                  <a:lnTo>
                    <a:pt x="100159" y="14995"/>
                  </a:lnTo>
                  <a:lnTo>
                    <a:pt x="115716" y="14995"/>
                  </a:lnTo>
                  <a:lnTo>
                    <a:pt x="80181" y="142457"/>
                  </a:lnTo>
                  <a:lnTo>
                    <a:pt x="143127" y="142457"/>
                  </a:lnTo>
                  <a:lnTo>
                    <a:pt x="76377" y="259384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7">
              <a:extLst>
                <a:ext uri="{FF2B5EF4-FFF2-40B4-BE49-F238E27FC236}">
                  <a16:creationId xmlns:a16="http://schemas.microsoft.com/office/drawing/2014/main" id="{2BE08671-40CC-7389-E4A7-973CE30B0692}"/>
                </a:ext>
              </a:extLst>
            </p:cNvPr>
            <p:cNvSpPr/>
            <p:nvPr/>
          </p:nvSpPr>
          <p:spPr>
            <a:xfrm>
              <a:off x="1122240" y="2625060"/>
              <a:ext cx="143510" cy="360045"/>
            </a:xfrm>
            <a:custGeom>
              <a:avLst/>
              <a:gdLst/>
              <a:ahLst/>
              <a:cxnLst/>
              <a:rect l="l" t="t" r="r" b="b"/>
              <a:pathLst>
                <a:path w="143509" h="360044">
                  <a:moveTo>
                    <a:pt x="119897" y="0"/>
                  </a:moveTo>
                  <a:lnTo>
                    <a:pt x="29974" y="0"/>
                  </a:lnTo>
                  <a:lnTo>
                    <a:pt x="0" y="187443"/>
                  </a:lnTo>
                  <a:lnTo>
                    <a:pt x="61447" y="187443"/>
                  </a:lnTo>
                  <a:lnTo>
                    <a:pt x="18988" y="359599"/>
                  </a:lnTo>
                  <a:lnTo>
                    <a:pt x="19116" y="359689"/>
                  </a:lnTo>
                  <a:lnTo>
                    <a:pt x="143127" y="142457"/>
                  </a:lnTo>
                  <a:lnTo>
                    <a:pt x="80181" y="142457"/>
                  </a:lnTo>
                  <a:lnTo>
                    <a:pt x="119897" y="0"/>
                  </a:lnTo>
                  <a:close/>
                </a:path>
                <a:path w="143509" h="360044">
                  <a:moveTo>
                    <a:pt x="117326" y="157452"/>
                  </a:moveTo>
                  <a:lnTo>
                    <a:pt x="59356" y="259122"/>
                  </a:lnTo>
                  <a:lnTo>
                    <a:pt x="59214" y="259384"/>
                  </a:lnTo>
                  <a:lnTo>
                    <a:pt x="59221" y="259069"/>
                  </a:lnTo>
                  <a:lnTo>
                    <a:pt x="75999" y="191035"/>
                  </a:lnTo>
                  <a:lnTo>
                    <a:pt x="80585" y="172448"/>
                  </a:lnTo>
                  <a:lnTo>
                    <a:pt x="17572" y="172448"/>
                  </a:lnTo>
                  <a:lnTo>
                    <a:pt x="42750" y="14995"/>
                  </a:lnTo>
                  <a:lnTo>
                    <a:pt x="100159" y="14995"/>
                  </a:lnTo>
                  <a:lnTo>
                    <a:pt x="65748" y="138431"/>
                  </a:lnTo>
                  <a:lnTo>
                    <a:pt x="60443" y="157452"/>
                  </a:lnTo>
                  <a:lnTo>
                    <a:pt x="117326" y="157452"/>
                  </a:lnTo>
                  <a:close/>
                </a:path>
              </a:pathLst>
            </a:custGeom>
            <a:ln w="11603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8">
              <a:extLst>
                <a:ext uri="{FF2B5EF4-FFF2-40B4-BE49-F238E27FC236}">
                  <a16:creationId xmlns:a16="http://schemas.microsoft.com/office/drawing/2014/main" id="{6FB47E31-36CA-2A83-17BE-5FF0291139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937" y="3620027"/>
              <a:ext cx="568097" cy="658380"/>
            </a:xfrm>
            <a:prstGeom prst="rect">
              <a:avLst/>
            </a:prstGeom>
          </p:spPr>
        </p:pic>
        <p:sp>
          <p:nvSpPr>
            <p:cNvPr id="24" name="object 29">
              <a:extLst>
                <a:ext uri="{FF2B5EF4-FFF2-40B4-BE49-F238E27FC236}">
                  <a16:creationId xmlns:a16="http://schemas.microsoft.com/office/drawing/2014/main" id="{19D5F18D-88D0-21F8-A275-0823C0F88FE2}"/>
                </a:ext>
              </a:extLst>
            </p:cNvPr>
            <p:cNvSpPr/>
            <p:nvPr/>
          </p:nvSpPr>
          <p:spPr>
            <a:xfrm>
              <a:off x="4208640" y="2095157"/>
              <a:ext cx="3744595" cy="3694429"/>
            </a:xfrm>
            <a:custGeom>
              <a:avLst/>
              <a:gdLst/>
              <a:ahLst/>
              <a:cxnLst/>
              <a:rect l="l" t="t" r="r" b="b"/>
              <a:pathLst>
                <a:path w="3744595" h="3694429">
                  <a:moveTo>
                    <a:pt x="3743998" y="0"/>
                  </a:moveTo>
                  <a:lnTo>
                    <a:pt x="0" y="0"/>
                  </a:lnTo>
                  <a:lnTo>
                    <a:pt x="0" y="3693845"/>
                  </a:lnTo>
                  <a:lnTo>
                    <a:pt x="3743998" y="3693845"/>
                  </a:lnTo>
                  <a:lnTo>
                    <a:pt x="3743998" y="0"/>
                  </a:lnTo>
                  <a:close/>
                </a:path>
              </a:pathLst>
            </a:custGeom>
            <a:solidFill>
              <a:srgbClr val="C0C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6855CEA4-0CB6-E00C-CEDF-0B6ADAED0B99}"/>
                </a:ext>
              </a:extLst>
            </p:cNvPr>
            <p:cNvSpPr/>
            <p:nvPr/>
          </p:nvSpPr>
          <p:spPr>
            <a:xfrm>
              <a:off x="4834677" y="3892349"/>
              <a:ext cx="715645" cy="540385"/>
            </a:xfrm>
            <a:custGeom>
              <a:avLst/>
              <a:gdLst/>
              <a:ahLst/>
              <a:cxnLst/>
              <a:rect l="l" t="t" r="r" b="b"/>
              <a:pathLst>
                <a:path w="715645" h="540385">
                  <a:moveTo>
                    <a:pt x="406464" y="539772"/>
                  </a:moveTo>
                  <a:lnTo>
                    <a:pt x="373360" y="539772"/>
                  </a:lnTo>
                  <a:lnTo>
                    <a:pt x="373360" y="0"/>
                  </a:lnTo>
                  <a:lnTo>
                    <a:pt x="406464" y="0"/>
                  </a:lnTo>
                  <a:lnTo>
                    <a:pt x="406464" y="539772"/>
                  </a:lnTo>
                  <a:close/>
                </a:path>
                <a:path w="715645" h="540385">
                  <a:moveTo>
                    <a:pt x="472050" y="489440"/>
                  </a:moveTo>
                  <a:lnTo>
                    <a:pt x="438947" y="489440"/>
                  </a:lnTo>
                  <a:lnTo>
                    <a:pt x="438947" y="56468"/>
                  </a:lnTo>
                  <a:lnTo>
                    <a:pt x="472050" y="56468"/>
                  </a:lnTo>
                  <a:lnTo>
                    <a:pt x="472050" y="489440"/>
                  </a:lnTo>
                  <a:close/>
                </a:path>
                <a:path w="715645" h="540385">
                  <a:moveTo>
                    <a:pt x="537628" y="451546"/>
                  </a:moveTo>
                  <a:lnTo>
                    <a:pt x="504515" y="451546"/>
                  </a:lnTo>
                  <a:lnTo>
                    <a:pt x="504515" y="109695"/>
                  </a:lnTo>
                  <a:lnTo>
                    <a:pt x="537628" y="109695"/>
                  </a:lnTo>
                  <a:lnTo>
                    <a:pt x="537628" y="451546"/>
                  </a:lnTo>
                  <a:close/>
                </a:path>
                <a:path w="715645" h="540385">
                  <a:moveTo>
                    <a:pt x="340895" y="497097"/>
                  </a:moveTo>
                  <a:lnTo>
                    <a:pt x="307792" y="497097"/>
                  </a:lnTo>
                  <a:lnTo>
                    <a:pt x="307792" y="64134"/>
                  </a:lnTo>
                  <a:lnTo>
                    <a:pt x="340895" y="64134"/>
                  </a:lnTo>
                  <a:lnTo>
                    <a:pt x="340895" y="497097"/>
                  </a:lnTo>
                  <a:close/>
                </a:path>
                <a:path w="715645" h="540385">
                  <a:moveTo>
                    <a:pt x="275318" y="417330"/>
                  </a:moveTo>
                  <a:lnTo>
                    <a:pt x="242214" y="417330"/>
                  </a:lnTo>
                  <a:lnTo>
                    <a:pt x="242214" y="155875"/>
                  </a:lnTo>
                  <a:lnTo>
                    <a:pt x="275318" y="155875"/>
                  </a:lnTo>
                  <a:lnTo>
                    <a:pt x="275318" y="417330"/>
                  </a:lnTo>
                  <a:close/>
                </a:path>
                <a:path w="715645" h="540385">
                  <a:moveTo>
                    <a:pt x="209740" y="363074"/>
                  </a:moveTo>
                  <a:lnTo>
                    <a:pt x="176637" y="363074"/>
                  </a:lnTo>
                  <a:lnTo>
                    <a:pt x="176637" y="213408"/>
                  </a:lnTo>
                  <a:lnTo>
                    <a:pt x="209740" y="213408"/>
                  </a:lnTo>
                  <a:lnTo>
                    <a:pt x="209740" y="363074"/>
                  </a:lnTo>
                  <a:close/>
                </a:path>
                <a:path w="715645" h="540385">
                  <a:moveTo>
                    <a:pt x="42562" y="333738"/>
                  </a:moveTo>
                  <a:lnTo>
                    <a:pt x="26000" y="330401"/>
                  </a:lnTo>
                  <a:lnTo>
                    <a:pt x="12473" y="321300"/>
                  </a:lnTo>
                  <a:lnTo>
                    <a:pt x="3347" y="307789"/>
                  </a:lnTo>
                  <a:lnTo>
                    <a:pt x="0" y="291264"/>
                  </a:lnTo>
                  <a:lnTo>
                    <a:pt x="3343" y="274732"/>
                  </a:lnTo>
                  <a:lnTo>
                    <a:pt x="12461" y="261231"/>
                  </a:lnTo>
                  <a:lnTo>
                    <a:pt x="25987" y="252128"/>
                  </a:lnTo>
                  <a:lnTo>
                    <a:pt x="42553" y="248790"/>
                  </a:lnTo>
                  <a:lnTo>
                    <a:pt x="54958" y="250633"/>
                  </a:lnTo>
                  <a:lnTo>
                    <a:pt x="66073" y="255869"/>
                  </a:lnTo>
                  <a:lnTo>
                    <a:pt x="75229" y="264054"/>
                  </a:lnTo>
                  <a:lnTo>
                    <a:pt x="81750" y="274732"/>
                  </a:lnTo>
                  <a:lnTo>
                    <a:pt x="152737" y="274732"/>
                  </a:lnTo>
                  <a:lnTo>
                    <a:pt x="152737" y="307789"/>
                  </a:lnTo>
                  <a:lnTo>
                    <a:pt x="81759" y="307789"/>
                  </a:lnTo>
                  <a:lnTo>
                    <a:pt x="75231" y="318476"/>
                  </a:lnTo>
                  <a:lnTo>
                    <a:pt x="66078" y="326657"/>
                  </a:lnTo>
                  <a:lnTo>
                    <a:pt x="54966" y="331891"/>
                  </a:lnTo>
                  <a:lnTo>
                    <a:pt x="42562" y="333738"/>
                  </a:lnTo>
                  <a:close/>
                </a:path>
                <a:path w="715645" h="540385">
                  <a:moveTo>
                    <a:pt x="672568" y="333760"/>
                  </a:moveTo>
                  <a:lnTo>
                    <a:pt x="656564" y="330625"/>
                  </a:lnTo>
                  <a:lnTo>
                    <a:pt x="642906" y="321728"/>
                  </a:lnTo>
                  <a:lnTo>
                    <a:pt x="633390" y="307798"/>
                  </a:lnTo>
                  <a:lnTo>
                    <a:pt x="562394" y="307798"/>
                  </a:lnTo>
                  <a:lnTo>
                    <a:pt x="562394" y="274734"/>
                  </a:lnTo>
                  <a:lnTo>
                    <a:pt x="633404" y="274734"/>
                  </a:lnTo>
                  <a:lnTo>
                    <a:pt x="639911" y="264057"/>
                  </a:lnTo>
                  <a:lnTo>
                    <a:pt x="649066" y="255866"/>
                  </a:lnTo>
                  <a:lnTo>
                    <a:pt x="660184" y="250629"/>
                  </a:lnTo>
                  <a:lnTo>
                    <a:pt x="672596" y="248790"/>
                  </a:lnTo>
                  <a:lnTo>
                    <a:pt x="689150" y="252132"/>
                  </a:lnTo>
                  <a:lnTo>
                    <a:pt x="702668" y="261235"/>
                  </a:lnTo>
                  <a:lnTo>
                    <a:pt x="711784" y="274734"/>
                  </a:lnTo>
                  <a:lnTo>
                    <a:pt x="715131" y="291264"/>
                  </a:lnTo>
                  <a:lnTo>
                    <a:pt x="713290" y="303652"/>
                  </a:lnTo>
                  <a:lnTo>
                    <a:pt x="708046" y="314751"/>
                  </a:lnTo>
                  <a:lnTo>
                    <a:pt x="699843" y="323891"/>
                  </a:lnTo>
                  <a:lnTo>
                    <a:pt x="689125" y="330406"/>
                  </a:lnTo>
                  <a:lnTo>
                    <a:pt x="672568" y="33376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31">
            <a:extLst>
              <a:ext uri="{FF2B5EF4-FFF2-40B4-BE49-F238E27FC236}">
                <a16:creationId xmlns:a16="http://schemas.microsoft.com/office/drawing/2014/main" id="{E7FF11D1-7F46-4EAA-A2B6-823FFD963B23}"/>
              </a:ext>
            </a:extLst>
          </p:cNvPr>
          <p:cNvSpPr txBox="1"/>
          <p:nvPr/>
        </p:nvSpPr>
        <p:spPr>
          <a:xfrm>
            <a:off x="2482430" y="4188039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94615" marR="87630" indent="97155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Predictive Maintenance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1459824E-38F4-493F-98A2-3953BD9A4DFC}"/>
              </a:ext>
            </a:extLst>
          </p:cNvPr>
          <p:cNvSpPr txBox="1"/>
          <p:nvPr/>
        </p:nvSpPr>
        <p:spPr>
          <a:xfrm>
            <a:off x="1659003" y="6279987"/>
            <a:ext cx="10452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A</a:t>
            </a:r>
            <a:r>
              <a:rPr sz="1400" b="1" spc="-6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few</a:t>
            </a:r>
            <a:r>
              <a:rPr sz="14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3224A"/>
                </a:solidFill>
                <a:latin typeface="Arial"/>
                <a:cs typeface="Arial"/>
              </a:rPr>
              <a:t>KOPS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8" name="object 33">
            <a:extLst>
              <a:ext uri="{FF2B5EF4-FFF2-40B4-BE49-F238E27FC236}">
                <a16:creationId xmlns:a16="http://schemas.microsoft.com/office/drawing/2014/main" id="{81CEA8B4-2FF0-67CC-3FC5-59C3AD6A36F8}"/>
              </a:ext>
            </a:extLst>
          </p:cNvPr>
          <p:cNvSpPr txBox="1"/>
          <p:nvPr/>
        </p:nvSpPr>
        <p:spPr>
          <a:xfrm>
            <a:off x="9662807" y="6279987"/>
            <a:ext cx="11722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03224A"/>
                </a:solidFill>
                <a:latin typeface="Arial"/>
                <a:cs typeface="Arial"/>
              </a:rPr>
              <a:t>Tens</a:t>
            </a:r>
            <a:r>
              <a:rPr sz="14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of</a:t>
            </a:r>
            <a:r>
              <a:rPr sz="14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3224A"/>
                </a:solidFill>
                <a:latin typeface="Arial"/>
                <a:cs typeface="Arial"/>
              </a:rPr>
              <a:t>TOPS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9" name="object 34">
            <a:extLst>
              <a:ext uri="{FF2B5EF4-FFF2-40B4-BE49-F238E27FC236}">
                <a16:creationId xmlns:a16="http://schemas.microsoft.com/office/drawing/2014/main" id="{9BFAA77D-691E-DE87-2032-1D6CBF78AFD8}"/>
              </a:ext>
            </a:extLst>
          </p:cNvPr>
          <p:cNvSpPr txBox="1"/>
          <p:nvPr/>
        </p:nvSpPr>
        <p:spPr>
          <a:xfrm>
            <a:off x="4208640" y="1784590"/>
            <a:ext cx="3744595" cy="76771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02870" rIns="0" bIns="0" rtlCol="0">
            <a:spAutoFit/>
          </a:bodyPr>
          <a:lstStyle/>
          <a:p>
            <a:pPr marL="1060450" marR="276225" indent="-775970">
              <a:lnSpc>
                <a:spcPct val="100000"/>
              </a:lnSpc>
              <a:spcBef>
                <a:spcPts val="810"/>
              </a:spcBef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Reduce</a:t>
            </a:r>
            <a:r>
              <a:rPr sz="18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BoM</a:t>
            </a:r>
            <a:r>
              <a:rPr sz="18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by</a:t>
            </a:r>
            <a:r>
              <a:rPr sz="18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shifting</a:t>
            </a:r>
            <a:r>
              <a:rPr sz="1800" b="1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3224A"/>
                </a:solidFill>
                <a:latin typeface="Arial"/>
                <a:cs typeface="Arial"/>
              </a:rPr>
              <a:t>from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MPUs</a:t>
            </a:r>
            <a:r>
              <a:rPr sz="18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to</a:t>
            </a:r>
            <a:r>
              <a:rPr sz="18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3224A"/>
                </a:solidFill>
                <a:latin typeface="Arial"/>
                <a:cs typeface="Arial"/>
              </a:rPr>
              <a:t>MCUs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5">
            <a:extLst>
              <a:ext uri="{FF2B5EF4-FFF2-40B4-BE49-F238E27FC236}">
                <a16:creationId xmlns:a16="http://schemas.microsoft.com/office/drawing/2014/main" id="{B5AA1BE0-B111-43E0-D24C-9612817F869B}"/>
              </a:ext>
            </a:extLst>
          </p:cNvPr>
          <p:cNvSpPr txBox="1"/>
          <p:nvPr/>
        </p:nvSpPr>
        <p:spPr>
          <a:xfrm>
            <a:off x="6437185" y="4326723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247015" marR="240665" indent="50165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Sound Analysis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6">
            <a:extLst>
              <a:ext uri="{FF2B5EF4-FFF2-40B4-BE49-F238E27FC236}">
                <a16:creationId xmlns:a16="http://schemas.microsoft.com/office/drawing/2014/main" id="{6996C2E4-5DC0-086B-B2C7-BACF4700CEBF}"/>
              </a:ext>
            </a:extLst>
          </p:cNvPr>
          <p:cNvGrpSpPr/>
          <p:nvPr/>
        </p:nvGrpSpPr>
        <p:grpSpPr>
          <a:xfrm>
            <a:off x="4906589" y="3093944"/>
            <a:ext cx="548640" cy="2998470"/>
            <a:chOff x="4906589" y="2620705"/>
            <a:chExt cx="548640" cy="2998470"/>
          </a:xfrm>
        </p:grpSpPr>
        <p:sp>
          <p:nvSpPr>
            <p:cNvPr id="32" name="object 37">
              <a:extLst>
                <a:ext uri="{FF2B5EF4-FFF2-40B4-BE49-F238E27FC236}">
                  <a16:creationId xmlns:a16="http://schemas.microsoft.com/office/drawing/2014/main" id="{B29A7382-8ECD-D8A1-B995-CEF95DA3CFE1}"/>
                </a:ext>
              </a:extLst>
            </p:cNvPr>
            <p:cNvSpPr/>
            <p:nvPr/>
          </p:nvSpPr>
          <p:spPr>
            <a:xfrm>
              <a:off x="5305602" y="5281692"/>
              <a:ext cx="118745" cy="337185"/>
            </a:xfrm>
            <a:custGeom>
              <a:avLst/>
              <a:gdLst/>
              <a:ahLst/>
              <a:cxnLst/>
              <a:rect l="l" t="t" r="r" b="b"/>
              <a:pathLst>
                <a:path w="118745" h="337185">
                  <a:moveTo>
                    <a:pt x="12847" y="337077"/>
                  </a:moveTo>
                  <a:lnTo>
                    <a:pt x="17267" y="337080"/>
                  </a:lnTo>
                  <a:lnTo>
                    <a:pt x="21067" y="337083"/>
                  </a:lnTo>
                  <a:lnTo>
                    <a:pt x="24736" y="335688"/>
                  </a:lnTo>
                  <a:lnTo>
                    <a:pt x="58840" y="300538"/>
                  </a:lnTo>
                  <a:lnTo>
                    <a:pt x="83891" y="264002"/>
                  </a:lnTo>
                  <a:lnTo>
                    <a:pt x="102421" y="224084"/>
                  </a:lnTo>
                  <a:lnTo>
                    <a:pt x="114127" y="181315"/>
                  </a:lnTo>
                  <a:lnTo>
                    <a:pt x="118593" y="137213"/>
                  </a:lnTo>
                  <a:lnTo>
                    <a:pt x="115669" y="93324"/>
                  </a:lnTo>
                  <a:lnTo>
                    <a:pt x="105446" y="50252"/>
                  </a:lnTo>
                  <a:lnTo>
                    <a:pt x="88016" y="8602"/>
                  </a:lnTo>
                  <a:lnTo>
                    <a:pt x="73190" y="0"/>
                  </a:lnTo>
                  <a:lnTo>
                    <a:pt x="67237" y="1582"/>
                  </a:lnTo>
                  <a:lnTo>
                    <a:pt x="59560" y="5379"/>
                  </a:lnTo>
                  <a:lnTo>
                    <a:pt x="56415" y="14675"/>
                  </a:lnTo>
                  <a:lnTo>
                    <a:pt x="60448" y="22799"/>
                  </a:lnTo>
                  <a:lnTo>
                    <a:pt x="77775" y="65792"/>
                  </a:lnTo>
                  <a:lnTo>
                    <a:pt x="86459" y="109853"/>
                  </a:lnTo>
                  <a:lnTo>
                    <a:pt x="86692" y="153949"/>
                  </a:lnTo>
                  <a:lnTo>
                    <a:pt x="78665" y="197046"/>
                  </a:lnTo>
                  <a:lnTo>
                    <a:pt x="62572" y="238111"/>
                  </a:lnTo>
                  <a:lnTo>
                    <a:pt x="38604" y="276111"/>
                  </a:lnTo>
                  <a:lnTo>
                    <a:pt x="6954" y="310014"/>
                  </a:lnTo>
                  <a:lnTo>
                    <a:pt x="561" y="315711"/>
                  </a:lnTo>
                  <a:lnTo>
                    <a:pt x="0" y="325506"/>
                  </a:lnTo>
                  <a:lnTo>
                    <a:pt x="8641" y="335192"/>
                  </a:lnTo>
                  <a:lnTo>
                    <a:pt x="12847" y="337077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8">
              <a:extLst>
                <a:ext uri="{FF2B5EF4-FFF2-40B4-BE49-F238E27FC236}">
                  <a16:creationId xmlns:a16="http://schemas.microsoft.com/office/drawing/2014/main" id="{F86ACFD7-52C9-CD43-9121-8148C8E0CA3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0773" y="5316084"/>
              <a:ext cx="126571" cy="249669"/>
            </a:xfrm>
            <a:prstGeom prst="rect">
              <a:avLst/>
            </a:prstGeom>
          </p:spPr>
        </p:pic>
        <p:sp>
          <p:nvSpPr>
            <p:cNvPr id="34" name="object 39">
              <a:extLst>
                <a:ext uri="{FF2B5EF4-FFF2-40B4-BE49-F238E27FC236}">
                  <a16:creationId xmlns:a16="http://schemas.microsoft.com/office/drawing/2014/main" id="{6A9A1413-D8E1-7156-3314-9C816993E2F2}"/>
                </a:ext>
              </a:extLst>
            </p:cNvPr>
            <p:cNvSpPr/>
            <p:nvPr/>
          </p:nvSpPr>
          <p:spPr>
            <a:xfrm>
              <a:off x="4912659" y="4996713"/>
              <a:ext cx="337820" cy="573405"/>
            </a:xfrm>
            <a:custGeom>
              <a:avLst/>
              <a:gdLst/>
              <a:ahLst/>
              <a:cxnLst/>
              <a:rect l="l" t="t" r="r" b="b"/>
              <a:pathLst>
                <a:path w="337820" h="573404">
                  <a:moveTo>
                    <a:pt x="6941" y="573246"/>
                  </a:moveTo>
                  <a:lnTo>
                    <a:pt x="15505" y="573246"/>
                  </a:lnTo>
                  <a:lnTo>
                    <a:pt x="96357" y="573246"/>
                  </a:lnTo>
                  <a:lnTo>
                    <a:pt x="133280" y="568932"/>
                  </a:lnTo>
                  <a:lnTo>
                    <a:pt x="184195" y="542740"/>
                  </a:lnTo>
                  <a:lnTo>
                    <a:pt x="211113" y="509440"/>
                  </a:lnTo>
                  <a:lnTo>
                    <a:pt x="225144" y="470959"/>
                  </a:lnTo>
                  <a:lnTo>
                    <a:pt x="220122" y="462872"/>
                  </a:lnTo>
                  <a:lnTo>
                    <a:pt x="212024" y="460827"/>
                  </a:lnTo>
                  <a:lnTo>
                    <a:pt x="208311" y="459645"/>
                  </a:lnTo>
                  <a:lnTo>
                    <a:pt x="172072" y="438119"/>
                  </a:lnTo>
                  <a:lnTo>
                    <a:pt x="149562" y="404216"/>
                  </a:lnTo>
                  <a:lnTo>
                    <a:pt x="145110" y="383649"/>
                  </a:lnTo>
                  <a:lnTo>
                    <a:pt x="145214" y="360744"/>
                  </a:lnTo>
                  <a:lnTo>
                    <a:pt x="242260" y="360744"/>
                  </a:lnTo>
                  <a:lnTo>
                    <a:pt x="249202" y="353807"/>
                  </a:lnTo>
                  <a:lnTo>
                    <a:pt x="249202" y="267774"/>
                  </a:lnTo>
                  <a:lnTo>
                    <a:pt x="290549" y="267774"/>
                  </a:lnTo>
                  <a:lnTo>
                    <a:pt x="302329" y="266304"/>
                  </a:lnTo>
                  <a:lnTo>
                    <a:pt x="335366" y="235353"/>
                  </a:lnTo>
                  <a:lnTo>
                    <a:pt x="337609" y="223906"/>
                  </a:lnTo>
                  <a:lnTo>
                    <a:pt x="336957" y="212260"/>
                  </a:lnTo>
                  <a:lnTo>
                    <a:pt x="333372" y="200972"/>
                  </a:lnTo>
                  <a:lnTo>
                    <a:pt x="244316" y="3474"/>
                  </a:lnTo>
                  <a:lnTo>
                    <a:pt x="235135" y="0"/>
                  </a:lnTo>
                  <a:lnTo>
                    <a:pt x="219521" y="7029"/>
                  </a:lnTo>
                  <a:lnTo>
                    <a:pt x="216043" y="16204"/>
                  </a:lnTo>
                  <a:lnTo>
                    <a:pt x="305193" y="213900"/>
                  </a:lnTo>
                  <a:lnTo>
                    <a:pt x="307556" y="218881"/>
                  </a:lnTo>
                  <a:lnTo>
                    <a:pt x="307156" y="224730"/>
                  </a:lnTo>
                  <a:lnTo>
                    <a:pt x="304141" y="229345"/>
                  </a:lnTo>
                  <a:lnTo>
                    <a:pt x="301216" y="234016"/>
                  </a:lnTo>
                  <a:lnTo>
                    <a:pt x="296067" y="236834"/>
                  </a:lnTo>
                  <a:lnTo>
                    <a:pt x="290552" y="236781"/>
                  </a:lnTo>
                  <a:lnTo>
                    <a:pt x="225138" y="236781"/>
                  </a:lnTo>
                  <a:lnTo>
                    <a:pt x="218196" y="243718"/>
                  </a:lnTo>
                  <a:lnTo>
                    <a:pt x="218196" y="329751"/>
                  </a:lnTo>
                  <a:lnTo>
                    <a:pt x="124342" y="329751"/>
                  </a:lnTo>
                  <a:lnTo>
                    <a:pt x="117940" y="335060"/>
                  </a:lnTo>
                  <a:lnTo>
                    <a:pt x="116565" y="342391"/>
                  </a:lnTo>
                  <a:lnTo>
                    <a:pt x="114037" y="384352"/>
                  </a:lnTo>
                  <a:lnTo>
                    <a:pt x="121513" y="417772"/>
                  </a:lnTo>
                  <a:lnTo>
                    <a:pt x="152183" y="461924"/>
                  </a:lnTo>
                  <a:lnTo>
                    <a:pt x="188701" y="485202"/>
                  </a:lnTo>
                  <a:lnTo>
                    <a:pt x="178944" y="502606"/>
                  </a:lnTo>
                  <a:lnTo>
                    <a:pt x="161544" y="521275"/>
                  </a:lnTo>
                  <a:lnTo>
                    <a:pt x="134638" y="536171"/>
                  </a:lnTo>
                  <a:lnTo>
                    <a:pt x="96360" y="542256"/>
                  </a:lnTo>
                  <a:lnTo>
                    <a:pt x="6944" y="542256"/>
                  </a:lnTo>
                  <a:lnTo>
                    <a:pt x="3" y="549193"/>
                  </a:lnTo>
                  <a:lnTo>
                    <a:pt x="0" y="566306"/>
                  </a:lnTo>
                  <a:lnTo>
                    <a:pt x="6941" y="573246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40">
              <a:extLst>
                <a:ext uri="{FF2B5EF4-FFF2-40B4-BE49-F238E27FC236}">
                  <a16:creationId xmlns:a16="http://schemas.microsoft.com/office/drawing/2014/main" id="{954B768E-EFB8-0E0A-6AA8-A74854291C3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2440" y="5053091"/>
              <a:ext cx="70882" cy="70832"/>
            </a:xfrm>
            <a:prstGeom prst="rect">
              <a:avLst/>
            </a:prstGeom>
          </p:spPr>
        </p:pic>
        <p:sp>
          <p:nvSpPr>
            <p:cNvPr id="36" name="object 41">
              <a:extLst>
                <a:ext uri="{FF2B5EF4-FFF2-40B4-BE49-F238E27FC236}">
                  <a16:creationId xmlns:a16="http://schemas.microsoft.com/office/drawing/2014/main" id="{4C1C5FA9-3C9E-F66C-BABC-2450536D1BED}"/>
                </a:ext>
              </a:extLst>
            </p:cNvPr>
            <p:cNvSpPr/>
            <p:nvPr/>
          </p:nvSpPr>
          <p:spPr>
            <a:xfrm>
              <a:off x="4906581" y="2620708"/>
              <a:ext cx="548640" cy="557530"/>
            </a:xfrm>
            <a:custGeom>
              <a:avLst/>
              <a:gdLst/>
              <a:ahLst/>
              <a:cxnLst/>
              <a:rect l="l" t="t" r="r" b="b"/>
              <a:pathLst>
                <a:path w="548639" h="557530">
                  <a:moveTo>
                    <a:pt x="163652" y="358216"/>
                  </a:moveTo>
                  <a:lnTo>
                    <a:pt x="77685" y="358216"/>
                  </a:lnTo>
                  <a:lnTo>
                    <a:pt x="77685" y="271843"/>
                  </a:lnTo>
                  <a:lnTo>
                    <a:pt x="60261" y="271843"/>
                  </a:lnTo>
                  <a:lnTo>
                    <a:pt x="60261" y="358216"/>
                  </a:lnTo>
                  <a:lnTo>
                    <a:pt x="60261" y="375996"/>
                  </a:lnTo>
                  <a:lnTo>
                    <a:pt x="163652" y="375996"/>
                  </a:lnTo>
                  <a:lnTo>
                    <a:pt x="163652" y="358216"/>
                  </a:lnTo>
                  <a:close/>
                </a:path>
                <a:path w="548639" h="557530">
                  <a:moveTo>
                    <a:pt x="163652" y="0"/>
                  </a:moveTo>
                  <a:lnTo>
                    <a:pt x="60248" y="0"/>
                  </a:lnTo>
                  <a:lnTo>
                    <a:pt x="60248" y="17780"/>
                  </a:lnTo>
                  <a:lnTo>
                    <a:pt x="60248" y="104152"/>
                  </a:lnTo>
                  <a:lnTo>
                    <a:pt x="77685" y="104152"/>
                  </a:lnTo>
                  <a:lnTo>
                    <a:pt x="77685" y="17780"/>
                  </a:lnTo>
                  <a:lnTo>
                    <a:pt x="163652" y="17780"/>
                  </a:lnTo>
                  <a:lnTo>
                    <a:pt x="163652" y="0"/>
                  </a:lnTo>
                  <a:close/>
                </a:path>
                <a:path w="548639" h="557530">
                  <a:moveTo>
                    <a:pt x="488823" y="272770"/>
                  </a:moveTo>
                  <a:lnTo>
                    <a:pt x="471347" y="272770"/>
                  </a:lnTo>
                  <a:lnTo>
                    <a:pt x="471347" y="357873"/>
                  </a:lnTo>
                  <a:lnTo>
                    <a:pt x="385394" y="357873"/>
                  </a:lnTo>
                  <a:lnTo>
                    <a:pt x="385394" y="375653"/>
                  </a:lnTo>
                  <a:lnTo>
                    <a:pt x="488823" y="375653"/>
                  </a:lnTo>
                  <a:lnTo>
                    <a:pt x="488823" y="357873"/>
                  </a:lnTo>
                  <a:lnTo>
                    <a:pt x="488823" y="272770"/>
                  </a:lnTo>
                  <a:close/>
                </a:path>
                <a:path w="548639" h="557530">
                  <a:moveTo>
                    <a:pt x="488823" y="889"/>
                  </a:moveTo>
                  <a:lnTo>
                    <a:pt x="385394" y="889"/>
                  </a:lnTo>
                  <a:lnTo>
                    <a:pt x="385394" y="17399"/>
                  </a:lnTo>
                  <a:lnTo>
                    <a:pt x="471347" y="17399"/>
                  </a:lnTo>
                  <a:lnTo>
                    <a:pt x="471347" y="103759"/>
                  </a:lnTo>
                  <a:lnTo>
                    <a:pt x="488823" y="103759"/>
                  </a:lnTo>
                  <a:lnTo>
                    <a:pt x="488823" y="17399"/>
                  </a:lnTo>
                  <a:lnTo>
                    <a:pt x="488823" y="889"/>
                  </a:lnTo>
                  <a:close/>
                </a:path>
                <a:path w="548639" h="557530">
                  <a:moveTo>
                    <a:pt x="548195" y="532460"/>
                  </a:moveTo>
                  <a:lnTo>
                    <a:pt x="543572" y="508952"/>
                  </a:lnTo>
                  <a:lnTo>
                    <a:pt x="528320" y="484479"/>
                  </a:lnTo>
                  <a:lnTo>
                    <a:pt x="493255" y="456742"/>
                  </a:lnTo>
                  <a:lnTo>
                    <a:pt x="487794" y="453364"/>
                  </a:lnTo>
                  <a:lnTo>
                    <a:pt x="471335" y="443166"/>
                  </a:lnTo>
                  <a:lnTo>
                    <a:pt x="443814" y="426110"/>
                  </a:lnTo>
                  <a:lnTo>
                    <a:pt x="406577" y="405180"/>
                  </a:lnTo>
                  <a:lnTo>
                    <a:pt x="399694" y="401307"/>
                  </a:lnTo>
                  <a:lnTo>
                    <a:pt x="380593" y="391096"/>
                  </a:lnTo>
                  <a:lnTo>
                    <a:pt x="376466" y="397192"/>
                  </a:lnTo>
                  <a:lnTo>
                    <a:pt x="368579" y="405180"/>
                  </a:lnTo>
                  <a:lnTo>
                    <a:pt x="361594" y="364769"/>
                  </a:lnTo>
                  <a:lnTo>
                    <a:pt x="361480" y="364121"/>
                  </a:lnTo>
                  <a:lnTo>
                    <a:pt x="360807" y="360235"/>
                  </a:lnTo>
                  <a:lnTo>
                    <a:pt x="359816" y="354457"/>
                  </a:lnTo>
                  <a:lnTo>
                    <a:pt x="361086" y="353275"/>
                  </a:lnTo>
                  <a:lnTo>
                    <a:pt x="362305" y="352094"/>
                  </a:lnTo>
                  <a:lnTo>
                    <a:pt x="393903" y="308775"/>
                  </a:lnTo>
                  <a:lnTo>
                    <a:pt x="397014" y="301853"/>
                  </a:lnTo>
                  <a:lnTo>
                    <a:pt x="400786" y="293585"/>
                  </a:lnTo>
                  <a:lnTo>
                    <a:pt x="436562" y="262978"/>
                  </a:lnTo>
                  <a:lnTo>
                    <a:pt x="449440" y="211378"/>
                  </a:lnTo>
                  <a:lnTo>
                    <a:pt x="445389" y="196049"/>
                  </a:lnTo>
                  <a:lnTo>
                    <a:pt x="423659" y="171500"/>
                  </a:lnTo>
                  <a:lnTo>
                    <a:pt x="423659" y="218871"/>
                  </a:lnTo>
                  <a:lnTo>
                    <a:pt x="422160" y="231013"/>
                  </a:lnTo>
                  <a:lnTo>
                    <a:pt x="400812" y="263410"/>
                  </a:lnTo>
                  <a:lnTo>
                    <a:pt x="390956" y="268097"/>
                  </a:lnTo>
                  <a:lnTo>
                    <a:pt x="381508" y="268097"/>
                  </a:lnTo>
                  <a:lnTo>
                    <a:pt x="378523" y="277368"/>
                  </a:lnTo>
                  <a:lnTo>
                    <a:pt x="374230" y="288620"/>
                  </a:lnTo>
                  <a:lnTo>
                    <a:pt x="367550" y="301853"/>
                  </a:lnTo>
                  <a:lnTo>
                    <a:pt x="357936" y="316407"/>
                  </a:lnTo>
                  <a:lnTo>
                    <a:pt x="355892" y="318808"/>
                  </a:lnTo>
                  <a:lnTo>
                    <a:pt x="355892" y="416560"/>
                  </a:lnTo>
                  <a:lnTo>
                    <a:pt x="340804" y="426910"/>
                  </a:lnTo>
                  <a:lnTo>
                    <a:pt x="322313" y="435838"/>
                  </a:lnTo>
                  <a:lnTo>
                    <a:pt x="300507" y="441769"/>
                  </a:lnTo>
                  <a:lnTo>
                    <a:pt x="276021" y="443166"/>
                  </a:lnTo>
                  <a:lnTo>
                    <a:pt x="272643" y="443166"/>
                  </a:lnTo>
                  <a:lnTo>
                    <a:pt x="247421" y="441769"/>
                  </a:lnTo>
                  <a:lnTo>
                    <a:pt x="247777" y="441769"/>
                  </a:lnTo>
                  <a:lnTo>
                    <a:pt x="226250" y="435991"/>
                  </a:lnTo>
                  <a:lnTo>
                    <a:pt x="207886" y="427240"/>
                  </a:lnTo>
                  <a:lnTo>
                    <a:pt x="192836" y="417029"/>
                  </a:lnTo>
                  <a:lnTo>
                    <a:pt x="193001" y="417029"/>
                  </a:lnTo>
                  <a:lnTo>
                    <a:pt x="193078" y="416560"/>
                  </a:lnTo>
                  <a:lnTo>
                    <a:pt x="194919" y="405955"/>
                  </a:lnTo>
                  <a:lnTo>
                    <a:pt x="202184" y="364121"/>
                  </a:lnTo>
                  <a:lnTo>
                    <a:pt x="218808" y="373900"/>
                  </a:lnTo>
                  <a:lnTo>
                    <a:pt x="236956" y="381215"/>
                  </a:lnTo>
                  <a:lnTo>
                    <a:pt x="256019" y="385787"/>
                  </a:lnTo>
                  <a:lnTo>
                    <a:pt x="275412" y="387375"/>
                  </a:lnTo>
                  <a:lnTo>
                    <a:pt x="295198" y="385787"/>
                  </a:lnTo>
                  <a:lnTo>
                    <a:pt x="294792" y="385787"/>
                  </a:lnTo>
                  <a:lnTo>
                    <a:pt x="313156" y="381393"/>
                  </a:lnTo>
                  <a:lnTo>
                    <a:pt x="330758" y="374294"/>
                  </a:lnTo>
                  <a:lnTo>
                    <a:pt x="346976" y="364769"/>
                  </a:lnTo>
                  <a:lnTo>
                    <a:pt x="355892" y="416560"/>
                  </a:lnTo>
                  <a:lnTo>
                    <a:pt x="355892" y="318808"/>
                  </a:lnTo>
                  <a:lnTo>
                    <a:pt x="344893" y="331673"/>
                  </a:lnTo>
                  <a:lnTo>
                    <a:pt x="330517" y="343446"/>
                  </a:lnTo>
                  <a:lnTo>
                    <a:pt x="313385" y="352450"/>
                  </a:lnTo>
                  <a:lnTo>
                    <a:pt x="294627" y="358216"/>
                  </a:lnTo>
                  <a:lnTo>
                    <a:pt x="275412" y="360235"/>
                  </a:lnTo>
                  <a:lnTo>
                    <a:pt x="256095" y="358216"/>
                  </a:lnTo>
                  <a:lnTo>
                    <a:pt x="219760" y="343446"/>
                  </a:lnTo>
                  <a:lnTo>
                    <a:pt x="192036" y="316407"/>
                  </a:lnTo>
                  <a:lnTo>
                    <a:pt x="171234" y="277368"/>
                  </a:lnTo>
                  <a:lnTo>
                    <a:pt x="168224" y="268097"/>
                  </a:lnTo>
                  <a:lnTo>
                    <a:pt x="158673" y="268097"/>
                  </a:lnTo>
                  <a:lnTo>
                    <a:pt x="130898" y="241109"/>
                  </a:lnTo>
                  <a:lnTo>
                    <a:pt x="125653" y="218871"/>
                  </a:lnTo>
                  <a:lnTo>
                    <a:pt x="128435" y="205689"/>
                  </a:lnTo>
                  <a:lnTo>
                    <a:pt x="132473" y="196049"/>
                  </a:lnTo>
                  <a:lnTo>
                    <a:pt x="139623" y="196049"/>
                  </a:lnTo>
                  <a:lnTo>
                    <a:pt x="141211" y="196367"/>
                  </a:lnTo>
                  <a:lnTo>
                    <a:pt x="142760" y="196977"/>
                  </a:lnTo>
                  <a:lnTo>
                    <a:pt x="143598" y="197599"/>
                  </a:lnTo>
                  <a:lnTo>
                    <a:pt x="150444" y="201891"/>
                  </a:lnTo>
                  <a:lnTo>
                    <a:pt x="183197" y="196049"/>
                  </a:lnTo>
                  <a:lnTo>
                    <a:pt x="191096" y="193281"/>
                  </a:lnTo>
                  <a:lnTo>
                    <a:pt x="199605" y="189560"/>
                  </a:lnTo>
                  <a:lnTo>
                    <a:pt x="220611" y="172275"/>
                  </a:lnTo>
                  <a:lnTo>
                    <a:pt x="249745" y="144830"/>
                  </a:lnTo>
                  <a:lnTo>
                    <a:pt x="284962" y="119418"/>
                  </a:lnTo>
                  <a:lnTo>
                    <a:pt x="324256" y="108242"/>
                  </a:lnTo>
                  <a:lnTo>
                    <a:pt x="356920" y="116065"/>
                  </a:lnTo>
                  <a:lnTo>
                    <a:pt x="376021" y="134950"/>
                  </a:lnTo>
                  <a:lnTo>
                    <a:pt x="388061" y="178206"/>
                  </a:lnTo>
                  <a:lnTo>
                    <a:pt x="389559" y="203111"/>
                  </a:lnTo>
                  <a:lnTo>
                    <a:pt x="402170" y="200583"/>
                  </a:lnTo>
                  <a:lnTo>
                    <a:pt x="406742" y="196977"/>
                  </a:lnTo>
                  <a:lnTo>
                    <a:pt x="408406" y="196367"/>
                  </a:lnTo>
                  <a:lnTo>
                    <a:pt x="409854" y="196049"/>
                  </a:lnTo>
                  <a:lnTo>
                    <a:pt x="416941" y="196049"/>
                  </a:lnTo>
                  <a:lnTo>
                    <a:pt x="420916" y="205689"/>
                  </a:lnTo>
                  <a:lnTo>
                    <a:pt x="423659" y="218871"/>
                  </a:lnTo>
                  <a:lnTo>
                    <a:pt x="423659" y="171500"/>
                  </a:lnTo>
                  <a:lnTo>
                    <a:pt x="422376" y="170840"/>
                  </a:lnTo>
                  <a:lnTo>
                    <a:pt x="423545" y="159956"/>
                  </a:lnTo>
                  <a:lnTo>
                    <a:pt x="423583" y="157962"/>
                  </a:lnTo>
                  <a:lnTo>
                    <a:pt x="424053" y="135559"/>
                  </a:lnTo>
                  <a:lnTo>
                    <a:pt x="423976" y="134950"/>
                  </a:lnTo>
                  <a:lnTo>
                    <a:pt x="420370" y="108242"/>
                  </a:lnTo>
                  <a:lnTo>
                    <a:pt x="419735" y="103505"/>
                  </a:lnTo>
                  <a:lnTo>
                    <a:pt x="406387" y="69684"/>
                  </a:lnTo>
                  <a:lnTo>
                    <a:pt x="379831" y="39928"/>
                  </a:lnTo>
                  <a:lnTo>
                    <a:pt x="335902" y="20104"/>
                  </a:lnTo>
                  <a:lnTo>
                    <a:pt x="270408" y="16078"/>
                  </a:lnTo>
                  <a:lnTo>
                    <a:pt x="269113" y="16078"/>
                  </a:lnTo>
                  <a:lnTo>
                    <a:pt x="204736" y="28219"/>
                  </a:lnTo>
                  <a:lnTo>
                    <a:pt x="167525" y="49745"/>
                  </a:lnTo>
                  <a:lnTo>
                    <a:pt x="131889" y="105448"/>
                  </a:lnTo>
                  <a:lnTo>
                    <a:pt x="121627" y="145427"/>
                  </a:lnTo>
                  <a:lnTo>
                    <a:pt x="121297" y="161036"/>
                  </a:lnTo>
                  <a:lnTo>
                    <a:pt x="122593" y="172859"/>
                  </a:lnTo>
                  <a:lnTo>
                    <a:pt x="117030" y="176644"/>
                  </a:lnTo>
                  <a:lnTo>
                    <a:pt x="112039" y="181622"/>
                  </a:lnTo>
                  <a:lnTo>
                    <a:pt x="107683" y="187744"/>
                  </a:lnTo>
                  <a:lnTo>
                    <a:pt x="104038" y="194995"/>
                  </a:lnTo>
                  <a:lnTo>
                    <a:pt x="99669" y="211378"/>
                  </a:lnTo>
                  <a:lnTo>
                    <a:pt x="99695" y="228561"/>
                  </a:lnTo>
                  <a:lnTo>
                    <a:pt x="120751" y="273748"/>
                  </a:lnTo>
                  <a:lnTo>
                    <a:pt x="148882" y="293585"/>
                  </a:lnTo>
                  <a:lnTo>
                    <a:pt x="155765" y="308775"/>
                  </a:lnTo>
                  <a:lnTo>
                    <a:pt x="186461" y="350812"/>
                  </a:lnTo>
                  <a:lnTo>
                    <a:pt x="189407" y="353644"/>
                  </a:lnTo>
                  <a:lnTo>
                    <a:pt x="180403" y="405955"/>
                  </a:lnTo>
                  <a:lnTo>
                    <a:pt x="171945" y="397560"/>
                  </a:lnTo>
                  <a:lnTo>
                    <a:pt x="167601" y="391096"/>
                  </a:lnTo>
                  <a:lnTo>
                    <a:pt x="98183" y="427583"/>
                  </a:lnTo>
                  <a:lnTo>
                    <a:pt x="59651" y="449465"/>
                  </a:lnTo>
                  <a:lnTo>
                    <a:pt x="19888" y="484479"/>
                  </a:lnTo>
                  <a:lnTo>
                    <a:pt x="0" y="532460"/>
                  </a:lnTo>
                  <a:lnTo>
                    <a:pt x="3911" y="550138"/>
                  </a:lnTo>
                  <a:lnTo>
                    <a:pt x="14198" y="557123"/>
                  </a:lnTo>
                  <a:lnTo>
                    <a:pt x="234975" y="557123"/>
                  </a:lnTo>
                  <a:lnTo>
                    <a:pt x="224548" y="523392"/>
                  </a:lnTo>
                  <a:lnTo>
                    <a:pt x="216839" y="501345"/>
                  </a:lnTo>
                  <a:lnTo>
                    <a:pt x="208051" y="481241"/>
                  </a:lnTo>
                  <a:lnTo>
                    <a:pt x="194360" y="453364"/>
                  </a:lnTo>
                  <a:lnTo>
                    <a:pt x="213868" y="462191"/>
                  </a:lnTo>
                  <a:lnTo>
                    <a:pt x="231762" y="466890"/>
                  </a:lnTo>
                  <a:lnTo>
                    <a:pt x="250545" y="468871"/>
                  </a:lnTo>
                  <a:lnTo>
                    <a:pt x="272669" y="469519"/>
                  </a:lnTo>
                  <a:lnTo>
                    <a:pt x="275526" y="469519"/>
                  </a:lnTo>
                  <a:lnTo>
                    <a:pt x="297662" y="468871"/>
                  </a:lnTo>
                  <a:lnTo>
                    <a:pt x="316433" y="466890"/>
                  </a:lnTo>
                  <a:lnTo>
                    <a:pt x="334340" y="462191"/>
                  </a:lnTo>
                  <a:lnTo>
                    <a:pt x="353847" y="453364"/>
                  </a:lnTo>
                  <a:lnTo>
                    <a:pt x="337705" y="489267"/>
                  </a:lnTo>
                  <a:lnTo>
                    <a:pt x="324827" y="522744"/>
                  </a:lnTo>
                  <a:lnTo>
                    <a:pt x="316306" y="547471"/>
                  </a:lnTo>
                  <a:lnTo>
                    <a:pt x="313232" y="557123"/>
                  </a:lnTo>
                  <a:lnTo>
                    <a:pt x="534009" y="557123"/>
                  </a:lnTo>
                  <a:lnTo>
                    <a:pt x="544296" y="550138"/>
                  </a:lnTo>
                  <a:lnTo>
                    <a:pt x="548195" y="53246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42">
            <a:extLst>
              <a:ext uri="{FF2B5EF4-FFF2-40B4-BE49-F238E27FC236}">
                <a16:creationId xmlns:a16="http://schemas.microsoft.com/office/drawing/2014/main" id="{40AB7B47-CF7D-7F33-901E-ACDBDCE2C658}"/>
              </a:ext>
            </a:extLst>
          </p:cNvPr>
          <p:cNvSpPr txBox="1"/>
          <p:nvPr/>
        </p:nvSpPr>
        <p:spPr>
          <a:xfrm>
            <a:off x="6437185" y="5493434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116205" marR="110489" indent="149225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Speech Recognition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43">
            <a:extLst>
              <a:ext uri="{FF2B5EF4-FFF2-40B4-BE49-F238E27FC236}">
                <a16:creationId xmlns:a16="http://schemas.microsoft.com/office/drawing/2014/main" id="{1A4447AE-8682-76B0-50C0-F8F865586395}"/>
              </a:ext>
            </a:extLst>
          </p:cNvPr>
          <p:cNvSpPr txBox="1"/>
          <p:nvPr/>
        </p:nvSpPr>
        <p:spPr>
          <a:xfrm>
            <a:off x="6437185" y="3074732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1275" rIns="0" bIns="0" rtlCol="0">
            <a:spAutoFit/>
          </a:bodyPr>
          <a:lstStyle/>
          <a:p>
            <a:pPr marL="208915" marR="204470" indent="97155">
              <a:lnSpc>
                <a:spcPct val="100000"/>
              </a:lnSpc>
              <a:spcBef>
                <a:spcPts val="325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People Detection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4928A95-48D7-A707-9B71-F1ADBA446396}"/>
              </a:ext>
            </a:extLst>
          </p:cNvPr>
          <p:cNvSpPr/>
          <p:nvPr/>
        </p:nvSpPr>
        <p:spPr>
          <a:xfrm>
            <a:off x="2959770" y="6351558"/>
            <a:ext cx="6390218" cy="1420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1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E368-2848-E9BA-88E3-00EFA16DB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r>
              <a:rPr lang="en-US" spc="-30" dirty="0"/>
              <a:t> </a:t>
            </a:r>
            <a:r>
              <a:rPr lang="en-US" dirty="0"/>
              <a:t>addresses</a:t>
            </a:r>
            <a:r>
              <a:rPr lang="en-US" spc="-55" dirty="0"/>
              <a:t> </a:t>
            </a:r>
            <a:r>
              <a:rPr lang="en-US" dirty="0"/>
              <a:t>a</a:t>
            </a:r>
            <a:r>
              <a:rPr lang="en-US" spc="-35" dirty="0"/>
              <a:t> </a:t>
            </a:r>
            <a:r>
              <a:rPr lang="en-US" dirty="0"/>
              <a:t>wide</a:t>
            </a:r>
            <a:r>
              <a:rPr lang="en-US" spc="-30" dirty="0"/>
              <a:t> </a:t>
            </a:r>
            <a:r>
              <a:rPr lang="en-US" dirty="0"/>
              <a:t>variety</a:t>
            </a:r>
            <a:r>
              <a:rPr lang="en-US" spc="-40" dirty="0"/>
              <a:t> </a:t>
            </a:r>
            <a:r>
              <a:rPr lang="en-US" dirty="0"/>
              <a:t>of</a:t>
            </a:r>
            <a:r>
              <a:rPr lang="en-US" spc="-30" dirty="0"/>
              <a:t> </a:t>
            </a:r>
            <a:r>
              <a:rPr lang="en-US" spc="-10" dirty="0"/>
              <a:t>projects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0B1E6-BD6E-FCAA-A5E9-513631987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111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ST Examples 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D50C6D9-2022-DFBC-19BB-01DE251C2643}"/>
              </a:ext>
            </a:extLst>
          </p:cNvPr>
          <p:cNvSpPr txBox="1"/>
          <p:nvPr/>
        </p:nvSpPr>
        <p:spPr>
          <a:xfrm>
            <a:off x="83032" y="2741545"/>
            <a:ext cx="1871980" cy="88836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7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endParaRPr sz="1800">
              <a:latin typeface="Times New Roman"/>
              <a:cs typeface="Times New Roman"/>
            </a:endParaRPr>
          </a:p>
          <a:p>
            <a:pPr marL="382905">
              <a:lnSpc>
                <a:spcPct val="100000"/>
              </a:lnSpc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Smart</a:t>
            </a:r>
            <a:r>
              <a:rPr sz="18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3224A"/>
                </a:solidFill>
                <a:latin typeface="Arial"/>
                <a:cs typeface="Arial"/>
              </a:rPr>
              <a:t>city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4C22E53-DE25-1FB8-EA8F-161F4474C737}"/>
              </a:ext>
            </a:extLst>
          </p:cNvPr>
          <p:cNvSpPr txBox="1"/>
          <p:nvPr/>
        </p:nvSpPr>
        <p:spPr>
          <a:xfrm>
            <a:off x="2117432" y="2751895"/>
            <a:ext cx="1871980" cy="88836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63195" rIns="0" bIns="0" rtlCol="0">
            <a:spAutoFit/>
          </a:bodyPr>
          <a:lstStyle/>
          <a:p>
            <a:pPr marL="425450" marR="417830" indent="185420">
              <a:lnSpc>
                <a:spcPct val="100000"/>
              </a:lnSpc>
              <a:spcBef>
                <a:spcPts val="1285"/>
              </a:spcBef>
            </a:pP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Smart buildings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FA66F09-F02A-8508-471E-33499956B0B0}"/>
              </a:ext>
            </a:extLst>
          </p:cNvPr>
          <p:cNvSpPr txBox="1"/>
          <p:nvPr/>
        </p:nvSpPr>
        <p:spPr>
          <a:xfrm>
            <a:off x="4151845" y="2751895"/>
            <a:ext cx="1871980" cy="88836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7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endParaRPr sz="180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Smart</a:t>
            </a:r>
            <a:r>
              <a:rPr sz="18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03224A"/>
                </a:solidFill>
                <a:latin typeface="Arial"/>
                <a:cs typeface="Arial"/>
              </a:rPr>
              <a:t>home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479D671-E331-BFDD-D5F0-E0DD25F60DA1}"/>
              </a:ext>
            </a:extLst>
          </p:cNvPr>
          <p:cNvSpPr txBox="1"/>
          <p:nvPr/>
        </p:nvSpPr>
        <p:spPr>
          <a:xfrm>
            <a:off x="6186258" y="2762259"/>
            <a:ext cx="1871980" cy="88836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7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endParaRPr sz="1800">
              <a:latin typeface="Times New Roman"/>
              <a:cs typeface="Times New Roman"/>
            </a:endParaRPr>
          </a:p>
          <a:p>
            <a:pPr marL="549275">
              <a:lnSpc>
                <a:spcPct val="100000"/>
              </a:lnSpc>
            </a:pP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Energy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5E973D2-4BDA-1D14-D38A-C27D6D461D21}"/>
              </a:ext>
            </a:extLst>
          </p:cNvPr>
          <p:cNvSpPr txBox="1"/>
          <p:nvPr/>
        </p:nvSpPr>
        <p:spPr>
          <a:xfrm>
            <a:off x="8220671" y="2762259"/>
            <a:ext cx="1871980" cy="88836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7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endParaRPr sz="1800">
              <a:latin typeface="Times New Roman"/>
              <a:cs typeface="Times New Roman"/>
            </a:endParaRPr>
          </a:p>
          <a:p>
            <a:pPr marL="294640">
              <a:lnSpc>
                <a:spcPct val="100000"/>
              </a:lnSpc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Industry</a:t>
            </a:r>
            <a:r>
              <a:rPr sz="1800" b="1" spc="-7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03224A"/>
                </a:solidFill>
                <a:latin typeface="Arial"/>
                <a:cs typeface="Arial"/>
              </a:rPr>
              <a:t>4.0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3941BF1-308D-0871-4DE2-095AFAB00881}"/>
              </a:ext>
            </a:extLst>
          </p:cNvPr>
          <p:cNvSpPr txBox="1"/>
          <p:nvPr/>
        </p:nvSpPr>
        <p:spPr>
          <a:xfrm>
            <a:off x="10255072" y="2772609"/>
            <a:ext cx="1871980" cy="88836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7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5"/>
              </a:spcBef>
            </a:pPr>
            <a:endParaRPr sz="1800">
              <a:latin typeface="Times New Roman"/>
              <a:cs typeface="Times New Roman"/>
            </a:endParaRPr>
          </a:p>
          <a:p>
            <a:pPr marL="352425">
              <a:lnSpc>
                <a:spcPct val="100000"/>
              </a:lnSpc>
            </a:pP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Healthcare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FA52058-E537-F92A-8ECA-A7C057021705}"/>
              </a:ext>
            </a:extLst>
          </p:cNvPr>
          <p:cNvSpPr txBox="1"/>
          <p:nvPr/>
        </p:nvSpPr>
        <p:spPr>
          <a:xfrm>
            <a:off x="214106" y="3723786"/>
            <a:ext cx="1647189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58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Energy</a:t>
            </a:r>
            <a:r>
              <a:rPr sz="14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optimization Traffic</a:t>
            </a:r>
            <a:r>
              <a:rPr sz="14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management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Public</a:t>
            </a:r>
            <a:r>
              <a:rPr sz="14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safety</a:t>
            </a:r>
            <a:endParaRPr sz="14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Public</a:t>
            </a:r>
            <a:r>
              <a:rPr sz="14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transportation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8000B93-5270-2CEA-22E3-DC6432800955}"/>
              </a:ext>
            </a:extLst>
          </p:cNvPr>
          <p:cNvSpPr txBox="1"/>
          <p:nvPr/>
        </p:nvSpPr>
        <p:spPr>
          <a:xfrm>
            <a:off x="2170858" y="3710948"/>
            <a:ext cx="187452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9146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Energy</a:t>
            </a:r>
            <a:r>
              <a:rPr sz="14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optimization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Access</a:t>
            </a:r>
            <a:r>
              <a:rPr sz="14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control Safety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Predictive</a:t>
            </a:r>
            <a:r>
              <a:rPr sz="14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maintenance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72CC66E-9668-F93D-0D06-E31598E365E8}"/>
              </a:ext>
            </a:extLst>
          </p:cNvPr>
          <p:cNvSpPr txBox="1"/>
          <p:nvPr/>
        </p:nvSpPr>
        <p:spPr>
          <a:xfrm>
            <a:off x="4257240" y="3711126"/>
            <a:ext cx="1675130" cy="152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819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Outdoor</a:t>
            </a:r>
            <a:r>
              <a:rPr sz="1400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cameras Babycams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Smart</a:t>
            </a:r>
            <a:r>
              <a:rPr sz="14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doorbells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Home</a:t>
            </a:r>
            <a:r>
              <a:rPr sz="14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appliances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Energy</a:t>
            </a:r>
            <a:r>
              <a:rPr sz="14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management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Lawn</a:t>
            </a:r>
            <a:r>
              <a:rPr sz="14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mowers </a:t>
            </a:r>
            <a:r>
              <a:rPr sz="1400" spc="-20" dirty="0">
                <a:solidFill>
                  <a:srgbClr val="03224A"/>
                </a:solidFill>
                <a:latin typeface="Arial"/>
                <a:cs typeface="Arial"/>
              </a:rPr>
              <a:t>Vacuum</a:t>
            </a:r>
            <a:r>
              <a:rPr sz="14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robots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1253F8C-2EB0-A7C8-E4CB-6CC04440864C}"/>
              </a:ext>
            </a:extLst>
          </p:cNvPr>
          <p:cNvSpPr txBox="1"/>
          <p:nvPr/>
        </p:nvSpPr>
        <p:spPr>
          <a:xfrm>
            <a:off x="6246801" y="3711661"/>
            <a:ext cx="135445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Solar</a:t>
            </a:r>
            <a:r>
              <a:rPr sz="14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panels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Breaker's</a:t>
            </a:r>
            <a:r>
              <a:rPr sz="14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control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EV</a:t>
            </a:r>
            <a:r>
              <a:rPr sz="14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chargers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Smart</a:t>
            </a:r>
            <a:r>
              <a:rPr sz="14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meters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Fraud</a:t>
            </a:r>
            <a:r>
              <a:rPr sz="14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F053F65-77D1-424A-B0BC-E37EF90A802D}"/>
              </a:ext>
            </a:extLst>
          </p:cNvPr>
          <p:cNvSpPr txBox="1"/>
          <p:nvPr/>
        </p:nvSpPr>
        <p:spPr>
          <a:xfrm>
            <a:off x="8204979" y="3712017"/>
            <a:ext cx="19018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Predictive</a:t>
            </a:r>
            <a:r>
              <a:rPr sz="14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maintenance </a:t>
            </a:r>
            <a:r>
              <a:rPr sz="1400" spc="-25" dirty="0">
                <a:solidFill>
                  <a:srgbClr val="03224A"/>
                </a:solidFill>
                <a:latin typeface="Arial"/>
                <a:cs typeface="Arial"/>
              </a:rPr>
              <a:t>Tools</a:t>
            </a:r>
            <a:r>
              <a:rPr sz="1400" spc="-7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safety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Environment</a:t>
            </a:r>
            <a:r>
              <a:rPr sz="1400" spc="-9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monitoring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13AA430-DDAC-4739-7448-BDAF881CB157}"/>
              </a:ext>
            </a:extLst>
          </p:cNvPr>
          <p:cNvSpPr txBox="1"/>
          <p:nvPr/>
        </p:nvSpPr>
        <p:spPr>
          <a:xfrm>
            <a:off x="10279593" y="3722538"/>
            <a:ext cx="187452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19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Wearables</a:t>
            </a:r>
            <a:r>
              <a:rPr sz="1400" spc="50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Patient</a:t>
            </a:r>
            <a:r>
              <a:rPr sz="14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monitoring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Fall</a:t>
            </a:r>
            <a:r>
              <a:rPr sz="1400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Predictive</a:t>
            </a:r>
            <a:r>
              <a:rPr sz="14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maintenance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6" name="object 16">
            <a:extLst>
              <a:ext uri="{FF2B5EF4-FFF2-40B4-BE49-F238E27FC236}">
                <a16:creationId xmlns:a16="http://schemas.microsoft.com/office/drawing/2014/main" id="{014A1A6F-3BF5-A961-267B-14485FCAA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435452"/>
              </p:ext>
            </p:extLst>
          </p:nvPr>
        </p:nvGraphicFramePr>
        <p:xfrm>
          <a:off x="135369" y="5530541"/>
          <a:ext cx="11938000" cy="1211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Battery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322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Arc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fault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detection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322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Face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object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recognition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322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ctr">
                        <a:lnSpc>
                          <a:spcPts val="2155"/>
                        </a:lnSpc>
                        <a:spcBef>
                          <a:spcPts val="9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Anomaly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detection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322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68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121" y="703669"/>
            <a:ext cx="213269" cy="6590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2199" y="721482"/>
            <a:ext cx="284359" cy="81940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620236" y="881801"/>
            <a:ext cx="0" cy="445681"/>
          </a:xfrm>
          <a:custGeom>
            <a:avLst/>
            <a:gdLst/>
            <a:ahLst/>
            <a:cxnLst/>
            <a:rect l="l" t="t" r="r" b="b"/>
            <a:pathLst>
              <a:path h="638810">
                <a:moveTo>
                  <a:pt x="0" y="638307"/>
                </a:moveTo>
                <a:lnTo>
                  <a:pt x="0" y="0"/>
                </a:lnTo>
              </a:path>
            </a:pathLst>
          </a:custGeom>
          <a:ln w="382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5" name="object 5"/>
          <p:cNvSpPr/>
          <p:nvPr/>
        </p:nvSpPr>
        <p:spPr>
          <a:xfrm>
            <a:off x="7748786" y="899614"/>
            <a:ext cx="0" cy="427517"/>
          </a:xfrm>
          <a:custGeom>
            <a:avLst/>
            <a:gdLst/>
            <a:ahLst/>
            <a:cxnLst/>
            <a:rect l="l" t="t" r="r" b="b"/>
            <a:pathLst>
              <a:path h="612775">
                <a:moveTo>
                  <a:pt x="0" y="612774"/>
                </a:moveTo>
                <a:lnTo>
                  <a:pt x="0" y="0"/>
                </a:lnTo>
              </a:path>
            </a:pathLst>
          </a:custGeom>
          <a:ln w="382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6" name="object 6"/>
          <p:cNvSpPr/>
          <p:nvPr/>
        </p:nvSpPr>
        <p:spPr>
          <a:xfrm>
            <a:off x="10130293" y="650229"/>
            <a:ext cx="0" cy="1140341"/>
          </a:xfrm>
          <a:custGeom>
            <a:avLst/>
            <a:gdLst/>
            <a:ahLst/>
            <a:cxnLst/>
            <a:rect l="l" t="t" r="r" b="b"/>
            <a:pathLst>
              <a:path h="1634489">
                <a:moveTo>
                  <a:pt x="0" y="1634066"/>
                </a:moveTo>
                <a:lnTo>
                  <a:pt x="0" y="0"/>
                </a:lnTo>
              </a:path>
            </a:pathLst>
          </a:custGeom>
          <a:ln w="382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grpSp>
        <p:nvGrpSpPr>
          <p:cNvPr id="7" name="object 7"/>
          <p:cNvGrpSpPr/>
          <p:nvPr/>
        </p:nvGrpSpPr>
        <p:grpSpPr>
          <a:xfrm>
            <a:off x="10112521" y="650229"/>
            <a:ext cx="1226731" cy="1140341"/>
            <a:chOff x="14494614" y="893894"/>
            <a:chExt cx="1758314" cy="1634489"/>
          </a:xfrm>
        </p:grpSpPr>
        <p:sp>
          <p:nvSpPr>
            <p:cNvPr id="8" name="object 8"/>
            <p:cNvSpPr/>
            <p:nvPr/>
          </p:nvSpPr>
          <p:spPr>
            <a:xfrm>
              <a:off x="16214098" y="893894"/>
              <a:ext cx="0" cy="1634489"/>
            </a:xfrm>
            <a:custGeom>
              <a:avLst/>
              <a:gdLst/>
              <a:ahLst/>
              <a:cxnLst/>
              <a:rect l="l" t="t" r="r" b="b"/>
              <a:pathLst>
                <a:path h="1634489">
                  <a:moveTo>
                    <a:pt x="0" y="1634066"/>
                  </a:moveTo>
                  <a:lnTo>
                    <a:pt x="0" y="0"/>
                  </a:lnTo>
                </a:path>
              </a:pathLst>
            </a:custGeom>
            <a:ln w="5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56"/>
            </a:p>
          </p:txBody>
        </p:sp>
        <p:sp>
          <p:nvSpPr>
            <p:cNvPr id="9" name="object 9"/>
            <p:cNvSpPr/>
            <p:nvPr/>
          </p:nvSpPr>
          <p:spPr>
            <a:xfrm>
              <a:off x="14494614" y="919426"/>
              <a:ext cx="1758314" cy="0"/>
            </a:xfrm>
            <a:custGeom>
              <a:avLst/>
              <a:gdLst/>
              <a:ahLst/>
              <a:cxnLst/>
              <a:rect l="l" t="t" r="r" b="b"/>
              <a:pathLst>
                <a:path w="1758315">
                  <a:moveTo>
                    <a:pt x="0" y="0"/>
                  </a:moveTo>
                  <a:lnTo>
                    <a:pt x="1757694" y="0"/>
                  </a:lnTo>
                </a:path>
              </a:pathLst>
            </a:custGeom>
            <a:ln w="38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56"/>
            </a:p>
          </p:txBody>
        </p:sp>
      </p:grpSp>
      <p:sp>
        <p:nvSpPr>
          <p:cNvPr id="10" name="object 10"/>
          <p:cNvSpPr/>
          <p:nvPr/>
        </p:nvSpPr>
        <p:spPr>
          <a:xfrm>
            <a:off x="6842391" y="730388"/>
            <a:ext cx="728773" cy="0"/>
          </a:xfrm>
          <a:custGeom>
            <a:avLst/>
            <a:gdLst/>
            <a:ahLst/>
            <a:cxnLst/>
            <a:rect l="l" t="t" r="r" b="b"/>
            <a:pathLst>
              <a:path w="1044575">
                <a:moveTo>
                  <a:pt x="0" y="0"/>
                </a:moveTo>
                <a:lnTo>
                  <a:pt x="1044427" y="0"/>
                </a:lnTo>
              </a:path>
            </a:pathLst>
          </a:custGeom>
          <a:ln w="893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1" name="object 11"/>
          <p:cNvSpPr/>
          <p:nvPr/>
        </p:nvSpPr>
        <p:spPr>
          <a:xfrm>
            <a:off x="10112521" y="899613"/>
            <a:ext cx="1244452" cy="0"/>
          </a:xfrm>
          <a:custGeom>
            <a:avLst/>
            <a:gdLst/>
            <a:ahLst/>
            <a:cxnLst/>
            <a:rect l="l" t="t" r="r" b="b"/>
            <a:pathLst>
              <a:path w="1783715">
                <a:moveTo>
                  <a:pt x="0" y="0"/>
                </a:moveTo>
                <a:lnTo>
                  <a:pt x="1783168" y="0"/>
                </a:lnTo>
              </a:path>
            </a:pathLst>
          </a:custGeom>
          <a:ln w="382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2" name="object 12"/>
          <p:cNvSpPr/>
          <p:nvPr/>
        </p:nvSpPr>
        <p:spPr>
          <a:xfrm>
            <a:off x="8050918" y="1175719"/>
            <a:ext cx="1795130" cy="0"/>
          </a:xfrm>
          <a:custGeom>
            <a:avLst/>
            <a:gdLst/>
            <a:ahLst/>
            <a:cxnLst/>
            <a:rect l="l" t="t" r="r" b="b"/>
            <a:pathLst>
              <a:path w="2573019">
                <a:moveTo>
                  <a:pt x="0" y="0"/>
                </a:moveTo>
                <a:lnTo>
                  <a:pt x="2572857" y="0"/>
                </a:lnTo>
              </a:path>
            </a:pathLst>
          </a:custGeom>
          <a:ln w="382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3" name="object 13"/>
          <p:cNvSpPr/>
          <p:nvPr/>
        </p:nvSpPr>
        <p:spPr>
          <a:xfrm>
            <a:off x="6789075" y="1523076"/>
            <a:ext cx="693331" cy="0"/>
          </a:xfrm>
          <a:custGeom>
            <a:avLst/>
            <a:gdLst/>
            <a:ahLst/>
            <a:cxnLst/>
            <a:rect l="l" t="t" r="r" b="b"/>
            <a:pathLst>
              <a:path w="993775">
                <a:moveTo>
                  <a:pt x="0" y="0"/>
                </a:moveTo>
                <a:lnTo>
                  <a:pt x="993479" y="0"/>
                </a:lnTo>
              </a:path>
            </a:pathLst>
          </a:custGeom>
          <a:ln w="382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4" name="object 14"/>
          <p:cNvSpPr/>
          <p:nvPr/>
        </p:nvSpPr>
        <p:spPr>
          <a:xfrm>
            <a:off x="10112521" y="1763555"/>
            <a:ext cx="1226731" cy="0"/>
          </a:xfrm>
          <a:custGeom>
            <a:avLst/>
            <a:gdLst/>
            <a:ahLst/>
            <a:cxnLst/>
            <a:rect l="l" t="t" r="r" b="b"/>
            <a:pathLst>
              <a:path w="1758315">
                <a:moveTo>
                  <a:pt x="0" y="0"/>
                </a:moveTo>
                <a:lnTo>
                  <a:pt x="1757694" y="0"/>
                </a:lnTo>
              </a:path>
            </a:pathLst>
          </a:custGeom>
          <a:ln w="382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5" name="object 15"/>
          <p:cNvSpPr/>
          <p:nvPr/>
        </p:nvSpPr>
        <p:spPr>
          <a:xfrm>
            <a:off x="9046174" y="2582963"/>
            <a:ext cx="302142" cy="0"/>
          </a:xfrm>
          <a:custGeom>
            <a:avLst/>
            <a:gdLst/>
            <a:ahLst/>
            <a:cxnLst/>
            <a:rect l="l" t="t" r="r" b="b"/>
            <a:pathLst>
              <a:path w="433069">
                <a:moveTo>
                  <a:pt x="0" y="0"/>
                </a:moveTo>
                <a:lnTo>
                  <a:pt x="433055" y="0"/>
                </a:lnTo>
              </a:path>
            </a:pathLst>
          </a:custGeom>
          <a:ln w="893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6" name="object 16"/>
          <p:cNvSpPr/>
          <p:nvPr/>
        </p:nvSpPr>
        <p:spPr>
          <a:xfrm>
            <a:off x="9046174" y="2725469"/>
            <a:ext cx="302142" cy="0"/>
          </a:xfrm>
          <a:custGeom>
            <a:avLst/>
            <a:gdLst/>
            <a:ahLst/>
            <a:cxnLst/>
            <a:rect l="l" t="t" r="r" b="b"/>
            <a:pathLst>
              <a:path w="433069">
                <a:moveTo>
                  <a:pt x="0" y="0"/>
                </a:moveTo>
                <a:lnTo>
                  <a:pt x="433055" y="0"/>
                </a:lnTo>
              </a:path>
            </a:pathLst>
          </a:custGeom>
          <a:ln w="893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7" name="object 17" descr="$PPTXTitle"/>
          <p:cNvSpPr txBox="1">
            <a:spLocks noGrp="1"/>
          </p:cNvSpPr>
          <p:nvPr>
            <p:ph type="title"/>
          </p:nvPr>
        </p:nvSpPr>
        <p:spPr>
          <a:xfrm>
            <a:off x="493953" y="445079"/>
            <a:ext cx="3795380" cy="1297463"/>
          </a:xfrm>
          <a:prstGeom prst="rect">
            <a:avLst/>
          </a:prstGeom>
        </p:spPr>
        <p:txBody>
          <a:bodyPr vert="horz" wrap="square" lIns="0" tIns="40315" rIns="0" bIns="0" rtlCol="0" anchor="ctr">
            <a:spAutoFit/>
          </a:bodyPr>
          <a:lstStyle/>
          <a:p>
            <a:pPr marL="8861" marR="3544" indent="9304">
              <a:lnSpc>
                <a:spcPts val="4912"/>
              </a:lnSpc>
              <a:spcBef>
                <a:spcPts val="317"/>
              </a:spcBef>
            </a:pPr>
            <a:r>
              <a:rPr sz="4221" spc="171" dirty="0">
                <a:solidFill>
                  <a:srgbClr val="1F1F1C"/>
                </a:solidFill>
              </a:rPr>
              <a:t>The</a:t>
            </a:r>
            <a:r>
              <a:rPr sz="4221" spc="-366" dirty="0">
                <a:solidFill>
                  <a:srgbClr val="1F1F1C"/>
                </a:solidFill>
              </a:rPr>
              <a:t> </a:t>
            </a:r>
            <a:r>
              <a:rPr sz="4221" spc="164" dirty="0">
                <a:solidFill>
                  <a:srgbClr val="1F1F1C"/>
                </a:solidFill>
              </a:rPr>
              <a:t>1</a:t>
            </a:r>
            <a:r>
              <a:rPr sz="4221" spc="-583" dirty="0">
                <a:solidFill>
                  <a:srgbClr val="1F1F1C"/>
                </a:solidFill>
              </a:rPr>
              <a:t> </a:t>
            </a:r>
            <a:r>
              <a:rPr sz="4221" spc="98" dirty="0">
                <a:solidFill>
                  <a:srgbClr val="1F1F1C"/>
                </a:solidFill>
              </a:rPr>
              <a:t>Milliwatt </a:t>
            </a:r>
            <a:r>
              <a:rPr sz="4221" spc="28" dirty="0">
                <a:solidFill>
                  <a:srgbClr val="1F1F1C"/>
                </a:solidFill>
              </a:rPr>
              <a:t>Revolution</a:t>
            </a:r>
            <a:endParaRPr sz="4221" dirty="0"/>
          </a:p>
        </p:txBody>
      </p:sp>
      <p:sp>
        <p:nvSpPr>
          <p:cNvPr id="18" name="object 18"/>
          <p:cNvSpPr txBox="1"/>
          <p:nvPr/>
        </p:nvSpPr>
        <p:spPr>
          <a:xfrm>
            <a:off x="7027359" y="601290"/>
            <a:ext cx="251637" cy="607053"/>
          </a:xfrm>
          <a:prstGeom prst="rect">
            <a:avLst/>
          </a:prstGeom>
        </p:spPr>
        <p:txBody>
          <a:bodyPr vert="horz" wrap="square" lIns="0" tIns="11076" rIns="0" bIns="0" rtlCol="0">
            <a:spAutoFit/>
          </a:bodyPr>
          <a:lstStyle/>
          <a:p>
            <a:pPr marL="26582">
              <a:spcBef>
                <a:spcPts val="87"/>
              </a:spcBef>
            </a:pPr>
            <a:r>
              <a:rPr sz="5599" spc="-1528" baseline="-8307" dirty="0">
                <a:solidFill>
                  <a:srgbClr val="506275"/>
                </a:solidFill>
                <a:latin typeface="Times New Roman"/>
                <a:cs typeface="Times New Roman"/>
              </a:rPr>
              <a:t>-</a:t>
            </a:r>
            <a:r>
              <a:rPr sz="3872" spc="-35" dirty="0">
                <a:solidFill>
                  <a:srgbClr val="506275"/>
                </a:solidFill>
                <a:latin typeface="Arial"/>
                <a:cs typeface="Arial"/>
              </a:rPr>
              <a:t>-</a:t>
            </a:r>
            <a:endParaRPr sz="387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47212" y="1678988"/>
            <a:ext cx="1880634" cy="294407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849" spc="-136" dirty="0">
                <a:solidFill>
                  <a:srgbClr val="1F1F1C"/>
                </a:solidFill>
                <a:latin typeface="Times New Roman"/>
                <a:cs typeface="Times New Roman"/>
              </a:rPr>
              <a:t>CR2032</a:t>
            </a:r>
            <a:r>
              <a:rPr sz="1849" spc="-87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70" dirty="0">
                <a:solidFill>
                  <a:srgbClr val="1F1F1C"/>
                </a:solidFill>
                <a:latin typeface="Times New Roman"/>
                <a:cs typeface="Times New Roman"/>
              </a:rPr>
              <a:t>Coin</a:t>
            </a:r>
            <a:r>
              <a:rPr sz="1849" spc="-49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31" dirty="0">
                <a:solidFill>
                  <a:srgbClr val="1F1F1C"/>
                </a:solidFill>
                <a:latin typeface="Times New Roman"/>
                <a:cs typeface="Times New Roman"/>
              </a:rPr>
              <a:t>Battery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39924" y="485503"/>
            <a:ext cx="64238" cy="186494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1151" spc="-35" dirty="0">
                <a:solidFill>
                  <a:srgbClr val="506275"/>
                </a:solidFill>
                <a:latin typeface="Times New Roman"/>
                <a:cs typeface="Times New Roman"/>
              </a:rPr>
              <a:t>I</a:t>
            </a:r>
            <a:endParaRPr sz="115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50815" y="485503"/>
            <a:ext cx="69112" cy="186494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1151" spc="-35" dirty="0">
                <a:solidFill>
                  <a:srgbClr val="506275"/>
                </a:solidFill>
                <a:latin typeface="Times New Roman"/>
                <a:cs typeface="Times New Roman"/>
              </a:rPr>
              <a:t>I</a:t>
            </a:r>
            <a:endParaRPr sz="1151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49448" y="663635"/>
            <a:ext cx="50948" cy="154370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>
              <a:spcBef>
                <a:spcPts val="73"/>
              </a:spcBef>
            </a:pPr>
            <a:r>
              <a:rPr sz="942" spc="-35" dirty="0">
                <a:solidFill>
                  <a:srgbClr val="506275"/>
                </a:solidFill>
                <a:latin typeface="Times New Roman"/>
                <a:cs typeface="Times New Roman"/>
              </a:rPr>
              <a:t>I</a:t>
            </a:r>
            <a:endParaRPr sz="942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59676" y="636915"/>
            <a:ext cx="60251" cy="186494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>
              <a:spcBef>
                <a:spcPts val="73"/>
              </a:spcBef>
            </a:pPr>
            <a:r>
              <a:rPr sz="1151" spc="-35" dirty="0">
                <a:solidFill>
                  <a:srgbClr val="506275"/>
                </a:solidFill>
                <a:latin typeface="Times New Roman"/>
                <a:cs typeface="Times New Roman"/>
              </a:rPr>
              <a:t>I</a:t>
            </a:r>
            <a:endParaRPr sz="1151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43623" y="1108966"/>
            <a:ext cx="1150974" cy="359295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132026">
              <a:spcBef>
                <a:spcPts val="80"/>
              </a:spcBef>
            </a:pPr>
            <a:r>
              <a:rPr sz="2268" spc="-181" dirty="0">
                <a:solidFill>
                  <a:srgbClr val="506275"/>
                </a:solidFill>
                <a:latin typeface="Times New Roman"/>
                <a:cs typeface="Times New Roman"/>
              </a:rPr>
              <a:t>&gt;</a:t>
            </a:r>
            <a:r>
              <a:rPr sz="2268" spc="-272" dirty="0">
                <a:solidFill>
                  <a:srgbClr val="506275"/>
                </a:solidFill>
                <a:latin typeface="Times New Roman"/>
                <a:cs typeface="Times New Roman"/>
              </a:rPr>
              <a:t> </a:t>
            </a:r>
            <a:r>
              <a:rPr sz="2163" dirty="0">
                <a:solidFill>
                  <a:srgbClr val="506275"/>
                </a:solidFill>
                <a:latin typeface="Times New Roman"/>
                <a:cs typeface="Times New Roman"/>
              </a:rPr>
              <a:t>1</a:t>
            </a:r>
            <a:r>
              <a:rPr sz="2163" spc="-70" dirty="0">
                <a:solidFill>
                  <a:srgbClr val="506275"/>
                </a:solidFill>
                <a:latin typeface="Times New Roman"/>
                <a:cs typeface="Times New Roman"/>
              </a:rPr>
              <a:t> </a:t>
            </a:r>
            <a:r>
              <a:rPr sz="2163" spc="-14" dirty="0">
                <a:solidFill>
                  <a:srgbClr val="506275"/>
                </a:solidFill>
                <a:latin typeface="Times New Roman"/>
                <a:cs typeface="Times New Roman"/>
              </a:rPr>
              <a:t>Year</a:t>
            </a:r>
            <a:endParaRPr sz="216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82861" y="2164399"/>
            <a:ext cx="2302834" cy="885510"/>
          </a:xfrm>
          <a:prstGeom prst="rect">
            <a:avLst/>
          </a:prstGeom>
        </p:spPr>
        <p:txBody>
          <a:bodyPr vert="horz" wrap="square" lIns="0" tIns="92149" rIns="0" bIns="0" rtlCol="0">
            <a:spAutoFit/>
          </a:bodyPr>
          <a:lstStyle/>
          <a:p>
            <a:pPr marL="8861" marR="3544" indent="16392">
              <a:lnSpc>
                <a:spcPts val="3154"/>
              </a:lnSpc>
              <a:spcBef>
                <a:spcPts val="726"/>
              </a:spcBef>
            </a:pPr>
            <a:r>
              <a:rPr sz="3209" spc="-272" dirty="0">
                <a:solidFill>
                  <a:srgbClr val="1F1F1C"/>
                </a:solidFill>
                <a:latin typeface="Times New Roman"/>
                <a:cs typeface="Times New Roman"/>
              </a:rPr>
              <a:t>&lt;</a:t>
            </a:r>
            <a:r>
              <a:rPr sz="3209" spc="-181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2547" b="1" spc="-213" dirty="0">
                <a:solidFill>
                  <a:srgbClr val="1F1F1C"/>
                </a:solidFill>
                <a:latin typeface="Arial"/>
                <a:cs typeface="Arial"/>
              </a:rPr>
              <a:t>1</a:t>
            </a:r>
            <a:r>
              <a:rPr sz="2547" b="1" spc="17" dirty="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547" b="1" spc="185" dirty="0">
                <a:solidFill>
                  <a:srgbClr val="1F1F1C"/>
                </a:solidFill>
                <a:latin typeface="Arial"/>
                <a:cs typeface="Arial"/>
              </a:rPr>
              <a:t>mW</a:t>
            </a:r>
            <a:r>
              <a:rPr sz="2547" b="1" spc="-122" dirty="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547" b="1" spc="80" dirty="0">
                <a:solidFill>
                  <a:srgbClr val="1F1F1C"/>
                </a:solidFill>
                <a:latin typeface="Arial"/>
                <a:cs typeface="Arial"/>
              </a:rPr>
              <a:t>Power </a:t>
            </a:r>
            <a:r>
              <a:rPr sz="2547" b="1" spc="63" dirty="0">
                <a:solidFill>
                  <a:srgbClr val="1F1F1C"/>
                </a:solidFill>
                <a:latin typeface="Arial"/>
                <a:cs typeface="Arial"/>
              </a:rPr>
              <a:t>Consumption</a:t>
            </a:r>
            <a:endParaRPr sz="2547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80102" y="2249012"/>
            <a:ext cx="1933353" cy="773843"/>
          </a:xfrm>
          <a:prstGeom prst="rect">
            <a:avLst/>
          </a:prstGeom>
        </p:spPr>
        <p:txBody>
          <a:bodyPr vert="horz" wrap="square" lIns="0" tIns="6645" rIns="0" bIns="0" rtlCol="0">
            <a:spAutoFit/>
          </a:bodyPr>
          <a:lstStyle/>
          <a:p>
            <a:pPr marL="8861" marR="3544" indent="351773">
              <a:lnSpc>
                <a:spcPct val="101000"/>
              </a:lnSpc>
              <a:spcBef>
                <a:spcPts val="52"/>
              </a:spcBef>
              <a:tabLst>
                <a:tab pos="832028" algn="l"/>
              </a:tabLst>
            </a:pPr>
            <a:r>
              <a:rPr lang="en-US" sz="2547" b="1" spc="38" dirty="0">
                <a:solidFill>
                  <a:srgbClr val="1F1F1C"/>
                </a:solidFill>
                <a:latin typeface="Arial"/>
                <a:cs typeface="Arial"/>
              </a:rPr>
              <a:t>~</a:t>
            </a:r>
            <a:r>
              <a:rPr sz="2547" b="1" spc="35" dirty="0">
                <a:solidFill>
                  <a:srgbClr val="1F1F1C"/>
                </a:solidFill>
                <a:latin typeface="Arial"/>
                <a:cs typeface="Arial"/>
              </a:rPr>
              <a:t>1</a:t>
            </a:r>
            <a:r>
              <a:rPr sz="2547" b="1" dirty="0">
                <a:solidFill>
                  <a:srgbClr val="1F1F1C"/>
                </a:solidFill>
                <a:latin typeface="Arial"/>
                <a:cs typeface="Arial"/>
              </a:rPr>
              <a:t>	</a:t>
            </a:r>
            <a:r>
              <a:rPr lang="en-US" sz="2547" b="1" spc="-14" dirty="0">
                <a:solidFill>
                  <a:srgbClr val="1F1F1C"/>
                </a:solidFill>
                <a:latin typeface="Arial"/>
                <a:cs typeface="Arial"/>
              </a:rPr>
              <a:t>Y</a:t>
            </a:r>
            <a:r>
              <a:rPr sz="2547" b="1" spc="-14" dirty="0">
                <a:solidFill>
                  <a:srgbClr val="1F1F1C"/>
                </a:solidFill>
                <a:latin typeface="Arial"/>
                <a:cs typeface="Arial"/>
              </a:rPr>
              <a:t>ear </a:t>
            </a:r>
            <a:r>
              <a:rPr sz="2547" b="1" spc="94" dirty="0">
                <a:solidFill>
                  <a:srgbClr val="1F1F1C"/>
                </a:solidFill>
                <a:latin typeface="Arial"/>
                <a:cs typeface="Arial"/>
              </a:rPr>
              <a:t>Battery</a:t>
            </a:r>
            <a:r>
              <a:rPr sz="2547" b="1" spc="-56" dirty="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547" b="1" spc="84" dirty="0">
                <a:solidFill>
                  <a:srgbClr val="1F1F1C"/>
                </a:solidFill>
                <a:latin typeface="Arial"/>
                <a:cs typeface="Arial"/>
              </a:rPr>
              <a:t>Life</a:t>
            </a:r>
            <a:endParaRPr sz="2547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7747" y="3789856"/>
            <a:ext cx="2333846" cy="2438071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79" b="1" spc="-42" dirty="0">
                <a:solidFill>
                  <a:srgbClr val="506275"/>
                </a:solidFill>
                <a:latin typeface="Arial"/>
                <a:cs typeface="Arial"/>
              </a:rPr>
              <a:t>Device</a:t>
            </a:r>
            <a:r>
              <a:rPr sz="1779" b="1" spc="-91" dirty="0">
                <a:solidFill>
                  <a:srgbClr val="506275"/>
                </a:solidFill>
                <a:latin typeface="Arial"/>
                <a:cs typeface="Arial"/>
              </a:rPr>
              <a:t> </a:t>
            </a:r>
            <a:r>
              <a:rPr sz="1779" b="1" spc="-7" dirty="0">
                <a:solidFill>
                  <a:srgbClr val="506275"/>
                </a:solidFill>
                <a:latin typeface="Arial"/>
                <a:cs typeface="Arial"/>
              </a:rPr>
              <a:t>Class</a:t>
            </a:r>
            <a:endParaRPr sz="1779">
              <a:latin typeface="Arial"/>
              <a:cs typeface="Arial"/>
            </a:endParaRPr>
          </a:p>
          <a:p>
            <a:pPr marL="9304">
              <a:lnSpc>
                <a:spcPts val="2128"/>
              </a:lnSpc>
              <a:spcBef>
                <a:spcPts val="1444"/>
              </a:spcBef>
            </a:pPr>
            <a:r>
              <a:rPr sz="1849" spc="-31" dirty="0">
                <a:solidFill>
                  <a:srgbClr val="1F1F1C"/>
                </a:solidFill>
                <a:latin typeface="Times New Roman"/>
                <a:cs typeface="Times New Roman"/>
              </a:rPr>
              <a:t>T</a:t>
            </a:r>
            <a:r>
              <a:rPr sz="1849" spc="-31" dirty="0">
                <a:solidFill>
                  <a:srgbClr val="030303"/>
                </a:solidFill>
                <a:latin typeface="Times New Roman"/>
                <a:cs typeface="Times New Roman"/>
              </a:rPr>
              <a:t>in</a:t>
            </a:r>
            <a:r>
              <a:rPr sz="1849" spc="-31" dirty="0">
                <a:solidFill>
                  <a:srgbClr val="1F1F1C"/>
                </a:solidFill>
                <a:latin typeface="Times New Roman"/>
                <a:cs typeface="Times New Roman"/>
              </a:rPr>
              <a:t>yM</a:t>
            </a:r>
            <a:r>
              <a:rPr sz="1849" spc="-31" dirty="0">
                <a:solidFill>
                  <a:srgbClr val="030303"/>
                </a:solidFill>
                <a:latin typeface="Times New Roman"/>
                <a:cs typeface="Times New Roman"/>
              </a:rPr>
              <a:t>L</a:t>
            </a:r>
            <a:r>
              <a:rPr sz="1849" spc="-177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1849" spc="-7" dirty="0">
                <a:solidFill>
                  <a:srgbClr val="1F1F1C"/>
                </a:solidFill>
                <a:latin typeface="Times New Roman"/>
                <a:cs typeface="Times New Roman"/>
              </a:rPr>
              <a:t>Dev</a:t>
            </a:r>
            <a:r>
              <a:rPr sz="1849" spc="-7" dirty="0">
                <a:solidFill>
                  <a:srgbClr val="030303"/>
                </a:solidFill>
                <a:latin typeface="Times New Roman"/>
                <a:cs typeface="Times New Roman"/>
              </a:rPr>
              <a:t>i</a:t>
            </a:r>
            <a:r>
              <a:rPr sz="1849" spc="-7" dirty="0">
                <a:solidFill>
                  <a:srgbClr val="1F1F1C"/>
                </a:solidFill>
                <a:latin typeface="Times New Roman"/>
                <a:cs typeface="Times New Roman"/>
              </a:rPr>
              <a:t>ce</a:t>
            </a:r>
            <a:endParaRPr sz="1849">
              <a:latin typeface="Times New Roman"/>
              <a:cs typeface="Times New Roman"/>
            </a:endParaRPr>
          </a:p>
          <a:p>
            <a:pPr marL="24367">
              <a:lnSpc>
                <a:spcPts val="2128"/>
              </a:lnSpc>
            </a:pPr>
            <a:r>
              <a:rPr sz="1849" spc="-28" dirty="0">
                <a:solidFill>
                  <a:srgbClr val="1F1F1C"/>
                </a:solidFill>
                <a:latin typeface="Times New Roman"/>
                <a:cs typeface="Times New Roman"/>
              </a:rPr>
              <a:t>(e.g.,</a:t>
            </a:r>
            <a:r>
              <a:rPr sz="1849" spc="-91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dirty="0">
                <a:solidFill>
                  <a:srgbClr val="1F1F1C"/>
                </a:solidFill>
                <a:latin typeface="Times New Roman"/>
                <a:cs typeface="Times New Roman"/>
              </a:rPr>
              <a:t>A</a:t>
            </a:r>
            <a:r>
              <a:rPr sz="1849" dirty="0">
                <a:solidFill>
                  <a:srgbClr val="030303"/>
                </a:solidFill>
                <a:latin typeface="Times New Roman"/>
                <a:cs typeface="Times New Roman"/>
              </a:rPr>
              <a:t>r</a:t>
            </a:r>
            <a:r>
              <a:rPr sz="1849" dirty="0">
                <a:solidFill>
                  <a:srgbClr val="1F1F1C"/>
                </a:solidFill>
                <a:latin typeface="Times New Roman"/>
                <a:cs typeface="Times New Roman"/>
              </a:rPr>
              <a:t>m</a:t>
            </a:r>
            <a:r>
              <a:rPr sz="1849" spc="-31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35" dirty="0">
                <a:solidFill>
                  <a:srgbClr val="1F1F1C"/>
                </a:solidFill>
                <a:latin typeface="Times New Roman"/>
                <a:cs typeface="Times New Roman"/>
              </a:rPr>
              <a:t>Co</a:t>
            </a:r>
            <a:r>
              <a:rPr sz="1849" spc="-35" dirty="0">
                <a:solidFill>
                  <a:srgbClr val="030303"/>
                </a:solidFill>
                <a:latin typeface="Times New Roman"/>
                <a:cs typeface="Times New Roman"/>
              </a:rPr>
              <a:t>rt</a:t>
            </a:r>
            <a:r>
              <a:rPr sz="1849" spc="-35" dirty="0">
                <a:solidFill>
                  <a:srgbClr val="1F1F1C"/>
                </a:solidFill>
                <a:latin typeface="Times New Roman"/>
                <a:cs typeface="Times New Roman"/>
              </a:rPr>
              <a:t>ex-</a:t>
            </a:r>
            <a:r>
              <a:rPr sz="1849" spc="-17" dirty="0">
                <a:solidFill>
                  <a:srgbClr val="1F1F1C"/>
                </a:solidFill>
                <a:latin typeface="Times New Roman"/>
                <a:cs typeface="Times New Roman"/>
              </a:rPr>
              <a:t>M)</a:t>
            </a:r>
            <a:endParaRPr sz="1849">
              <a:latin typeface="Times New Roman"/>
              <a:cs typeface="Times New Roman"/>
            </a:endParaRPr>
          </a:p>
          <a:p>
            <a:pPr marL="10633">
              <a:lnSpc>
                <a:spcPts val="2090"/>
              </a:lnSpc>
              <a:spcBef>
                <a:spcPts val="1427"/>
              </a:spcBef>
            </a:pPr>
            <a:r>
              <a:rPr sz="1849" spc="-17" dirty="0">
                <a:solidFill>
                  <a:srgbClr val="1F1F1C"/>
                </a:solidFill>
                <a:latin typeface="Times New Roman"/>
                <a:cs typeface="Times New Roman"/>
              </a:rPr>
              <a:t>SBC</a:t>
            </a:r>
            <a:endParaRPr sz="1849">
              <a:latin typeface="Times New Roman"/>
              <a:cs typeface="Times New Roman"/>
            </a:endParaRPr>
          </a:p>
          <a:p>
            <a:pPr marL="24367">
              <a:lnSpc>
                <a:spcPts val="2090"/>
              </a:lnSpc>
            </a:pPr>
            <a:r>
              <a:rPr sz="1849" spc="-17" dirty="0">
                <a:solidFill>
                  <a:srgbClr val="1F1F1C"/>
                </a:solidFill>
                <a:latin typeface="Times New Roman"/>
                <a:cs typeface="Times New Roman"/>
              </a:rPr>
              <a:t>(e.g.,</a:t>
            </a:r>
            <a:r>
              <a:rPr sz="1849" spc="-3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dirty="0">
                <a:solidFill>
                  <a:srgbClr val="1F1F1C"/>
                </a:solidFill>
                <a:latin typeface="Times New Roman"/>
                <a:cs typeface="Times New Roman"/>
              </a:rPr>
              <a:t>Raspberry</a:t>
            </a:r>
            <a:r>
              <a:rPr sz="1849" spc="66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21" dirty="0">
                <a:solidFill>
                  <a:srgbClr val="1F1F1C"/>
                </a:solidFill>
                <a:latin typeface="Times New Roman"/>
                <a:cs typeface="Times New Roman"/>
              </a:rPr>
              <a:t>Pi</a:t>
            </a:r>
            <a:r>
              <a:rPr sz="1849" spc="-129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7" dirty="0">
                <a:solidFill>
                  <a:srgbClr val="1F1F1C"/>
                </a:solidFill>
                <a:latin typeface="Times New Roman"/>
                <a:cs typeface="Times New Roman"/>
              </a:rPr>
              <a:t>Zero)</a:t>
            </a:r>
            <a:endParaRPr sz="1849">
              <a:latin typeface="Times New Roman"/>
              <a:cs typeface="Times New Roman"/>
            </a:endParaRPr>
          </a:p>
          <a:p>
            <a:pPr marL="21266">
              <a:lnSpc>
                <a:spcPts val="2128"/>
              </a:lnSpc>
              <a:spcBef>
                <a:spcPts val="1430"/>
              </a:spcBef>
            </a:pPr>
            <a:r>
              <a:rPr sz="1849" spc="-31" dirty="0">
                <a:solidFill>
                  <a:srgbClr val="1F1F1C"/>
                </a:solidFill>
                <a:latin typeface="Times New Roman"/>
                <a:cs typeface="Times New Roman"/>
              </a:rPr>
              <a:t>High-</a:t>
            </a:r>
            <a:r>
              <a:rPr sz="1849" dirty="0">
                <a:solidFill>
                  <a:srgbClr val="1F1F1C"/>
                </a:solidFill>
                <a:latin typeface="Times New Roman"/>
                <a:cs typeface="Times New Roman"/>
              </a:rPr>
              <a:t>End </a:t>
            </a:r>
            <a:r>
              <a:rPr sz="1849" spc="-14" dirty="0">
                <a:solidFill>
                  <a:srgbClr val="1F1F1C"/>
                </a:solidFill>
                <a:latin typeface="Times New Roman"/>
                <a:cs typeface="Times New Roman"/>
              </a:rPr>
              <a:t>Edge</a:t>
            </a:r>
            <a:endParaRPr sz="1849">
              <a:latin typeface="Times New Roman"/>
              <a:cs typeface="Times New Roman"/>
            </a:endParaRPr>
          </a:p>
          <a:p>
            <a:pPr marL="24367">
              <a:lnSpc>
                <a:spcPts val="2128"/>
              </a:lnSpc>
            </a:pPr>
            <a:r>
              <a:rPr sz="1849" spc="-7" dirty="0">
                <a:solidFill>
                  <a:srgbClr val="1F1F1C"/>
                </a:solidFill>
                <a:latin typeface="Times New Roman"/>
                <a:cs typeface="Times New Roman"/>
              </a:rPr>
              <a:t>(e.g.,</a:t>
            </a:r>
            <a:r>
              <a:rPr sz="1849" spc="-98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7" dirty="0">
                <a:solidFill>
                  <a:srgbClr val="1F1F1C"/>
                </a:solidFill>
                <a:latin typeface="Times New Roman"/>
                <a:cs typeface="Times New Roman"/>
              </a:rPr>
              <a:t>NVID</a:t>
            </a:r>
            <a:r>
              <a:rPr sz="1849" spc="-7" dirty="0">
                <a:solidFill>
                  <a:srgbClr val="030303"/>
                </a:solidFill>
                <a:latin typeface="Times New Roman"/>
                <a:cs typeface="Times New Roman"/>
              </a:rPr>
              <a:t>I</a:t>
            </a:r>
            <a:r>
              <a:rPr sz="1849" spc="-7" dirty="0">
                <a:solidFill>
                  <a:srgbClr val="1F1F1C"/>
                </a:solidFill>
                <a:latin typeface="Times New Roman"/>
                <a:cs typeface="Times New Roman"/>
              </a:rPr>
              <a:t>A</a:t>
            </a:r>
            <a:r>
              <a:rPr sz="1849" spc="-7" dirty="0">
                <a:solidFill>
                  <a:srgbClr val="030303"/>
                </a:solidFill>
                <a:latin typeface="Times New Roman"/>
                <a:cs typeface="Times New Roman"/>
              </a:rPr>
              <a:t>J</a:t>
            </a:r>
            <a:r>
              <a:rPr sz="1849" spc="-7" dirty="0">
                <a:solidFill>
                  <a:srgbClr val="1F1F1C"/>
                </a:solidFill>
                <a:latin typeface="Times New Roman"/>
                <a:cs typeface="Times New Roman"/>
              </a:rPr>
              <a:t>etson)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73638" y="3789856"/>
            <a:ext cx="657003" cy="283635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79" b="1" spc="-59" dirty="0">
                <a:solidFill>
                  <a:srgbClr val="506275"/>
                </a:solidFill>
                <a:latin typeface="Arial"/>
                <a:cs typeface="Arial"/>
              </a:rPr>
              <a:t>Power</a:t>
            </a:r>
            <a:endParaRPr sz="1779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11407" y="3789856"/>
            <a:ext cx="860351" cy="283635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79" b="1" spc="-28" dirty="0">
                <a:solidFill>
                  <a:srgbClr val="506275"/>
                </a:solidFill>
                <a:latin typeface="Arial"/>
                <a:cs typeface="Arial"/>
              </a:rPr>
              <a:t>Memory</a:t>
            </a:r>
            <a:endParaRPr sz="1779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07480" y="3798763"/>
            <a:ext cx="501502" cy="283635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79" b="1" spc="-31" dirty="0">
                <a:solidFill>
                  <a:srgbClr val="506275"/>
                </a:solidFill>
                <a:latin typeface="Arial"/>
                <a:cs typeface="Arial"/>
              </a:rPr>
              <a:t>Cost</a:t>
            </a:r>
            <a:endParaRPr sz="1779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08585" y="3883375"/>
            <a:ext cx="3901706" cy="2192110"/>
          </a:xfrm>
          <a:prstGeom prst="rect">
            <a:avLst/>
          </a:prstGeom>
        </p:spPr>
        <p:txBody>
          <a:bodyPr vert="horz" wrap="square" lIns="0" tIns="27467" rIns="0" bIns="0" rtlCol="0">
            <a:spAutoFit/>
          </a:bodyPr>
          <a:lstStyle/>
          <a:p>
            <a:pPr marL="10633" marR="3544" indent="-2215">
              <a:lnSpc>
                <a:spcPct val="96200"/>
              </a:lnSpc>
              <a:spcBef>
                <a:spcPts val="216"/>
              </a:spcBef>
            </a:pPr>
            <a:r>
              <a:rPr sz="2930" dirty="0">
                <a:solidFill>
                  <a:srgbClr val="030303"/>
                </a:solidFill>
                <a:latin typeface="Times New Roman"/>
                <a:cs typeface="Times New Roman"/>
              </a:rPr>
              <a:t>This</a:t>
            </a:r>
            <a:r>
              <a:rPr sz="2930" spc="-66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spc="63" dirty="0">
                <a:solidFill>
                  <a:srgbClr val="030303"/>
                </a:solidFill>
                <a:latin typeface="Times New Roman"/>
                <a:cs typeface="Times New Roman"/>
              </a:rPr>
              <a:t>isn't</a:t>
            </a:r>
            <a:r>
              <a:rPr sz="2930" spc="-63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spc="80" dirty="0">
                <a:solidFill>
                  <a:srgbClr val="030303"/>
                </a:solidFill>
                <a:latin typeface="Times New Roman"/>
                <a:cs typeface="Times New Roman"/>
              </a:rPr>
              <a:t>about </a:t>
            </a:r>
            <a:r>
              <a:rPr sz="2930" spc="84" dirty="0">
                <a:solidFill>
                  <a:srgbClr val="030303"/>
                </a:solidFill>
                <a:latin typeface="Times New Roman"/>
                <a:cs typeface="Times New Roman"/>
              </a:rPr>
              <a:t>shrinking</a:t>
            </a:r>
            <a:r>
              <a:rPr sz="2930" spc="-24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spc="63" dirty="0">
                <a:solidFill>
                  <a:srgbClr val="030303"/>
                </a:solidFill>
                <a:latin typeface="Times New Roman"/>
                <a:cs typeface="Times New Roman"/>
              </a:rPr>
              <a:t>desktop</a:t>
            </a:r>
            <a:r>
              <a:rPr sz="2930" spc="-28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895" spc="-98" dirty="0">
                <a:solidFill>
                  <a:srgbClr val="030303"/>
                </a:solidFill>
                <a:latin typeface="Times New Roman"/>
                <a:cs typeface="Times New Roman"/>
              </a:rPr>
              <a:t>AI;</a:t>
            </a:r>
            <a:r>
              <a:rPr sz="2895" spc="-101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spc="31" dirty="0">
                <a:solidFill>
                  <a:srgbClr val="030303"/>
                </a:solidFill>
                <a:latin typeface="Times New Roman"/>
                <a:cs typeface="Times New Roman"/>
              </a:rPr>
              <a:t>it's </a:t>
            </a:r>
            <a:r>
              <a:rPr sz="2930" spc="101" dirty="0">
                <a:solidFill>
                  <a:srgbClr val="030303"/>
                </a:solidFill>
                <a:latin typeface="Times New Roman"/>
                <a:cs typeface="Times New Roman"/>
              </a:rPr>
              <a:t>about</a:t>
            </a:r>
            <a:r>
              <a:rPr sz="2930" spc="-7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spc="73" dirty="0">
                <a:solidFill>
                  <a:srgbClr val="030303"/>
                </a:solidFill>
                <a:latin typeface="Times New Roman"/>
                <a:cs typeface="Times New Roman"/>
              </a:rPr>
              <a:t>enabling</a:t>
            </a:r>
            <a:r>
              <a:rPr sz="2930" spc="-45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spc="77" dirty="0">
                <a:solidFill>
                  <a:srgbClr val="030303"/>
                </a:solidFill>
                <a:latin typeface="Times New Roman"/>
                <a:cs typeface="Times New Roman"/>
              </a:rPr>
              <a:t>a</a:t>
            </a:r>
            <a:r>
              <a:rPr sz="2930" spc="3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spc="59" dirty="0">
                <a:solidFill>
                  <a:srgbClr val="030303"/>
                </a:solidFill>
                <a:latin typeface="Times New Roman"/>
                <a:cs typeface="Times New Roman"/>
              </a:rPr>
              <a:t>new </a:t>
            </a:r>
            <a:r>
              <a:rPr sz="2930" spc="52" dirty="0">
                <a:solidFill>
                  <a:srgbClr val="030303"/>
                </a:solidFill>
                <a:latin typeface="Times New Roman"/>
                <a:cs typeface="Times New Roman"/>
              </a:rPr>
              <a:t>class</a:t>
            </a:r>
            <a:r>
              <a:rPr sz="2930" spc="-140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dirty="0">
                <a:solidFill>
                  <a:srgbClr val="030303"/>
                </a:solidFill>
                <a:latin typeface="Times New Roman"/>
                <a:cs typeface="Times New Roman"/>
              </a:rPr>
              <a:t>of</a:t>
            </a:r>
            <a:r>
              <a:rPr sz="2930" spc="-24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spc="35" dirty="0">
                <a:solidFill>
                  <a:srgbClr val="030303"/>
                </a:solidFill>
                <a:latin typeface="Times New Roman"/>
                <a:cs typeface="Times New Roman"/>
              </a:rPr>
              <a:t>intelligent, </a:t>
            </a:r>
            <a:r>
              <a:rPr sz="2930" spc="108" dirty="0">
                <a:solidFill>
                  <a:srgbClr val="030303"/>
                </a:solidFill>
                <a:latin typeface="Times New Roman"/>
                <a:cs typeface="Times New Roman"/>
              </a:rPr>
              <a:t>untethered</a:t>
            </a:r>
            <a:r>
              <a:rPr sz="2930" spc="24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930" spc="52" dirty="0">
                <a:solidFill>
                  <a:srgbClr val="030303"/>
                </a:solidFill>
                <a:latin typeface="Times New Roman"/>
                <a:cs typeface="Times New Roman"/>
              </a:rPr>
              <a:t>devices</a:t>
            </a:r>
            <a:r>
              <a:rPr sz="2930" spc="52" dirty="0">
                <a:solidFill>
                  <a:srgbClr val="1F1F1C"/>
                </a:solidFill>
                <a:latin typeface="Times New Roman"/>
                <a:cs typeface="Times New Roman"/>
              </a:rPr>
              <a:t>.</a:t>
            </a:r>
            <a:endParaRPr sz="293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85941" y="4377692"/>
            <a:ext cx="736748" cy="294407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849" spc="206" dirty="0">
                <a:solidFill>
                  <a:srgbClr val="1F1F1C"/>
                </a:solidFill>
                <a:latin typeface="Times New Roman"/>
                <a:cs typeface="Times New Roman"/>
              </a:rPr>
              <a:t>&lt;</a:t>
            </a:r>
            <a:r>
              <a:rPr sz="1849" spc="206" dirty="0">
                <a:solidFill>
                  <a:srgbClr val="030303"/>
                </a:solidFill>
                <a:latin typeface="Times New Roman"/>
                <a:cs typeface="Times New Roman"/>
              </a:rPr>
              <a:t>l</a:t>
            </a:r>
            <a:r>
              <a:rPr sz="1849" spc="206" dirty="0">
                <a:solidFill>
                  <a:srgbClr val="1F1F1C"/>
                </a:solidFill>
                <a:latin typeface="Times New Roman"/>
                <a:cs typeface="Times New Roman"/>
              </a:rPr>
              <a:t>mW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11545" y="4377692"/>
            <a:ext cx="1061484" cy="294407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849" dirty="0">
                <a:solidFill>
                  <a:srgbClr val="1F1F1C"/>
                </a:solidFill>
                <a:latin typeface="Times New Roman"/>
                <a:cs typeface="Times New Roman"/>
              </a:rPr>
              <a:t>Tens</a:t>
            </a:r>
            <a:r>
              <a:rPr sz="1849" spc="-122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dirty="0">
                <a:solidFill>
                  <a:srgbClr val="1F1F1C"/>
                </a:solidFill>
                <a:latin typeface="Times New Roman"/>
                <a:cs typeface="Times New Roman"/>
              </a:rPr>
              <a:t>of</a:t>
            </a:r>
            <a:r>
              <a:rPr sz="1849" spc="-66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98" dirty="0">
                <a:solidFill>
                  <a:srgbClr val="1F1F1C"/>
                </a:solidFill>
                <a:latin typeface="Times New Roman"/>
                <a:cs typeface="Times New Roman"/>
              </a:rPr>
              <a:t>KB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13891" y="4377692"/>
            <a:ext cx="431062" cy="294407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849" spc="-177" dirty="0">
                <a:solidFill>
                  <a:srgbClr val="1F1F1C"/>
                </a:solidFill>
                <a:latin typeface="Times New Roman"/>
                <a:cs typeface="Times New Roman"/>
              </a:rPr>
              <a:t>&lt;</a:t>
            </a:r>
            <a:r>
              <a:rPr sz="1849" spc="-35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28" dirty="0">
                <a:solidFill>
                  <a:srgbClr val="1F1F1C"/>
                </a:solidFill>
                <a:latin typeface="Times New Roman"/>
                <a:cs typeface="Times New Roman"/>
              </a:rPr>
              <a:t>£1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78703" y="5090221"/>
            <a:ext cx="1247553" cy="294407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849" spc="-133" dirty="0">
                <a:solidFill>
                  <a:srgbClr val="1F1F1C"/>
                </a:solidFill>
                <a:latin typeface="Times New Roman"/>
                <a:cs typeface="Times New Roman"/>
              </a:rPr>
              <a:t>~</a:t>
            </a:r>
            <a:r>
              <a:rPr sz="1849" spc="-133" dirty="0">
                <a:solidFill>
                  <a:srgbClr val="030303"/>
                </a:solidFill>
                <a:latin typeface="Times New Roman"/>
                <a:cs typeface="Times New Roman"/>
              </a:rPr>
              <a:t>l</a:t>
            </a:r>
            <a:r>
              <a:rPr sz="1849" spc="-133" dirty="0">
                <a:solidFill>
                  <a:srgbClr val="1F1F1C"/>
                </a:solidFill>
                <a:latin typeface="Times New Roman"/>
                <a:cs typeface="Times New Roman"/>
              </a:rPr>
              <a:t>OOs</a:t>
            </a:r>
            <a:r>
              <a:rPr sz="1849" spc="-119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dirty="0">
                <a:solidFill>
                  <a:srgbClr val="1F1F1C"/>
                </a:solidFill>
                <a:latin typeface="Times New Roman"/>
                <a:cs typeface="Times New Roman"/>
              </a:rPr>
              <a:t>of</a:t>
            </a:r>
            <a:r>
              <a:rPr sz="1849" spc="24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52" dirty="0">
                <a:solidFill>
                  <a:srgbClr val="1F1F1C"/>
                </a:solidFill>
                <a:latin typeface="Times New Roman"/>
                <a:cs typeface="Times New Roman"/>
              </a:rPr>
              <a:t>mW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14003" y="4965529"/>
            <a:ext cx="1221415" cy="548451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9304">
              <a:lnSpc>
                <a:spcPts val="2090"/>
              </a:lnSpc>
              <a:spcBef>
                <a:spcPts val="77"/>
              </a:spcBef>
            </a:pPr>
            <a:r>
              <a:rPr sz="1849" spc="45" dirty="0">
                <a:solidFill>
                  <a:srgbClr val="1F1F1C"/>
                </a:solidFill>
                <a:latin typeface="Times New Roman"/>
                <a:cs typeface="Times New Roman"/>
              </a:rPr>
              <a:t>Hun</a:t>
            </a:r>
            <a:r>
              <a:rPr sz="1849" spc="45" dirty="0">
                <a:solidFill>
                  <a:srgbClr val="030303"/>
                </a:solidFill>
                <a:latin typeface="Times New Roman"/>
                <a:cs typeface="Times New Roman"/>
              </a:rPr>
              <a:t>d</a:t>
            </a:r>
            <a:r>
              <a:rPr sz="1849" spc="45" dirty="0">
                <a:solidFill>
                  <a:srgbClr val="1F1F1C"/>
                </a:solidFill>
                <a:latin typeface="Times New Roman"/>
                <a:cs typeface="Times New Roman"/>
              </a:rPr>
              <a:t>reds</a:t>
            </a:r>
            <a:r>
              <a:rPr sz="1849" spc="-115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17" dirty="0">
                <a:solidFill>
                  <a:srgbClr val="1F1F1C"/>
                </a:solidFill>
                <a:latin typeface="Times New Roman"/>
                <a:cs typeface="Times New Roman"/>
              </a:rPr>
              <a:t>of</a:t>
            </a:r>
            <a:endParaRPr sz="1849">
              <a:latin typeface="Times New Roman"/>
              <a:cs typeface="Times New Roman"/>
            </a:endParaRPr>
          </a:p>
          <a:p>
            <a:pPr marL="8861">
              <a:lnSpc>
                <a:spcPts val="2090"/>
              </a:lnSpc>
            </a:pPr>
            <a:r>
              <a:rPr sz="1849" b="1" spc="-202" dirty="0">
                <a:solidFill>
                  <a:srgbClr val="1F1F1C"/>
                </a:solidFill>
                <a:latin typeface="Times New Roman"/>
                <a:cs typeface="Times New Roman"/>
              </a:rPr>
              <a:t>MB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06652" y="5090221"/>
            <a:ext cx="775291" cy="294407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849" spc="-49" dirty="0">
                <a:solidFill>
                  <a:srgbClr val="1F1F1C"/>
                </a:solidFill>
                <a:latin typeface="Times New Roman"/>
                <a:cs typeface="Times New Roman"/>
              </a:rPr>
              <a:t>~£5-</a:t>
            </a:r>
            <a:r>
              <a:rPr sz="1849" spc="-31" dirty="0">
                <a:solidFill>
                  <a:srgbClr val="1F1F1C"/>
                </a:solidFill>
                <a:latin typeface="Times New Roman"/>
                <a:cs typeface="Times New Roman"/>
              </a:rPr>
              <a:t>£</a:t>
            </a:r>
            <a:r>
              <a:rPr sz="1849" spc="-31" dirty="0">
                <a:solidFill>
                  <a:srgbClr val="030303"/>
                </a:solidFill>
                <a:latin typeface="Times New Roman"/>
                <a:cs typeface="Times New Roman"/>
              </a:rPr>
              <a:t>1</a:t>
            </a:r>
            <a:r>
              <a:rPr sz="1849" spc="-31" dirty="0">
                <a:solidFill>
                  <a:srgbClr val="1F1F1C"/>
                </a:solidFill>
                <a:latin typeface="Times New Roman"/>
                <a:cs typeface="Times New Roman"/>
              </a:rPr>
              <a:t>0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78021" y="5678058"/>
            <a:ext cx="811619" cy="550986"/>
          </a:xfrm>
          <a:prstGeom prst="rect">
            <a:avLst/>
          </a:prstGeom>
        </p:spPr>
        <p:txBody>
          <a:bodyPr vert="horz" wrap="square" lIns="0" tIns="37657" rIns="0" bIns="0" rtlCol="0">
            <a:spAutoFit/>
          </a:bodyPr>
          <a:lstStyle/>
          <a:p>
            <a:pPr marL="8861" marR="3544" indent="1772">
              <a:lnSpc>
                <a:spcPts val="2037"/>
              </a:lnSpc>
              <a:spcBef>
                <a:spcPts val="297"/>
              </a:spcBef>
            </a:pPr>
            <a:r>
              <a:rPr sz="1849" spc="-35" dirty="0">
                <a:solidFill>
                  <a:srgbClr val="1F1F1C"/>
                </a:solidFill>
                <a:latin typeface="Times New Roman"/>
                <a:cs typeface="Times New Roman"/>
              </a:rPr>
              <a:t>Up</a:t>
            </a:r>
            <a:r>
              <a:rPr sz="1849" spc="-80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42" dirty="0">
                <a:solidFill>
                  <a:srgbClr val="1F1F1C"/>
                </a:solidFill>
                <a:latin typeface="Times New Roman"/>
                <a:cs typeface="Times New Roman"/>
              </a:rPr>
              <a:t>to</a:t>
            </a:r>
            <a:r>
              <a:rPr sz="1849" spc="-227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17" dirty="0">
                <a:solidFill>
                  <a:srgbClr val="030303"/>
                </a:solidFill>
                <a:latin typeface="Times New Roman"/>
                <a:cs typeface="Times New Roman"/>
              </a:rPr>
              <a:t>1</a:t>
            </a:r>
            <a:r>
              <a:rPr sz="1849" spc="-17" dirty="0">
                <a:solidFill>
                  <a:srgbClr val="1F1F1C"/>
                </a:solidFill>
                <a:latin typeface="Times New Roman"/>
                <a:cs typeface="Times New Roman"/>
              </a:rPr>
              <a:t>2 </a:t>
            </a:r>
            <a:r>
              <a:rPr sz="1849" spc="-7" dirty="0">
                <a:solidFill>
                  <a:srgbClr val="1F1F1C"/>
                </a:solidFill>
                <a:latin typeface="Times New Roman"/>
                <a:cs typeface="Times New Roman"/>
              </a:rPr>
              <a:t>Wa</a:t>
            </a:r>
            <a:r>
              <a:rPr sz="1849" spc="-7" dirty="0">
                <a:solidFill>
                  <a:srgbClr val="030303"/>
                </a:solidFill>
                <a:latin typeface="Times New Roman"/>
                <a:cs typeface="Times New Roman"/>
              </a:rPr>
              <a:t>tt</a:t>
            </a:r>
            <a:r>
              <a:rPr sz="1849" spc="-7" dirty="0">
                <a:solidFill>
                  <a:srgbClr val="1F1F1C"/>
                </a:solidFill>
                <a:latin typeface="Times New Roman"/>
                <a:cs typeface="Times New Roman"/>
              </a:rPr>
              <a:t>s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19253" y="5811657"/>
            <a:ext cx="953386" cy="294407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849" spc="-17" dirty="0">
                <a:solidFill>
                  <a:srgbClr val="1F1F1C"/>
                </a:solidFill>
                <a:latin typeface="Times New Roman"/>
                <a:cs typeface="Times New Roman"/>
              </a:rPr>
              <a:t>Gigabytes</a:t>
            </a:r>
            <a:endParaRPr sz="1849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13487" y="5802751"/>
            <a:ext cx="634852" cy="305627"/>
          </a:xfrm>
          <a:prstGeom prst="rect">
            <a:avLst/>
          </a:prstGeom>
        </p:spPr>
        <p:txBody>
          <a:bodyPr vert="horz" wrap="square" lIns="0" tIns="10190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1919" spc="-206" dirty="0">
                <a:solidFill>
                  <a:srgbClr val="1F1F1C"/>
                </a:solidFill>
                <a:latin typeface="Times New Roman"/>
                <a:cs typeface="Times New Roman"/>
              </a:rPr>
              <a:t>&gt;</a:t>
            </a:r>
            <a:r>
              <a:rPr sz="1919" spc="-119" dirty="0">
                <a:solidFill>
                  <a:srgbClr val="1F1F1C"/>
                </a:solidFill>
                <a:latin typeface="Times New Roman"/>
                <a:cs typeface="Times New Roman"/>
              </a:rPr>
              <a:t> </a:t>
            </a:r>
            <a:r>
              <a:rPr sz="1849" spc="-14" dirty="0">
                <a:solidFill>
                  <a:srgbClr val="1F1F1C"/>
                </a:solidFill>
                <a:latin typeface="Times New Roman"/>
                <a:cs typeface="Times New Roman"/>
              </a:rPr>
              <a:t>£1</a:t>
            </a:r>
            <a:r>
              <a:rPr sz="1849" spc="-14" dirty="0">
                <a:solidFill>
                  <a:srgbClr val="030303"/>
                </a:solidFill>
                <a:latin typeface="Times New Roman"/>
                <a:cs typeface="Times New Roman"/>
              </a:rPr>
              <a:t>0</a:t>
            </a:r>
            <a:r>
              <a:rPr sz="1849" spc="-14" dirty="0">
                <a:solidFill>
                  <a:srgbClr val="1F1F1C"/>
                </a:solidFill>
                <a:latin typeface="Times New Roman"/>
                <a:cs typeface="Times New Roman"/>
              </a:rPr>
              <a:t>0</a:t>
            </a:r>
            <a:endParaRPr sz="1849">
              <a:latin typeface="Times New Roman"/>
              <a:cs typeface="Times New Roman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2DCA2FE-1182-3D78-1864-68E953A95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65" y="489813"/>
            <a:ext cx="5277144" cy="16150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A machine with a door open  Description automatically generated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" y="203"/>
            <a:ext cx="12191288" cy="68577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2102" y="4307281"/>
            <a:ext cx="3123565" cy="161353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ts val="5500"/>
              </a:lnSpc>
              <a:spcBef>
                <a:spcPts val="1035"/>
              </a:spcBef>
            </a:pPr>
            <a:r>
              <a:rPr sz="4800" b="1" spc="-30" dirty="0">
                <a:solidFill>
                  <a:srgbClr val="03224A"/>
                </a:solidFill>
                <a:latin typeface="Arial"/>
                <a:cs typeface="Arial"/>
              </a:rPr>
              <a:t>~15-</a:t>
            </a:r>
            <a:r>
              <a:rPr sz="4800" b="1" spc="-25" dirty="0">
                <a:solidFill>
                  <a:srgbClr val="03224A"/>
                </a:solidFill>
                <a:latin typeface="Arial"/>
                <a:cs typeface="Arial"/>
              </a:rPr>
              <a:t>40</a:t>
            </a:r>
            <a:r>
              <a:rPr sz="4800" b="1" spc="-37" baseline="25173" dirty="0">
                <a:solidFill>
                  <a:srgbClr val="03224A"/>
                </a:solidFill>
                <a:latin typeface="Arial"/>
                <a:cs typeface="Arial"/>
              </a:rPr>
              <a:t>%</a:t>
            </a:r>
            <a:endParaRPr sz="4800" baseline="25173">
              <a:latin typeface="Arial"/>
              <a:cs typeface="Arial"/>
            </a:endParaRPr>
          </a:p>
          <a:p>
            <a:pPr marL="240665" marR="233679" algn="ctr">
              <a:lnSpc>
                <a:spcPts val="2300"/>
              </a:lnSpc>
              <a:spcBef>
                <a:spcPts val="305"/>
              </a:spcBef>
            </a:pP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Energy</a:t>
            </a:r>
            <a:r>
              <a:rPr sz="2400" b="1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saving</a:t>
            </a:r>
            <a:r>
              <a:rPr sz="2400" b="1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03224A"/>
                </a:solidFill>
                <a:latin typeface="Arial"/>
                <a:cs typeface="Arial"/>
              </a:rPr>
              <a:t>per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washing</a:t>
            </a:r>
            <a:r>
              <a:rPr sz="24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3224A"/>
                </a:solidFill>
                <a:latin typeface="Arial"/>
                <a:cs typeface="Arial"/>
              </a:rPr>
              <a:t>cycle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2917482" y="571665"/>
            <a:ext cx="8982710" cy="1353820"/>
          </a:xfrm>
          <a:prstGeom prst="rect">
            <a:avLst/>
          </a:prstGeom>
          <a:solidFill>
            <a:srgbClr val="425A78"/>
          </a:solidFill>
        </p:spPr>
        <p:txBody>
          <a:bodyPr vert="horz" wrap="square" lIns="0" tIns="95885" rIns="0" bIns="0" rtlCol="0">
            <a:spAutoFit/>
          </a:bodyPr>
          <a:lstStyle/>
          <a:p>
            <a:pPr marL="454025" marR="448945" algn="ctr">
              <a:lnSpc>
                <a:spcPts val="3030"/>
              </a:lnSpc>
              <a:spcBef>
                <a:spcPts val="755"/>
              </a:spcBef>
            </a:pPr>
            <a:r>
              <a:rPr sz="2800" dirty="0">
                <a:solidFill>
                  <a:srgbClr val="FFFFFF"/>
                </a:solidFill>
              </a:rPr>
              <a:t>A</a:t>
            </a:r>
            <a:r>
              <a:rPr sz="2800" spc="-19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washing</a:t>
            </a:r>
            <a:r>
              <a:rPr sz="2800" spc="-8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machine</a:t>
            </a:r>
            <a:r>
              <a:rPr sz="2800" spc="-6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uses</a:t>
            </a:r>
            <a:r>
              <a:rPr sz="2800" spc="-80" dirty="0">
                <a:solidFill>
                  <a:srgbClr val="FFFFFF"/>
                </a:solidFill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advanced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motor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</a:rPr>
              <a:t>to</a:t>
            </a:r>
            <a:r>
              <a:rPr sz="2800" spc="-6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weigh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clothes</a:t>
            </a:r>
            <a:r>
              <a:rPr sz="2800" spc="-7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and</a:t>
            </a:r>
            <a:r>
              <a:rPr sz="2800" spc="-6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optimize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water, </a:t>
            </a:r>
            <a:r>
              <a:rPr sz="2800" dirty="0">
                <a:solidFill>
                  <a:srgbClr val="FFFFFF"/>
                </a:solidFill>
              </a:rPr>
              <a:t>detergent,</a:t>
            </a:r>
            <a:r>
              <a:rPr sz="2800" spc="-6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and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energy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used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56561" y="4567097"/>
            <a:ext cx="3343910" cy="135382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174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Leader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white-goods</a:t>
            </a:r>
            <a:endParaRPr sz="2000">
              <a:latin typeface="Arial"/>
              <a:cs typeface="Arial"/>
            </a:endParaRPr>
          </a:p>
          <a:p>
            <a:pPr marL="160655" marR="153670" algn="ctr">
              <a:lnSpc>
                <a:spcPts val="2390"/>
              </a:lnSpc>
              <a:spcBef>
                <a:spcPts val="69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starting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2024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millions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units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A black bicycle with a basket  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7920" y="1045006"/>
            <a:ext cx="7831654" cy="55484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3016" y="4065968"/>
            <a:ext cx="3123565" cy="161353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3200" b="1" dirty="0">
                <a:solidFill>
                  <a:srgbClr val="03224A"/>
                </a:solidFill>
                <a:latin typeface="Arial"/>
                <a:cs typeface="Arial"/>
              </a:rPr>
              <a:t>Virtual</a:t>
            </a:r>
            <a:r>
              <a:rPr sz="3200" b="1" spc="-1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3224A"/>
                </a:solidFill>
                <a:latin typeface="Arial"/>
                <a:cs typeface="Arial"/>
              </a:rPr>
              <a:t>sensor</a:t>
            </a:r>
            <a:endParaRPr sz="3200" dirty="0">
              <a:latin typeface="Arial"/>
              <a:cs typeface="Arial"/>
            </a:endParaRPr>
          </a:p>
          <a:p>
            <a:pPr marL="123189" marR="114935" algn="ctr">
              <a:lnSpc>
                <a:spcPct val="80000"/>
              </a:lnSpc>
              <a:spcBef>
                <a:spcPts val="640"/>
              </a:spcBef>
            </a:pP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Tire</a:t>
            </a:r>
            <a:r>
              <a:rPr sz="2000" b="1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pressure</a:t>
            </a:r>
            <a:r>
              <a:rPr sz="2000" b="1" spc="-6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measured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through</a:t>
            </a:r>
            <a:r>
              <a:rPr sz="20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the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 e-</a:t>
            </a:r>
            <a:r>
              <a:rPr sz="2000" b="1" spc="-20" dirty="0">
                <a:solidFill>
                  <a:srgbClr val="03224A"/>
                </a:solidFill>
                <a:latin typeface="Arial"/>
                <a:cs typeface="Arial"/>
              </a:rPr>
              <a:t>motor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current</a:t>
            </a:r>
            <a:r>
              <a:rPr sz="20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consumption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599" y="6645237"/>
            <a:ext cx="700405" cy="86995"/>
          </a:xfrm>
          <a:custGeom>
            <a:avLst/>
            <a:gdLst/>
            <a:ahLst/>
            <a:cxnLst/>
            <a:rect l="l" t="t" r="r" b="b"/>
            <a:pathLst>
              <a:path w="700405" h="86995">
                <a:moveTo>
                  <a:pt x="22606" y="61722"/>
                </a:moveTo>
                <a:lnTo>
                  <a:pt x="14884" y="61722"/>
                </a:lnTo>
                <a:lnTo>
                  <a:pt x="14884" y="1701"/>
                </a:lnTo>
                <a:lnTo>
                  <a:pt x="520" y="1701"/>
                </a:lnTo>
                <a:lnTo>
                  <a:pt x="520" y="7899"/>
                </a:lnTo>
                <a:lnTo>
                  <a:pt x="8331" y="7899"/>
                </a:lnTo>
                <a:lnTo>
                  <a:pt x="8331" y="61722"/>
                </a:lnTo>
                <a:lnTo>
                  <a:pt x="0" y="61722"/>
                </a:lnTo>
                <a:lnTo>
                  <a:pt x="0" y="67906"/>
                </a:lnTo>
                <a:lnTo>
                  <a:pt x="22606" y="67906"/>
                </a:lnTo>
                <a:lnTo>
                  <a:pt x="22606" y="61722"/>
                </a:lnTo>
                <a:close/>
              </a:path>
              <a:path w="700405" h="86995">
                <a:moveTo>
                  <a:pt x="43916" y="0"/>
                </a:moveTo>
                <a:lnTo>
                  <a:pt x="37325" y="0"/>
                </a:lnTo>
                <a:lnTo>
                  <a:pt x="37325" y="9880"/>
                </a:lnTo>
                <a:lnTo>
                  <a:pt x="43916" y="9880"/>
                </a:lnTo>
                <a:lnTo>
                  <a:pt x="43916" y="0"/>
                </a:lnTo>
                <a:close/>
              </a:path>
              <a:path w="700405" h="86995">
                <a:moveTo>
                  <a:pt x="53289" y="61722"/>
                </a:moveTo>
                <a:lnTo>
                  <a:pt x="45504" y="61722"/>
                </a:lnTo>
                <a:lnTo>
                  <a:pt x="45504" y="18808"/>
                </a:lnTo>
                <a:lnTo>
                  <a:pt x="31127" y="18808"/>
                </a:lnTo>
                <a:lnTo>
                  <a:pt x="31127" y="25019"/>
                </a:lnTo>
                <a:lnTo>
                  <a:pt x="38938" y="25019"/>
                </a:lnTo>
                <a:lnTo>
                  <a:pt x="38938" y="61722"/>
                </a:lnTo>
                <a:lnTo>
                  <a:pt x="30937" y="61722"/>
                </a:lnTo>
                <a:lnTo>
                  <a:pt x="30937" y="67906"/>
                </a:lnTo>
                <a:lnTo>
                  <a:pt x="53289" y="67906"/>
                </a:lnTo>
                <a:lnTo>
                  <a:pt x="53289" y="61722"/>
                </a:lnTo>
                <a:close/>
              </a:path>
              <a:path w="700405" h="86995">
                <a:moveTo>
                  <a:pt x="84353" y="698"/>
                </a:moveTo>
                <a:lnTo>
                  <a:pt x="78828" y="1092"/>
                </a:lnTo>
                <a:lnTo>
                  <a:pt x="75311" y="2349"/>
                </a:lnTo>
                <a:lnTo>
                  <a:pt x="72605" y="4851"/>
                </a:lnTo>
                <a:lnTo>
                  <a:pt x="68300" y="8686"/>
                </a:lnTo>
                <a:lnTo>
                  <a:pt x="67957" y="18808"/>
                </a:lnTo>
                <a:lnTo>
                  <a:pt x="60147" y="18808"/>
                </a:lnTo>
                <a:lnTo>
                  <a:pt x="60147" y="25171"/>
                </a:lnTo>
                <a:lnTo>
                  <a:pt x="68059" y="25171"/>
                </a:lnTo>
                <a:lnTo>
                  <a:pt x="68059" y="61683"/>
                </a:lnTo>
                <a:lnTo>
                  <a:pt x="60147" y="61683"/>
                </a:lnTo>
                <a:lnTo>
                  <a:pt x="60147" y="67906"/>
                </a:lnTo>
                <a:lnTo>
                  <a:pt x="82575" y="67906"/>
                </a:lnTo>
                <a:lnTo>
                  <a:pt x="82575" y="61683"/>
                </a:lnTo>
                <a:lnTo>
                  <a:pt x="74612" y="61683"/>
                </a:lnTo>
                <a:lnTo>
                  <a:pt x="74612" y="25171"/>
                </a:lnTo>
                <a:lnTo>
                  <a:pt x="82575" y="25171"/>
                </a:lnTo>
                <a:lnTo>
                  <a:pt x="82575" y="18808"/>
                </a:lnTo>
                <a:lnTo>
                  <a:pt x="74612" y="18808"/>
                </a:lnTo>
                <a:lnTo>
                  <a:pt x="74764" y="11125"/>
                </a:lnTo>
                <a:lnTo>
                  <a:pt x="77762" y="8902"/>
                </a:lnTo>
                <a:lnTo>
                  <a:pt x="79349" y="7594"/>
                </a:lnTo>
                <a:lnTo>
                  <a:pt x="81419" y="6883"/>
                </a:lnTo>
                <a:lnTo>
                  <a:pt x="84353" y="6642"/>
                </a:lnTo>
                <a:lnTo>
                  <a:pt x="84353" y="698"/>
                </a:lnTo>
                <a:close/>
              </a:path>
              <a:path w="700405" h="86995">
                <a:moveTo>
                  <a:pt x="141732" y="44069"/>
                </a:moveTo>
                <a:lnTo>
                  <a:pt x="141058" y="40627"/>
                </a:lnTo>
                <a:lnTo>
                  <a:pt x="139788" y="34150"/>
                </a:lnTo>
                <a:lnTo>
                  <a:pt x="135343" y="27495"/>
                </a:lnTo>
                <a:lnTo>
                  <a:pt x="135343" y="40627"/>
                </a:lnTo>
                <a:lnTo>
                  <a:pt x="98450" y="40627"/>
                </a:lnTo>
                <a:lnTo>
                  <a:pt x="99733" y="31940"/>
                </a:lnTo>
                <a:lnTo>
                  <a:pt x="107670" y="24930"/>
                </a:lnTo>
                <a:lnTo>
                  <a:pt x="125945" y="24930"/>
                </a:lnTo>
                <a:lnTo>
                  <a:pt x="133883" y="31508"/>
                </a:lnTo>
                <a:lnTo>
                  <a:pt x="133946" y="31940"/>
                </a:lnTo>
                <a:lnTo>
                  <a:pt x="135343" y="40627"/>
                </a:lnTo>
                <a:lnTo>
                  <a:pt x="135343" y="27495"/>
                </a:lnTo>
                <a:lnTo>
                  <a:pt x="134429" y="26123"/>
                </a:lnTo>
                <a:lnTo>
                  <a:pt x="132638" y="24930"/>
                </a:lnTo>
                <a:lnTo>
                  <a:pt x="126390" y="20764"/>
                </a:lnTo>
                <a:lnTo>
                  <a:pt x="116459" y="18808"/>
                </a:lnTo>
                <a:lnTo>
                  <a:pt x="107022" y="20764"/>
                </a:lnTo>
                <a:lnTo>
                  <a:pt x="106895" y="20764"/>
                </a:lnTo>
                <a:lnTo>
                  <a:pt x="99136" y="26123"/>
                </a:lnTo>
                <a:lnTo>
                  <a:pt x="95491" y="31508"/>
                </a:lnTo>
                <a:lnTo>
                  <a:pt x="93649" y="34302"/>
                </a:lnTo>
                <a:lnTo>
                  <a:pt x="91719" y="44069"/>
                </a:lnTo>
                <a:lnTo>
                  <a:pt x="92125" y="46240"/>
                </a:lnTo>
                <a:lnTo>
                  <a:pt x="116827" y="68973"/>
                </a:lnTo>
                <a:lnTo>
                  <a:pt x="124002" y="67932"/>
                </a:lnTo>
                <a:lnTo>
                  <a:pt x="130479" y="64960"/>
                </a:lnTo>
                <a:lnTo>
                  <a:pt x="132842" y="62903"/>
                </a:lnTo>
                <a:lnTo>
                  <a:pt x="135851" y="60312"/>
                </a:lnTo>
                <a:lnTo>
                  <a:pt x="139738" y="54216"/>
                </a:lnTo>
                <a:lnTo>
                  <a:pt x="139954" y="53708"/>
                </a:lnTo>
                <a:lnTo>
                  <a:pt x="132829" y="53708"/>
                </a:lnTo>
                <a:lnTo>
                  <a:pt x="129425" y="59613"/>
                </a:lnTo>
                <a:lnTo>
                  <a:pt x="123532" y="62903"/>
                </a:lnTo>
                <a:lnTo>
                  <a:pt x="107022" y="62903"/>
                </a:lnTo>
                <a:lnTo>
                  <a:pt x="99123" y="55626"/>
                </a:lnTo>
                <a:lnTo>
                  <a:pt x="99009" y="54216"/>
                </a:lnTo>
                <a:lnTo>
                  <a:pt x="98971" y="53708"/>
                </a:lnTo>
                <a:lnTo>
                  <a:pt x="98386" y="46240"/>
                </a:lnTo>
                <a:lnTo>
                  <a:pt x="141732" y="46240"/>
                </a:lnTo>
                <a:lnTo>
                  <a:pt x="141732" y="44069"/>
                </a:lnTo>
                <a:close/>
              </a:path>
              <a:path w="700405" h="86995">
                <a:moveTo>
                  <a:pt x="172707" y="56019"/>
                </a:moveTo>
                <a:lnTo>
                  <a:pt x="168884" y="52209"/>
                </a:lnTo>
                <a:lnTo>
                  <a:pt x="159486" y="52209"/>
                </a:lnTo>
                <a:lnTo>
                  <a:pt x="155676" y="56019"/>
                </a:lnTo>
                <a:lnTo>
                  <a:pt x="155676" y="65405"/>
                </a:lnTo>
                <a:lnTo>
                  <a:pt x="159486" y="69215"/>
                </a:lnTo>
                <a:lnTo>
                  <a:pt x="164185" y="69215"/>
                </a:lnTo>
                <a:lnTo>
                  <a:pt x="168884" y="69215"/>
                </a:lnTo>
                <a:lnTo>
                  <a:pt x="172707" y="65405"/>
                </a:lnTo>
                <a:lnTo>
                  <a:pt x="172707" y="56019"/>
                </a:lnTo>
                <a:close/>
              </a:path>
              <a:path w="700405" h="86995">
                <a:moveTo>
                  <a:pt x="239268" y="18834"/>
                </a:moveTo>
                <a:lnTo>
                  <a:pt x="232702" y="18834"/>
                </a:lnTo>
                <a:lnTo>
                  <a:pt x="232702" y="43345"/>
                </a:lnTo>
                <a:lnTo>
                  <a:pt x="231228" y="50965"/>
                </a:lnTo>
                <a:lnTo>
                  <a:pt x="231140" y="51092"/>
                </a:lnTo>
                <a:lnTo>
                  <a:pt x="227190" y="57111"/>
                </a:lnTo>
                <a:lnTo>
                  <a:pt x="221145" y="61226"/>
                </a:lnTo>
                <a:lnTo>
                  <a:pt x="213664" y="62725"/>
                </a:lnTo>
                <a:lnTo>
                  <a:pt x="207314" y="61518"/>
                </a:lnTo>
                <a:lnTo>
                  <a:pt x="205879" y="61226"/>
                </a:lnTo>
                <a:lnTo>
                  <a:pt x="194170" y="43345"/>
                </a:lnTo>
                <a:lnTo>
                  <a:pt x="194208" y="43154"/>
                </a:lnTo>
                <a:lnTo>
                  <a:pt x="195834" y="34925"/>
                </a:lnTo>
                <a:lnTo>
                  <a:pt x="200266" y="28765"/>
                </a:lnTo>
                <a:lnTo>
                  <a:pt x="206514" y="25031"/>
                </a:lnTo>
                <a:lnTo>
                  <a:pt x="213664" y="23774"/>
                </a:lnTo>
                <a:lnTo>
                  <a:pt x="221068" y="25311"/>
                </a:lnTo>
                <a:lnTo>
                  <a:pt x="227114" y="29514"/>
                </a:lnTo>
                <a:lnTo>
                  <a:pt x="231203" y="35725"/>
                </a:lnTo>
                <a:lnTo>
                  <a:pt x="232702" y="43345"/>
                </a:lnTo>
                <a:lnTo>
                  <a:pt x="232702" y="18834"/>
                </a:lnTo>
                <a:lnTo>
                  <a:pt x="232333" y="18834"/>
                </a:lnTo>
                <a:lnTo>
                  <a:pt x="232333" y="26670"/>
                </a:lnTo>
                <a:lnTo>
                  <a:pt x="230327" y="23774"/>
                </a:lnTo>
                <a:lnTo>
                  <a:pt x="226593" y="18402"/>
                </a:lnTo>
                <a:lnTo>
                  <a:pt x="217411" y="17487"/>
                </a:lnTo>
                <a:lnTo>
                  <a:pt x="213626" y="17487"/>
                </a:lnTo>
                <a:lnTo>
                  <a:pt x="202526" y="19723"/>
                </a:lnTo>
                <a:lnTo>
                  <a:pt x="194221" y="25590"/>
                </a:lnTo>
                <a:lnTo>
                  <a:pt x="189026" y="33820"/>
                </a:lnTo>
                <a:lnTo>
                  <a:pt x="187223" y="43154"/>
                </a:lnTo>
                <a:lnTo>
                  <a:pt x="187261" y="43345"/>
                </a:lnTo>
                <a:lnTo>
                  <a:pt x="189268" y="53314"/>
                </a:lnTo>
                <a:lnTo>
                  <a:pt x="194881" y="61518"/>
                </a:lnTo>
                <a:lnTo>
                  <a:pt x="203263" y="67005"/>
                </a:lnTo>
                <a:lnTo>
                  <a:pt x="213626" y="68999"/>
                </a:lnTo>
                <a:lnTo>
                  <a:pt x="217347" y="68999"/>
                </a:lnTo>
                <a:lnTo>
                  <a:pt x="226504" y="68084"/>
                </a:lnTo>
                <a:lnTo>
                  <a:pt x="230314" y="62725"/>
                </a:lnTo>
                <a:lnTo>
                  <a:pt x="232333" y="59893"/>
                </a:lnTo>
                <a:lnTo>
                  <a:pt x="232333" y="67906"/>
                </a:lnTo>
                <a:lnTo>
                  <a:pt x="239268" y="67906"/>
                </a:lnTo>
                <a:lnTo>
                  <a:pt x="239268" y="59893"/>
                </a:lnTo>
                <a:lnTo>
                  <a:pt x="239268" y="26670"/>
                </a:lnTo>
                <a:lnTo>
                  <a:pt x="239268" y="18834"/>
                </a:lnTo>
                <a:close/>
              </a:path>
              <a:path w="700405" h="86995">
                <a:moveTo>
                  <a:pt x="295871" y="18808"/>
                </a:moveTo>
                <a:lnTo>
                  <a:pt x="288950" y="18808"/>
                </a:lnTo>
                <a:lnTo>
                  <a:pt x="288950" y="44767"/>
                </a:lnTo>
                <a:lnTo>
                  <a:pt x="288975" y="53365"/>
                </a:lnTo>
                <a:lnTo>
                  <a:pt x="286626" y="56413"/>
                </a:lnTo>
                <a:lnTo>
                  <a:pt x="281470" y="61595"/>
                </a:lnTo>
                <a:lnTo>
                  <a:pt x="278206" y="62852"/>
                </a:lnTo>
                <a:lnTo>
                  <a:pt x="269354" y="62852"/>
                </a:lnTo>
                <a:lnTo>
                  <a:pt x="265658" y="61328"/>
                </a:lnTo>
                <a:lnTo>
                  <a:pt x="263042" y="58369"/>
                </a:lnTo>
                <a:lnTo>
                  <a:pt x="260781" y="55537"/>
                </a:lnTo>
                <a:lnTo>
                  <a:pt x="259651" y="51422"/>
                </a:lnTo>
                <a:lnTo>
                  <a:pt x="259651" y="18834"/>
                </a:lnTo>
                <a:lnTo>
                  <a:pt x="252717" y="18834"/>
                </a:lnTo>
                <a:lnTo>
                  <a:pt x="252717" y="52882"/>
                </a:lnTo>
                <a:lnTo>
                  <a:pt x="254190" y="58178"/>
                </a:lnTo>
                <a:lnTo>
                  <a:pt x="259283" y="64490"/>
                </a:lnTo>
                <a:lnTo>
                  <a:pt x="264414" y="69088"/>
                </a:lnTo>
                <a:lnTo>
                  <a:pt x="283603" y="69088"/>
                </a:lnTo>
                <a:lnTo>
                  <a:pt x="287909" y="63576"/>
                </a:lnTo>
                <a:lnTo>
                  <a:pt x="289318" y="61112"/>
                </a:lnTo>
                <a:lnTo>
                  <a:pt x="289318" y="67868"/>
                </a:lnTo>
                <a:lnTo>
                  <a:pt x="295871" y="67868"/>
                </a:lnTo>
                <a:lnTo>
                  <a:pt x="295871" y="18808"/>
                </a:lnTo>
                <a:close/>
              </a:path>
              <a:path w="700405" h="86995">
                <a:moveTo>
                  <a:pt x="354774" y="18808"/>
                </a:moveTo>
                <a:lnTo>
                  <a:pt x="348221" y="18808"/>
                </a:lnTo>
                <a:lnTo>
                  <a:pt x="348221" y="43345"/>
                </a:lnTo>
                <a:lnTo>
                  <a:pt x="348183" y="43522"/>
                </a:lnTo>
                <a:lnTo>
                  <a:pt x="347091" y="49657"/>
                </a:lnTo>
                <a:lnTo>
                  <a:pt x="343623" y="55956"/>
                </a:lnTo>
                <a:lnTo>
                  <a:pt x="337743" y="60794"/>
                </a:lnTo>
                <a:lnTo>
                  <a:pt x="329349" y="62725"/>
                </a:lnTo>
                <a:lnTo>
                  <a:pt x="322059" y="61201"/>
                </a:lnTo>
                <a:lnTo>
                  <a:pt x="316090" y="57048"/>
                </a:lnTo>
                <a:lnTo>
                  <a:pt x="312064" y="50876"/>
                </a:lnTo>
                <a:lnTo>
                  <a:pt x="310591" y="43345"/>
                </a:lnTo>
                <a:lnTo>
                  <a:pt x="312064" y="35725"/>
                </a:lnTo>
                <a:lnTo>
                  <a:pt x="316090" y="29514"/>
                </a:lnTo>
                <a:lnTo>
                  <a:pt x="322059" y="25311"/>
                </a:lnTo>
                <a:lnTo>
                  <a:pt x="329349" y="23774"/>
                </a:lnTo>
                <a:lnTo>
                  <a:pt x="336689" y="25311"/>
                </a:lnTo>
                <a:lnTo>
                  <a:pt x="342684" y="29514"/>
                </a:lnTo>
                <a:lnTo>
                  <a:pt x="346735" y="35725"/>
                </a:lnTo>
                <a:lnTo>
                  <a:pt x="348221" y="43345"/>
                </a:lnTo>
                <a:lnTo>
                  <a:pt x="348221" y="18808"/>
                </a:lnTo>
                <a:lnTo>
                  <a:pt x="347853" y="18808"/>
                </a:lnTo>
                <a:lnTo>
                  <a:pt x="347853" y="26822"/>
                </a:lnTo>
                <a:lnTo>
                  <a:pt x="345719" y="23774"/>
                </a:lnTo>
                <a:lnTo>
                  <a:pt x="341960" y="18402"/>
                </a:lnTo>
                <a:lnTo>
                  <a:pt x="333019" y="17487"/>
                </a:lnTo>
                <a:lnTo>
                  <a:pt x="329349" y="17487"/>
                </a:lnTo>
                <a:lnTo>
                  <a:pt x="320128" y="19291"/>
                </a:lnTo>
                <a:lnTo>
                  <a:pt x="311873" y="24472"/>
                </a:lnTo>
                <a:lnTo>
                  <a:pt x="305930" y="32664"/>
                </a:lnTo>
                <a:lnTo>
                  <a:pt x="303657" y="43522"/>
                </a:lnTo>
                <a:lnTo>
                  <a:pt x="305930" y="54152"/>
                </a:lnTo>
                <a:lnTo>
                  <a:pt x="311873" y="62166"/>
                </a:lnTo>
                <a:lnTo>
                  <a:pt x="320128" y="67233"/>
                </a:lnTo>
                <a:lnTo>
                  <a:pt x="329349" y="68999"/>
                </a:lnTo>
                <a:lnTo>
                  <a:pt x="335457" y="68999"/>
                </a:lnTo>
                <a:lnTo>
                  <a:pt x="343877" y="66471"/>
                </a:lnTo>
                <a:lnTo>
                  <a:pt x="346075" y="62725"/>
                </a:lnTo>
                <a:lnTo>
                  <a:pt x="347878" y="59651"/>
                </a:lnTo>
                <a:lnTo>
                  <a:pt x="347878" y="75946"/>
                </a:lnTo>
                <a:lnTo>
                  <a:pt x="338607" y="80619"/>
                </a:lnTo>
                <a:lnTo>
                  <a:pt x="318947" y="80619"/>
                </a:lnTo>
                <a:lnTo>
                  <a:pt x="314312" y="72237"/>
                </a:lnTo>
                <a:lnTo>
                  <a:pt x="312788" y="68389"/>
                </a:lnTo>
                <a:lnTo>
                  <a:pt x="305485" y="68389"/>
                </a:lnTo>
                <a:lnTo>
                  <a:pt x="330758" y="86893"/>
                </a:lnTo>
                <a:lnTo>
                  <a:pt x="332066" y="86893"/>
                </a:lnTo>
                <a:lnTo>
                  <a:pt x="343916" y="86652"/>
                </a:lnTo>
                <a:lnTo>
                  <a:pt x="348272" y="80619"/>
                </a:lnTo>
                <a:lnTo>
                  <a:pt x="350291" y="77812"/>
                </a:lnTo>
                <a:lnTo>
                  <a:pt x="354774" y="71780"/>
                </a:lnTo>
                <a:lnTo>
                  <a:pt x="354774" y="59651"/>
                </a:lnTo>
                <a:lnTo>
                  <a:pt x="354774" y="26847"/>
                </a:lnTo>
                <a:lnTo>
                  <a:pt x="354774" y="18808"/>
                </a:lnTo>
                <a:close/>
              </a:path>
              <a:path w="700405" h="86995">
                <a:moveTo>
                  <a:pt x="437426" y="38798"/>
                </a:moveTo>
                <a:lnTo>
                  <a:pt x="435368" y="28409"/>
                </a:lnTo>
                <a:lnTo>
                  <a:pt x="430288" y="21894"/>
                </a:lnTo>
                <a:lnTo>
                  <a:pt x="423837" y="18516"/>
                </a:lnTo>
                <a:lnTo>
                  <a:pt x="417639" y="17551"/>
                </a:lnTo>
                <a:lnTo>
                  <a:pt x="413308" y="17551"/>
                </a:lnTo>
                <a:lnTo>
                  <a:pt x="405168" y="19443"/>
                </a:lnTo>
                <a:lnTo>
                  <a:pt x="401345" y="26428"/>
                </a:lnTo>
                <a:lnTo>
                  <a:pt x="397535" y="19443"/>
                </a:lnTo>
                <a:lnTo>
                  <a:pt x="389356" y="17551"/>
                </a:lnTo>
                <a:lnTo>
                  <a:pt x="380593" y="17551"/>
                </a:lnTo>
                <a:lnTo>
                  <a:pt x="375043" y="19443"/>
                </a:lnTo>
                <a:lnTo>
                  <a:pt x="372173" y="23533"/>
                </a:lnTo>
                <a:lnTo>
                  <a:pt x="372173" y="18808"/>
                </a:lnTo>
                <a:lnTo>
                  <a:pt x="365239" y="18808"/>
                </a:lnTo>
                <a:lnTo>
                  <a:pt x="365239" y="67932"/>
                </a:lnTo>
                <a:lnTo>
                  <a:pt x="372173" y="67932"/>
                </a:lnTo>
                <a:lnTo>
                  <a:pt x="372173" y="34505"/>
                </a:lnTo>
                <a:lnTo>
                  <a:pt x="373024" y="31940"/>
                </a:lnTo>
                <a:lnTo>
                  <a:pt x="376542" y="25908"/>
                </a:lnTo>
                <a:lnTo>
                  <a:pt x="380326" y="23863"/>
                </a:lnTo>
                <a:lnTo>
                  <a:pt x="389724" y="23863"/>
                </a:lnTo>
                <a:lnTo>
                  <a:pt x="393509" y="25908"/>
                </a:lnTo>
                <a:lnTo>
                  <a:pt x="397014" y="31940"/>
                </a:lnTo>
                <a:lnTo>
                  <a:pt x="397865" y="34531"/>
                </a:lnTo>
                <a:lnTo>
                  <a:pt x="397865" y="67932"/>
                </a:lnTo>
                <a:lnTo>
                  <a:pt x="404799" y="67932"/>
                </a:lnTo>
                <a:lnTo>
                  <a:pt x="404799" y="34505"/>
                </a:lnTo>
                <a:lnTo>
                  <a:pt x="405650" y="31940"/>
                </a:lnTo>
                <a:lnTo>
                  <a:pt x="409155" y="25908"/>
                </a:lnTo>
                <a:lnTo>
                  <a:pt x="412940" y="23863"/>
                </a:lnTo>
                <a:lnTo>
                  <a:pt x="422338" y="23863"/>
                </a:lnTo>
                <a:lnTo>
                  <a:pt x="426123" y="25908"/>
                </a:lnTo>
                <a:lnTo>
                  <a:pt x="429641" y="31940"/>
                </a:lnTo>
                <a:lnTo>
                  <a:pt x="430491" y="34531"/>
                </a:lnTo>
                <a:lnTo>
                  <a:pt x="430491" y="67932"/>
                </a:lnTo>
                <a:lnTo>
                  <a:pt x="437426" y="67932"/>
                </a:lnTo>
                <a:lnTo>
                  <a:pt x="437426" y="38798"/>
                </a:lnTo>
                <a:close/>
              </a:path>
              <a:path w="700405" h="86995">
                <a:moveTo>
                  <a:pt x="497116" y="39839"/>
                </a:moveTo>
                <a:lnTo>
                  <a:pt x="497065" y="39649"/>
                </a:lnTo>
                <a:lnTo>
                  <a:pt x="495833" y="34620"/>
                </a:lnTo>
                <a:lnTo>
                  <a:pt x="493026" y="30111"/>
                </a:lnTo>
                <a:lnTo>
                  <a:pt x="489673" y="24307"/>
                </a:lnTo>
                <a:lnTo>
                  <a:pt x="489673" y="39649"/>
                </a:lnTo>
                <a:lnTo>
                  <a:pt x="452716" y="39649"/>
                </a:lnTo>
                <a:lnTo>
                  <a:pt x="454545" y="29260"/>
                </a:lnTo>
                <a:lnTo>
                  <a:pt x="463296" y="23837"/>
                </a:lnTo>
                <a:lnTo>
                  <a:pt x="478688" y="23837"/>
                </a:lnTo>
                <a:lnTo>
                  <a:pt x="487629" y="28803"/>
                </a:lnTo>
                <a:lnTo>
                  <a:pt x="487705" y="29260"/>
                </a:lnTo>
                <a:lnTo>
                  <a:pt x="489673" y="39649"/>
                </a:lnTo>
                <a:lnTo>
                  <a:pt x="489673" y="24307"/>
                </a:lnTo>
                <a:lnTo>
                  <a:pt x="489546" y="24079"/>
                </a:lnTo>
                <a:lnTo>
                  <a:pt x="489267" y="23837"/>
                </a:lnTo>
                <a:lnTo>
                  <a:pt x="481876" y="17526"/>
                </a:lnTo>
                <a:lnTo>
                  <a:pt x="471055" y="17526"/>
                </a:lnTo>
                <a:lnTo>
                  <a:pt x="461124" y="19710"/>
                </a:lnTo>
                <a:lnTo>
                  <a:pt x="453021" y="25298"/>
                </a:lnTo>
                <a:lnTo>
                  <a:pt x="447548" y="33464"/>
                </a:lnTo>
                <a:lnTo>
                  <a:pt x="445541" y="43370"/>
                </a:lnTo>
                <a:lnTo>
                  <a:pt x="447560" y="53352"/>
                </a:lnTo>
                <a:lnTo>
                  <a:pt x="453059" y="61506"/>
                </a:lnTo>
                <a:lnTo>
                  <a:pt x="461200" y="67017"/>
                </a:lnTo>
                <a:lnTo>
                  <a:pt x="471144" y="69037"/>
                </a:lnTo>
                <a:lnTo>
                  <a:pt x="479005" y="67792"/>
                </a:lnTo>
                <a:lnTo>
                  <a:pt x="485965" y="64287"/>
                </a:lnTo>
                <a:lnTo>
                  <a:pt x="487540" y="62750"/>
                </a:lnTo>
                <a:lnTo>
                  <a:pt x="491553" y="58851"/>
                </a:lnTo>
                <a:lnTo>
                  <a:pt x="495312" y="51816"/>
                </a:lnTo>
                <a:lnTo>
                  <a:pt x="495503" y="51320"/>
                </a:lnTo>
                <a:lnTo>
                  <a:pt x="488175" y="51320"/>
                </a:lnTo>
                <a:lnTo>
                  <a:pt x="486219" y="56603"/>
                </a:lnTo>
                <a:lnTo>
                  <a:pt x="480631" y="62572"/>
                </a:lnTo>
                <a:lnTo>
                  <a:pt x="471055" y="62750"/>
                </a:lnTo>
                <a:lnTo>
                  <a:pt x="461772" y="62750"/>
                </a:lnTo>
                <a:lnTo>
                  <a:pt x="453288" y="54952"/>
                </a:lnTo>
                <a:lnTo>
                  <a:pt x="453174" y="53352"/>
                </a:lnTo>
                <a:lnTo>
                  <a:pt x="453072" y="51816"/>
                </a:lnTo>
                <a:lnTo>
                  <a:pt x="453034" y="51320"/>
                </a:lnTo>
                <a:lnTo>
                  <a:pt x="452653" y="45961"/>
                </a:lnTo>
                <a:lnTo>
                  <a:pt x="496747" y="45961"/>
                </a:lnTo>
                <a:lnTo>
                  <a:pt x="497116" y="39839"/>
                </a:lnTo>
                <a:close/>
              </a:path>
              <a:path w="700405" h="86995">
                <a:moveTo>
                  <a:pt x="549389" y="33464"/>
                </a:moveTo>
                <a:lnTo>
                  <a:pt x="547293" y="27457"/>
                </a:lnTo>
                <a:lnTo>
                  <a:pt x="543255" y="23558"/>
                </a:lnTo>
                <a:lnTo>
                  <a:pt x="539115" y="19418"/>
                </a:lnTo>
                <a:lnTo>
                  <a:pt x="534314" y="17551"/>
                </a:lnTo>
                <a:lnTo>
                  <a:pt x="527697" y="17551"/>
                </a:lnTo>
                <a:lnTo>
                  <a:pt x="520433" y="17551"/>
                </a:lnTo>
                <a:lnTo>
                  <a:pt x="515366" y="21094"/>
                </a:lnTo>
                <a:lnTo>
                  <a:pt x="512991" y="24447"/>
                </a:lnTo>
                <a:lnTo>
                  <a:pt x="512991" y="18770"/>
                </a:lnTo>
                <a:lnTo>
                  <a:pt x="506056" y="18770"/>
                </a:lnTo>
                <a:lnTo>
                  <a:pt x="506056" y="67906"/>
                </a:lnTo>
                <a:lnTo>
                  <a:pt x="512991" y="67906"/>
                </a:lnTo>
                <a:lnTo>
                  <a:pt x="512991" y="40906"/>
                </a:lnTo>
                <a:lnTo>
                  <a:pt x="512889" y="35318"/>
                </a:lnTo>
                <a:lnTo>
                  <a:pt x="514477" y="30721"/>
                </a:lnTo>
                <a:lnTo>
                  <a:pt x="521284" y="24104"/>
                </a:lnTo>
                <a:lnTo>
                  <a:pt x="526262" y="23837"/>
                </a:lnTo>
                <a:lnTo>
                  <a:pt x="529132" y="23837"/>
                </a:lnTo>
                <a:lnTo>
                  <a:pt x="534098" y="24142"/>
                </a:lnTo>
                <a:lnTo>
                  <a:pt x="540880" y="30695"/>
                </a:lnTo>
                <a:lnTo>
                  <a:pt x="542467" y="35318"/>
                </a:lnTo>
                <a:lnTo>
                  <a:pt x="542467" y="67906"/>
                </a:lnTo>
                <a:lnTo>
                  <a:pt x="549389" y="67906"/>
                </a:lnTo>
                <a:lnTo>
                  <a:pt x="549389" y="33464"/>
                </a:lnTo>
                <a:close/>
              </a:path>
              <a:path w="700405" h="86995">
                <a:moveTo>
                  <a:pt x="585774" y="18808"/>
                </a:moveTo>
                <a:lnTo>
                  <a:pt x="574141" y="18808"/>
                </a:lnTo>
                <a:lnTo>
                  <a:pt x="574141" y="1676"/>
                </a:lnTo>
                <a:lnTo>
                  <a:pt x="567220" y="1676"/>
                </a:lnTo>
                <a:lnTo>
                  <a:pt x="567220" y="18808"/>
                </a:lnTo>
                <a:lnTo>
                  <a:pt x="557060" y="18808"/>
                </a:lnTo>
                <a:lnTo>
                  <a:pt x="557060" y="25107"/>
                </a:lnTo>
                <a:lnTo>
                  <a:pt x="567220" y="25107"/>
                </a:lnTo>
                <a:lnTo>
                  <a:pt x="567220" y="67932"/>
                </a:lnTo>
                <a:lnTo>
                  <a:pt x="574141" y="67932"/>
                </a:lnTo>
                <a:lnTo>
                  <a:pt x="574141" y="25107"/>
                </a:lnTo>
                <a:lnTo>
                  <a:pt x="585774" y="25107"/>
                </a:lnTo>
                <a:lnTo>
                  <a:pt x="585774" y="18808"/>
                </a:lnTo>
                <a:close/>
              </a:path>
              <a:path w="700405" h="86995">
                <a:moveTo>
                  <a:pt x="641311" y="39801"/>
                </a:moveTo>
                <a:lnTo>
                  <a:pt x="641273" y="39624"/>
                </a:lnTo>
                <a:lnTo>
                  <a:pt x="640029" y="34594"/>
                </a:lnTo>
                <a:lnTo>
                  <a:pt x="637222" y="30086"/>
                </a:lnTo>
                <a:lnTo>
                  <a:pt x="633869" y="24269"/>
                </a:lnTo>
                <a:lnTo>
                  <a:pt x="633869" y="39624"/>
                </a:lnTo>
                <a:lnTo>
                  <a:pt x="596874" y="39624"/>
                </a:lnTo>
                <a:lnTo>
                  <a:pt x="598716" y="29222"/>
                </a:lnTo>
                <a:lnTo>
                  <a:pt x="607504" y="23799"/>
                </a:lnTo>
                <a:lnTo>
                  <a:pt x="622884" y="23799"/>
                </a:lnTo>
                <a:lnTo>
                  <a:pt x="631825" y="28765"/>
                </a:lnTo>
                <a:lnTo>
                  <a:pt x="631913" y="29222"/>
                </a:lnTo>
                <a:lnTo>
                  <a:pt x="633869" y="39624"/>
                </a:lnTo>
                <a:lnTo>
                  <a:pt x="633869" y="24269"/>
                </a:lnTo>
                <a:lnTo>
                  <a:pt x="633742" y="24041"/>
                </a:lnTo>
                <a:lnTo>
                  <a:pt x="633463" y="23799"/>
                </a:lnTo>
                <a:lnTo>
                  <a:pt x="626046" y="17487"/>
                </a:lnTo>
                <a:lnTo>
                  <a:pt x="615251" y="17487"/>
                </a:lnTo>
                <a:lnTo>
                  <a:pt x="605332" y="19685"/>
                </a:lnTo>
                <a:lnTo>
                  <a:pt x="597217" y="25273"/>
                </a:lnTo>
                <a:lnTo>
                  <a:pt x="591743" y="33439"/>
                </a:lnTo>
                <a:lnTo>
                  <a:pt x="589737" y="43345"/>
                </a:lnTo>
                <a:lnTo>
                  <a:pt x="591756" y="53314"/>
                </a:lnTo>
                <a:lnTo>
                  <a:pt x="597242" y="61480"/>
                </a:lnTo>
                <a:lnTo>
                  <a:pt x="605383" y="66979"/>
                </a:lnTo>
                <a:lnTo>
                  <a:pt x="615340" y="68999"/>
                </a:lnTo>
                <a:lnTo>
                  <a:pt x="623201" y="67767"/>
                </a:lnTo>
                <a:lnTo>
                  <a:pt x="630148" y="64262"/>
                </a:lnTo>
                <a:lnTo>
                  <a:pt x="631723" y="62725"/>
                </a:lnTo>
                <a:lnTo>
                  <a:pt x="635749" y="58813"/>
                </a:lnTo>
                <a:lnTo>
                  <a:pt x="639521" y="51777"/>
                </a:lnTo>
                <a:lnTo>
                  <a:pt x="639699" y="51295"/>
                </a:lnTo>
                <a:lnTo>
                  <a:pt x="632371" y="51295"/>
                </a:lnTo>
                <a:lnTo>
                  <a:pt x="630415" y="56565"/>
                </a:lnTo>
                <a:lnTo>
                  <a:pt x="624865" y="62547"/>
                </a:lnTo>
                <a:lnTo>
                  <a:pt x="615251" y="62725"/>
                </a:lnTo>
                <a:lnTo>
                  <a:pt x="606005" y="62725"/>
                </a:lnTo>
                <a:lnTo>
                  <a:pt x="597496" y="54927"/>
                </a:lnTo>
                <a:lnTo>
                  <a:pt x="597382" y="53314"/>
                </a:lnTo>
                <a:lnTo>
                  <a:pt x="597268" y="51777"/>
                </a:lnTo>
                <a:lnTo>
                  <a:pt x="597230" y="51295"/>
                </a:lnTo>
                <a:lnTo>
                  <a:pt x="596849" y="45935"/>
                </a:lnTo>
                <a:lnTo>
                  <a:pt x="640943" y="45935"/>
                </a:lnTo>
                <a:lnTo>
                  <a:pt x="641311" y="39801"/>
                </a:lnTo>
                <a:close/>
              </a:path>
              <a:path w="700405" h="86995">
                <a:moveTo>
                  <a:pt x="699846" y="1701"/>
                </a:moveTo>
                <a:lnTo>
                  <a:pt x="693293" y="1701"/>
                </a:lnTo>
                <a:lnTo>
                  <a:pt x="693293" y="43395"/>
                </a:lnTo>
                <a:lnTo>
                  <a:pt x="691819" y="51003"/>
                </a:lnTo>
                <a:lnTo>
                  <a:pt x="687768" y="57150"/>
                </a:lnTo>
                <a:lnTo>
                  <a:pt x="681723" y="61252"/>
                </a:lnTo>
                <a:lnTo>
                  <a:pt x="674243" y="62750"/>
                </a:lnTo>
                <a:lnTo>
                  <a:pt x="667994" y="61569"/>
                </a:lnTo>
                <a:lnTo>
                  <a:pt x="654761" y="43395"/>
                </a:lnTo>
                <a:lnTo>
                  <a:pt x="654786" y="43218"/>
                </a:lnTo>
                <a:lnTo>
                  <a:pt x="656424" y="34950"/>
                </a:lnTo>
                <a:lnTo>
                  <a:pt x="660857" y="28816"/>
                </a:lnTo>
                <a:lnTo>
                  <a:pt x="667105" y="25082"/>
                </a:lnTo>
                <a:lnTo>
                  <a:pt x="674243" y="23837"/>
                </a:lnTo>
                <a:lnTo>
                  <a:pt x="681647" y="25374"/>
                </a:lnTo>
                <a:lnTo>
                  <a:pt x="687705" y="29565"/>
                </a:lnTo>
                <a:lnTo>
                  <a:pt x="691794" y="35788"/>
                </a:lnTo>
                <a:lnTo>
                  <a:pt x="693293" y="43395"/>
                </a:lnTo>
                <a:lnTo>
                  <a:pt x="693293" y="1701"/>
                </a:lnTo>
                <a:lnTo>
                  <a:pt x="692924" y="1701"/>
                </a:lnTo>
                <a:lnTo>
                  <a:pt x="692924" y="26606"/>
                </a:lnTo>
                <a:lnTo>
                  <a:pt x="690867" y="23837"/>
                </a:lnTo>
                <a:lnTo>
                  <a:pt x="686701" y="18224"/>
                </a:lnTo>
                <a:lnTo>
                  <a:pt x="677087" y="17551"/>
                </a:lnTo>
                <a:lnTo>
                  <a:pt x="674217" y="17551"/>
                </a:lnTo>
                <a:lnTo>
                  <a:pt x="663105" y="19786"/>
                </a:lnTo>
                <a:lnTo>
                  <a:pt x="654812" y="25654"/>
                </a:lnTo>
                <a:lnTo>
                  <a:pt x="649617" y="33883"/>
                </a:lnTo>
                <a:lnTo>
                  <a:pt x="647814" y="43218"/>
                </a:lnTo>
                <a:lnTo>
                  <a:pt x="647852" y="43395"/>
                </a:lnTo>
                <a:lnTo>
                  <a:pt x="649859" y="53365"/>
                </a:lnTo>
                <a:lnTo>
                  <a:pt x="655459" y="61569"/>
                </a:lnTo>
                <a:lnTo>
                  <a:pt x="663841" y="67056"/>
                </a:lnTo>
                <a:lnTo>
                  <a:pt x="674217" y="69062"/>
                </a:lnTo>
                <a:lnTo>
                  <a:pt x="680161" y="69062"/>
                </a:lnTo>
                <a:lnTo>
                  <a:pt x="688162" y="66624"/>
                </a:lnTo>
                <a:lnTo>
                  <a:pt x="690918" y="62750"/>
                </a:lnTo>
                <a:lnTo>
                  <a:pt x="692924" y="59956"/>
                </a:lnTo>
                <a:lnTo>
                  <a:pt x="692924" y="67932"/>
                </a:lnTo>
                <a:lnTo>
                  <a:pt x="699846" y="67932"/>
                </a:lnTo>
                <a:lnTo>
                  <a:pt x="699846" y="59956"/>
                </a:lnTo>
                <a:lnTo>
                  <a:pt x="699846" y="26606"/>
                </a:lnTo>
                <a:lnTo>
                  <a:pt x="699846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76311" y="253212"/>
            <a:ext cx="8982710" cy="1353820"/>
          </a:xfrm>
          <a:prstGeom prst="rect">
            <a:avLst/>
          </a:prstGeom>
          <a:solidFill>
            <a:srgbClr val="425A78"/>
          </a:solidFill>
        </p:spPr>
        <p:txBody>
          <a:bodyPr vert="horz" wrap="square" lIns="0" tIns="240029" rIns="0" bIns="0" rtlCol="0">
            <a:spAutoFit/>
          </a:bodyPr>
          <a:lstStyle/>
          <a:p>
            <a:pPr algn="ctr">
              <a:lnSpc>
                <a:spcPts val="3195"/>
              </a:lnSpc>
              <a:spcBef>
                <a:spcPts val="1889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Adding</a:t>
            </a:r>
            <a:r>
              <a:rPr sz="2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tire</a:t>
            </a: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pressure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capability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Arial"/>
                <a:cs typeface="Arial"/>
              </a:rPr>
              <a:t>e-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bikes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195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adding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56561" y="4567097"/>
            <a:ext cx="3343910" cy="135382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Panasonic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e-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bike</a:t>
            </a:r>
            <a:endParaRPr sz="2000">
              <a:latin typeface="Arial"/>
              <a:cs typeface="Arial"/>
            </a:endParaRPr>
          </a:p>
          <a:p>
            <a:pPr marL="104139" marR="97155" algn="ctr">
              <a:lnSpc>
                <a:spcPct val="99800"/>
              </a:lnSpc>
              <a:spcBef>
                <a:spcPts val="6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Hundreds</a:t>
            </a: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thousands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units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annually,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starting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2024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 descr="A black background with a black square  Description automatically generated with medium confidence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6581" y="6121821"/>
            <a:ext cx="1721116" cy="26389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221262" y="6237389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20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A close-up of a machine  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203"/>
            <a:ext cx="12191288" cy="6857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2102" y="4307281"/>
            <a:ext cx="3123565" cy="161353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20014" rIns="0" bIns="0" rtlCol="0">
            <a:spAutoFit/>
          </a:bodyPr>
          <a:lstStyle/>
          <a:p>
            <a:pPr marL="320040" marR="313055" indent="269240">
              <a:lnSpc>
                <a:spcPts val="3070"/>
              </a:lnSpc>
              <a:spcBef>
                <a:spcPts val="944"/>
              </a:spcBef>
            </a:pPr>
            <a:r>
              <a:rPr sz="3200" b="1" spc="-10" dirty="0">
                <a:solidFill>
                  <a:srgbClr val="03224A"/>
                </a:solidFill>
                <a:latin typeface="Arial"/>
                <a:cs typeface="Arial"/>
              </a:rPr>
              <a:t>Predictive maintenance</a:t>
            </a:r>
            <a:endParaRPr sz="3200" dirty="0">
              <a:latin typeface="Arial"/>
              <a:cs typeface="Arial"/>
            </a:endParaRPr>
          </a:p>
          <a:p>
            <a:pPr marL="446405" marR="440690" indent="69850">
              <a:lnSpc>
                <a:spcPct val="80000"/>
              </a:lnSpc>
              <a:spcBef>
                <a:spcPts val="665"/>
              </a:spcBef>
            </a:pP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Multisensors</a:t>
            </a:r>
            <a:r>
              <a:rPr sz="2000" b="1" spc="-6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03224A"/>
                </a:solidFill>
                <a:latin typeface="Arial"/>
                <a:cs typeface="Arial"/>
              </a:rPr>
              <a:t>and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learning</a:t>
            </a:r>
            <a:r>
              <a:rPr sz="2000" b="1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on</a:t>
            </a:r>
            <a:r>
              <a:rPr sz="20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device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4018751" y="799878"/>
            <a:ext cx="6779259" cy="8362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ts val="3195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After-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sz="2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maintenance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195"/>
              </a:lnSpc>
            </a:pPr>
            <a:r>
              <a:rPr sz="2800" dirty="0">
                <a:solidFill>
                  <a:srgbClr val="FFFFFF"/>
                </a:solidFill>
              </a:rPr>
              <a:t>intelligent</a:t>
            </a:r>
            <a:r>
              <a:rPr sz="2800" spc="-7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sensor</a:t>
            </a:r>
            <a:r>
              <a:rPr sz="2800" spc="-6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with</a:t>
            </a:r>
            <a:r>
              <a:rPr sz="2800" spc="-6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wireless</a:t>
            </a:r>
            <a:r>
              <a:rPr sz="2800" spc="-7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connectivity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8556561" y="4567097"/>
            <a:ext cx="3343910" cy="135382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98425" rIns="0" bIns="0" rtlCol="0">
            <a:spAutoFit/>
          </a:bodyPr>
          <a:lstStyle/>
          <a:p>
            <a:pPr marL="177165" marR="169545" indent="588010">
              <a:lnSpc>
                <a:spcPct val="125000"/>
              </a:lnSpc>
              <a:spcBef>
                <a:spcPts val="775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EMEA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company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Deployed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Volvo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Trucks</a:t>
            </a:r>
            <a:endParaRPr sz="2000">
              <a:latin typeface="Arial"/>
              <a:cs typeface="Arial"/>
            </a:endParaRPr>
          </a:p>
          <a:p>
            <a:pPr marL="556895">
              <a:lnSpc>
                <a:spcPts val="239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manufacturing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plant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21262" y="973836"/>
            <a:ext cx="2366233" cy="5723928"/>
            <a:chOff x="1221262" y="973836"/>
            <a:chExt cx="2366233" cy="5723928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4208" y="973836"/>
              <a:ext cx="1923287" cy="27630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6473" y="1287449"/>
              <a:ext cx="1116329" cy="2156456"/>
            </a:xfrm>
            <a:prstGeom prst="rect">
              <a:avLst/>
            </a:prstGeom>
          </p:spPr>
        </p:pic>
        <p:pic>
          <p:nvPicPr>
            <p:cNvPr id="13" name="object 13" descr="A black cell phone  Description automatically generated with low confidence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776" y="1065885"/>
              <a:ext cx="1815946" cy="26557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21262" y="6237389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h="460375">
                  <a:moveTo>
                    <a:pt x="0" y="0"/>
                  </a:moveTo>
                  <a:lnTo>
                    <a:pt x="0" y="46020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04891" y="0"/>
            <a:ext cx="187325" cy="1143000"/>
          </a:xfrm>
          <a:custGeom>
            <a:avLst/>
            <a:gdLst/>
            <a:ahLst/>
            <a:cxnLst/>
            <a:rect l="l" t="t" r="r" b="b"/>
            <a:pathLst>
              <a:path w="187325" h="1143000">
                <a:moveTo>
                  <a:pt x="187109" y="0"/>
                </a:moveTo>
                <a:lnTo>
                  <a:pt x="0" y="0"/>
                </a:lnTo>
                <a:lnTo>
                  <a:pt x="0" y="1143000"/>
                </a:lnTo>
                <a:lnTo>
                  <a:pt x="187109" y="1143000"/>
                </a:lnTo>
                <a:lnTo>
                  <a:pt x="187109" y="0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7998"/>
            <a:chOff x="0" y="0"/>
            <a:chExt cx="12192000" cy="6857998"/>
          </a:xfrm>
        </p:grpSpPr>
        <p:sp>
          <p:nvSpPr>
            <p:cNvPr id="4" name="object 4"/>
            <p:cNvSpPr/>
            <p:nvPr/>
          </p:nvSpPr>
          <p:spPr>
            <a:xfrm>
              <a:off x="418378" y="6312497"/>
              <a:ext cx="619125" cy="269240"/>
            </a:xfrm>
            <a:custGeom>
              <a:avLst/>
              <a:gdLst/>
              <a:ahLst/>
              <a:cxnLst/>
              <a:rect l="l" t="t" r="r" b="b"/>
              <a:pathLst>
                <a:path w="619125" h="269240">
                  <a:moveTo>
                    <a:pt x="207542" y="269062"/>
                  </a:moveTo>
                  <a:lnTo>
                    <a:pt x="2098" y="269062"/>
                  </a:lnTo>
                  <a:lnTo>
                    <a:pt x="0" y="267007"/>
                  </a:lnTo>
                  <a:lnTo>
                    <a:pt x="0" y="263814"/>
                  </a:lnTo>
                  <a:lnTo>
                    <a:pt x="135" y="263217"/>
                  </a:lnTo>
                  <a:lnTo>
                    <a:pt x="89048" y="49416"/>
                  </a:lnTo>
                  <a:lnTo>
                    <a:pt x="119094" y="13865"/>
                  </a:lnTo>
                  <a:lnTo>
                    <a:pt x="165338" y="0"/>
                  </a:lnTo>
                  <a:lnTo>
                    <a:pt x="616935" y="0"/>
                  </a:lnTo>
                  <a:lnTo>
                    <a:pt x="619017" y="2071"/>
                  </a:lnTo>
                  <a:lnTo>
                    <a:pt x="618904" y="5852"/>
                  </a:lnTo>
                  <a:lnTo>
                    <a:pt x="602967" y="44286"/>
                  </a:lnTo>
                  <a:lnTo>
                    <a:pt x="602343" y="46104"/>
                  </a:lnTo>
                  <a:lnTo>
                    <a:pt x="600572" y="47404"/>
                  </a:lnTo>
                  <a:lnTo>
                    <a:pt x="201443" y="47404"/>
                  </a:lnTo>
                  <a:lnTo>
                    <a:pt x="152424" y="61885"/>
                  </a:lnTo>
                  <a:lnTo>
                    <a:pt x="126795" y="96617"/>
                  </a:lnTo>
                  <a:lnTo>
                    <a:pt x="123753" y="138535"/>
                  </a:lnTo>
                  <a:lnTo>
                    <a:pt x="142493" y="174570"/>
                  </a:lnTo>
                  <a:lnTo>
                    <a:pt x="216993" y="244149"/>
                  </a:lnTo>
                  <a:lnTo>
                    <a:pt x="222287" y="252706"/>
                  </a:lnTo>
                  <a:lnTo>
                    <a:pt x="221889" y="260751"/>
                  </a:lnTo>
                  <a:lnTo>
                    <a:pt x="216681" y="266724"/>
                  </a:lnTo>
                  <a:lnTo>
                    <a:pt x="207542" y="269062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202" y="6421033"/>
              <a:ext cx="390439" cy="220497"/>
            </a:xfrm>
            <a:prstGeom prst="rect">
              <a:avLst/>
            </a:prstGeom>
          </p:spPr>
        </p:pic>
        <p:pic>
          <p:nvPicPr>
            <p:cNvPr id="6" name="object 6" descr="A solar panel on a roof  AI-generated content may be incorrect.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00037" y="4307281"/>
            <a:ext cx="3123565" cy="161353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20014" rIns="0" bIns="0" rtlCol="0">
            <a:spAutoFit/>
          </a:bodyPr>
          <a:lstStyle/>
          <a:p>
            <a:pPr marL="297180" marR="290830" algn="ctr">
              <a:lnSpc>
                <a:spcPts val="3070"/>
              </a:lnSpc>
              <a:spcBef>
                <a:spcPts val="944"/>
              </a:spcBef>
            </a:pPr>
            <a:r>
              <a:rPr sz="3200" b="1" dirty="0">
                <a:solidFill>
                  <a:srgbClr val="03224A"/>
                </a:solidFill>
                <a:latin typeface="Arial"/>
                <a:cs typeface="Arial"/>
              </a:rPr>
              <a:t>Electrical</a:t>
            </a:r>
            <a:r>
              <a:rPr sz="3200" b="1" spc="-1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rgbClr val="03224A"/>
                </a:solidFill>
                <a:latin typeface="Arial"/>
                <a:cs typeface="Arial"/>
              </a:rPr>
              <a:t>arc </a:t>
            </a:r>
            <a:r>
              <a:rPr sz="3200" b="1" spc="-10" dirty="0">
                <a:solidFill>
                  <a:srgbClr val="03224A"/>
                </a:solidFill>
                <a:latin typeface="Arial"/>
                <a:cs typeface="Arial"/>
              </a:rPr>
              <a:t>detection</a:t>
            </a:r>
            <a:endParaRPr sz="3200">
              <a:latin typeface="Arial"/>
              <a:cs typeface="Arial"/>
            </a:endParaRPr>
          </a:p>
          <a:p>
            <a:pPr marL="211454" marR="203835" algn="ctr">
              <a:lnSpc>
                <a:spcPct val="80000"/>
              </a:lnSpc>
              <a:spcBef>
                <a:spcPts val="665"/>
              </a:spcBef>
            </a:pP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Enhanced</a:t>
            </a:r>
            <a:r>
              <a:rPr sz="20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accuracy</a:t>
            </a:r>
            <a:r>
              <a:rPr sz="2000" b="1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03224A"/>
                </a:solidFill>
                <a:latin typeface="Arial"/>
                <a:cs typeface="Arial"/>
              </a:rPr>
              <a:t>to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avoid</a:t>
            </a:r>
            <a:r>
              <a:rPr sz="20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false</a:t>
            </a:r>
            <a:r>
              <a:rPr sz="2000" b="1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1826669" y="6405092"/>
            <a:ext cx="244728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rgbClr val="525A62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</a:pPr>
            <a:fld id="{81D60167-4931-47E6-BA6A-407CBD079E47}" type="slidenum">
              <a:rPr lang="en-US" spc="-50" smtClean="0"/>
              <a:pPr marL="115570">
                <a:lnSpc>
                  <a:spcPct val="100000"/>
                </a:lnSpc>
              </a:pPr>
              <a:t>33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2917482" y="393191"/>
            <a:ext cx="8982710" cy="1697355"/>
          </a:xfrm>
          <a:prstGeom prst="rect">
            <a:avLst/>
          </a:prstGeom>
          <a:solidFill>
            <a:srgbClr val="425A78"/>
          </a:solidFill>
        </p:spPr>
        <p:txBody>
          <a:bodyPr vert="horz" wrap="square" lIns="0" tIns="267335" rIns="0" bIns="0" rtlCol="0">
            <a:spAutoFit/>
          </a:bodyPr>
          <a:lstStyle/>
          <a:p>
            <a:pPr marL="441959" marR="432434" algn="ctr">
              <a:lnSpc>
                <a:spcPts val="3030"/>
              </a:lnSpc>
              <a:spcBef>
                <a:spcPts val="210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Adapt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arc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fault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scenarios: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cable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length,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noise,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weather,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charges,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more.</a:t>
            </a:r>
            <a:endParaRPr sz="2800">
              <a:latin typeface="Arial"/>
              <a:cs typeface="Arial"/>
            </a:endParaRPr>
          </a:p>
          <a:p>
            <a:pPr marL="1270" algn="ctr">
              <a:lnSpc>
                <a:spcPts val="2975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versatile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detect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electrical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arc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faults.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1"/>
            <a:ext cx="12191998" cy="6857999"/>
            <a:chOff x="176967" y="-685800"/>
            <a:chExt cx="12191998" cy="6857999"/>
          </a:xfrm>
        </p:grpSpPr>
        <p:pic>
          <p:nvPicPr>
            <p:cNvPr id="5" name="object 5" descr="A large machine with red pipes  Description automatically generated with medium confidence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967" y="-685800"/>
              <a:ext cx="12191998" cy="6857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873" y="5104582"/>
              <a:ext cx="886160" cy="876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938" y="4467219"/>
              <a:ext cx="533028" cy="5270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1225" y="4204065"/>
              <a:ext cx="364026" cy="3581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3016" y="3986065"/>
              <a:ext cx="364027" cy="3581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3315" y="3918058"/>
              <a:ext cx="238043" cy="2362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0187" y="3818254"/>
              <a:ext cx="400369" cy="2688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17280" y="2474231"/>
              <a:ext cx="0" cy="2468245"/>
            </a:xfrm>
            <a:custGeom>
              <a:avLst/>
              <a:gdLst/>
              <a:ahLst/>
              <a:cxnLst/>
              <a:rect l="l" t="t" r="r" b="b"/>
              <a:pathLst>
                <a:path h="2468245">
                  <a:moveTo>
                    <a:pt x="0" y="0"/>
                  </a:moveTo>
                  <a:lnTo>
                    <a:pt x="0" y="2467978"/>
                  </a:lnTo>
                </a:path>
              </a:pathLst>
            </a:custGeom>
            <a:ln w="44450">
              <a:solidFill>
                <a:srgbClr val="FFD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50606" y="4875523"/>
              <a:ext cx="133350" cy="1333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97229" y="2474231"/>
              <a:ext cx="0" cy="1898650"/>
            </a:xfrm>
            <a:custGeom>
              <a:avLst/>
              <a:gdLst/>
              <a:ahLst/>
              <a:cxnLst/>
              <a:rect l="l" t="t" r="r" b="b"/>
              <a:pathLst>
                <a:path h="1898650">
                  <a:moveTo>
                    <a:pt x="0" y="0"/>
                  </a:moveTo>
                  <a:lnTo>
                    <a:pt x="0" y="1898573"/>
                  </a:lnTo>
                </a:path>
              </a:pathLst>
            </a:custGeom>
            <a:ln w="44450">
              <a:solidFill>
                <a:srgbClr val="FFD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0555" y="4306138"/>
              <a:ext cx="133350" cy="1333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92329" y="2448618"/>
              <a:ext cx="0" cy="1582420"/>
            </a:xfrm>
            <a:custGeom>
              <a:avLst/>
              <a:gdLst/>
              <a:ahLst/>
              <a:cxnLst/>
              <a:rect l="l" t="t" r="r" b="b"/>
              <a:pathLst>
                <a:path h="1582420">
                  <a:moveTo>
                    <a:pt x="0" y="0"/>
                  </a:moveTo>
                  <a:lnTo>
                    <a:pt x="0" y="1582343"/>
                  </a:lnTo>
                </a:path>
              </a:pathLst>
            </a:custGeom>
            <a:ln w="44450">
              <a:solidFill>
                <a:srgbClr val="FFD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5655" y="3964293"/>
              <a:ext cx="133350" cy="13335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08409" y="2448618"/>
              <a:ext cx="0" cy="1391920"/>
            </a:xfrm>
            <a:custGeom>
              <a:avLst/>
              <a:gdLst/>
              <a:ahLst/>
              <a:cxnLst/>
              <a:rect l="l" t="t" r="r" b="b"/>
              <a:pathLst>
                <a:path h="1391920">
                  <a:moveTo>
                    <a:pt x="0" y="0"/>
                  </a:moveTo>
                  <a:lnTo>
                    <a:pt x="0" y="1391615"/>
                  </a:lnTo>
                </a:path>
              </a:pathLst>
            </a:custGeom>
            <a:ln w="44450">
              <a:solidFill>
                <a:srgbClr val="FFD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1735" y="3773567"/>
              <a:ext cx="133350" cy="1333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558829" y="2448618"/>
              <a:ext cx="0" cy="1300480"/>
            </a:xfrm>
            <a:custGeom>
              <a:avLst/>
              <a:gdLst/>
              <a:ahLst/>
              <a:cxnLst/>
              <a:rect l="l" t="t" r="r" b="b"/>
              <a:pathLst>
                <a:path h="1300479">
                  <a:moveTo>
                    <a:pt x="0" y="0"/>
                  </a:moveTo>
                  <a:lnTo>
                    <a:pt x="0" y="1300416"/>
                  </a:lnTo>
                </a:path>
              </a:pathLst>
            </a:custGeom>
            <a:ln w="44450">
              <a:solidFill>
                <a:srgbClr val="FFD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2155" y="3682371"/>
              <a:ext cx="133350" cy="1333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223549" y="2448618"/>
              <a:ext cx="0" cy="1262380"/>
            </a:xfrm>
            <a:custGeom>
              <a:avLst/>
              <a:gdLst/>
              <a:ahLst/>
              <a:cxnLst/>
              <a:rect l="l" t="t" r="r" b="b"/>
              <a:pathLst>
                <a:path h="1262379">
                  <a:moveTo>
                    <a:pt x="0" y="0"/>
                  </a:moveTo>
                  <a:lnTo>
                    <a:pt x="0" y="1262316"/>
                  </a:lnTo>
                </a:path>
              </a:pathLst>
            </a:custGeom>
            <a:ln w="44450">
              <a:solidFill>
                <a:srgbClr val="FFD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6875" y="3644271"/>
              <a:ext cx="133350" cy="1333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10189" y="2448618"/>
              <a:ext cx="0" cy="1231900"/>
            </a:xfrm>
            <a:custGeom>
              <a:avLst/>
              <a:gdLst/>
              <a:ahLst/>
              <a:cxnLst/>
              <a:rect l="l" t="t" r="r" b="b"/>
              <a:pathLst>
                <a:path h="1231900">
                  <a:moveTo>
                    <a:pt x="0" y="0"/>
                  </a:moveTo>
                  <a:lnTo>
                    <a:pt x="0" y="1231836"/>
                  </a:lnTo>
                </a:path>
              </a:pathLst>
            </a:custGeom>
            <a:ln w="44450">
              <a:solidFill>
                <a:srgbClr val="FFD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3515" y="3613791"/>
              <a:ext cx="133350" cy="1333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004891" y="0"/>
              <a:ext cx="187325" cy="1143000"/>
            </a:xfrm>
            <a:custGeom>
              <a:avLst/>
              <a:gdLst/>
              <a:ahLst/>
              <a:cxnLst/>
              <a:rect l="l" t="t" r="r" b="b"/>
              <a:pathLst>
                <a:path w="187325" h="1143000">
                  <a:moveTo>
                    <a:pt x="187109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87109" y="1143000"/>
                  </a:lnTo>
                  <a:lnTo>
                    <a:pt x="187109" y="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0037" y="3977640"/>
            <a:ext cx="3123565" cy="1943100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63195" rIns="0" bIns="0" rtlCol="0">
            <a:spAutoFit/>
          </a:bodyPr>
          <a:lstStyle/>
          <a:p>
            <a:pPr marL="320040" marR="313055" indent="-1905" algn="ctr">
              <a:lnSpc>
                <a:spcPts val="3070"/>
              </a:lnSpc>
              <a:spcBef>
                <a:spcPts val="1285"/>
              </a:spcBef>
            </a:pPr>
            <a:r>
              <a:rPr sz="3200" b="1" spc="-10" dirty="0">
                <a:solidFill>
                  <a:srgbClr val="03224A"/>
                </a:solidFill>
                <a:latin typeface="Arial"/>
                <a:cs typeface="Arial"/>
              </a:rPr>
              <a:t>Predictive maintenance</a:t>
            </a:r>
            <a:endParaRPr sz="3200">
              <a:latin typeface="Arial"/>
              <a:cs typeface="Arial"/>
            </a:endParaRPr>
          </a:p>
          <a:p>
            <a:pPr marL="176530" marR="170815" indent="3175" algn="ctr">
              <a:lnSpc>
                <a:spcPct val="80000"/>
              </a:lnSpc>
              <a:spcBef>
                <a:spcPts val="660"/>
              </a:spcBef>
            </a:pP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Simplified</a:t>
            </a:r>
            <a:r>
              <a:rPr sz="20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large-scale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deployment</a:t>
            </a:r>
            <a:r>
              <a:rPr sz="20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with</a:t>
            </a:r>
            <a:r>
              <a:rPr sz="2000" b="1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03224A"/>
                </a:solidFill>
                <a:latin typeface="Arial"/>
                <a:cs typeface="Arial"/>
              </a:rPr>
              <a:t>the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device</a:t>
            </a:r>
            <a:r>
              <a:rPr sz="20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learning</a:t>
            </a:r>
            <a:r>
              <a:rPr sz="2000" b="1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feature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11826669" y="6405092"/>
            <a:ext cx="244728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rgbClr val="525A62"/>
                </a:solidFill>
                <a:latin typeface="Arial"/>
                <a:cs typeface="Arial"/>
              </a:defRPr>
            </a:lvl1pPr>
          </a:lstStyle>
          <a:p>
            <a:pPr marL="115570">
              <a:lnSpc>
                <a:spcPct val="100000"/>
              </a:lnSpc>
            </a:pPr>
            <a:fld id="{81D60167-4931-47E6-BA6A-407CBD079E47}" type="slidenum">
              <a:rPr lang="en-US" spc="-50" smtClean="0"/>
              <a:pPr marL="115570">
                <a:lnSpc>
                  <a:spcPct val="100000"/>
                </a:lnSpc>
              </a:pPr>
              <a:t>34</a:t>
            </a:fld>
            <a:endParaRPr spc="-25" dirty="0"/>
          </a:p>
        </p:txBody>
      </p:sp>
      <p:sp>
        <p:nvSpPr>
          <p:cNvPr id="30" name="object 30" descr="$PPTXTitle"/>
          <p:cNvSpPr txBox="1">
            <a:spLocks noGrp="1"/>
          </p:cNvSpPr>
          <p:nvPr>
            <p:ph type="title"/>
          </p:nvPr>
        </p:nvSpPr>
        <p:spPr>
          <a:xfrm>
            <a:off x="2917482" y="393191"/>
            <a:ext cx="8982710" cy="1353820"/>
          </a:xfrm>
          <a:prstGeom prst="rect">
            <a:avLst/>
          </a:prstGeom>
          <a:solidFill>
            <a:srgbClr val="425A78"/>
          </a:solidFill>
        </p:spPr>
        <p:txBody>
          <a:bodyPr vert="horz" wrap="square" lIns="0" tIns="288290" rIns="0" bIns="0" rtlCol="0">
            <a:spAutoFit/>
          </a:bodyPr>
          <a:lstStyle/>
          <a:p>
            <a:pPr marL="717550" marR="611505" indent="-97790">
              <a:lnSpc>
                <a:spcPts val="3030"/>
              </a:lnSpc>
              <a:spcBef>
                <a:spcPts val="2270"/>
              </a:spcBef>
            </a:pPr>
            <a:r>
              <a:rPr sz="2800" dirty="0">
                <a:solidFill>
                  <a:srgbClr val="FFFFFF"/>
                </a:solidFill>
              </a:rPr>
              <a:t>Industrial</a:t>
            </a:r>
            <a:r>
              <a:rPr sz="2800" spc="-6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pumps</a:t>
            </a:r>
            <a:r>
              <a:rPr sz="2800" spc="-60" dirty="0">
                <a:solidFill>
                  <a:srgbClr val="FFFFFF"/>
                </a:solidFill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sz="28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</a:rPr>
              <a:t>their</a:t>
            </a:r>
            <a:r>
              <a:rPr sz="2800" spc="-6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own</a:t>
            </a:r>
            <a:r>
              <a:rPr sz="2800" spc="-4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optimal</a:t>
            </a:r>
            <a:r>
              <a:rPr sz="2800" spc="-6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mode</a:t>
            </a:r>
            <a:r>
              <a:rPr sz="2800" spc="-50" dirty="0">
                <a:solidFill>
                  <a:srgbClr val="FFFFFF"/>
                </a:solidFill>
              </a:rPr>
              <a:t> </a:t>
            </a:r>
            <a:r>
              <a:rPr sz="2800" spc="-25" dirty="0">
                <a:solidFill>
                  <a:srgbClr val="FFFFFF"/>
                </a:solidFill>
              </a:rPr>
              <a:t>of </a:t>
            </a:r>
            <a:r>
              <a:rPr sz="2800" dirty="0">
                <a:solidFill>
                  <a:srgbClr val="FFFFFF"/>
                </a:solidFill>
              </a:rPr>
              <a:t>operation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and</a:t>
            </a:r>
            <a:r>
              <a:rPr sz="2800" spc="-70" dirty="0">
                <a:solidFill>
                  <a:srgbClr val="FFFFFF"/>
                </a:solidFill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detect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anomalies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</a:rPr>
              <a:t>by</a:t>
            </a:r>
            <a:r>
              <a:rPr sz="2800" spc="-65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themselves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662CC-3557-BA17-1E8A-0837D61E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09" y="-92724"/>
            <a:ext cx="10515600" cy="1325563"/>
          </a:xfrm>
        </p:spPr>
        <p:txBody>
          <a:bodyPr/>
          <a:lstStyle/>
          <a:p>
            <a:r>
              <a:rPr lang="en-US" dirty="0"/>
              <a:t>Vibration</a:t>
            </a:r>
            <a:r>
              <a:rPr lang="en-US" spc="-60" dirty="0"/>
              <a:t> </a:t>
            </a:r>
            <a:r>
              <a:rPr lang="en-US" dirty="0"/>
              <a:t>sensors</a:t>
            </a:r>
            <a:r>
              <a:rPr lang="en-US" spc="-40" dirty="0"/>
              <a:t> </a:t>
            </a:r>
            <a:r>
              <a:rPr lang="en-US" dirty="0"/>
              <a:t>–</a:t>
            </a:r>
            <a:r>
              <a:rPr lang="en-US" spc="-20" dirty="0"/>
              <a:t> </a:t>
            </a:r>
            <a:r>
              <a:rPr lang="en-US" dirty="0"/>
              <a:t>Condition</a:t>
            </a:r>
            <a:r>
              <a:rPr lang="en-US" spc="-45" dirty="0"/>
              <a:t> </a:t>
            </a:r>
            <a:r>
              <a:rPr lang="en-US" spc="-10" dirty="0"/>
              <a:t>monitoring</a:t>
            </a:r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7DFB07FE-D798-CC34-6BEE-B45D35853CED}"/>
              </a:ext>
            </a:extLst>
          </p:cNvPr>
          <p:cNvSpPr txBox="1"/>
          <p:nvPr/>
        </p:nvSpPr>
        <p:spPr>
          <a:xfrm>
            <a:off x="5989878" y="1307858"/>
            <a:ext cx="1554480" cy="356870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Power</a:t>
            </a:r>
            <a:r>
              <a:rPr sz="14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/</a:t>
            </a:r>
            <a:r>
              <a:rPr sz="1400" b="1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3224A"/>
                </a:solidFill>
                <a:latin typeface="Arial"/>
                <a:cs typeface="Arial"/>
              </a:rPr>
              <a:t>current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E18781C4-CF74-3610-E616-7C455787E391}"/>
              </a:ext>
            </a:extLst>
          </p:cNvPr>
          <p:cNvGrpSpPr/>
          <p:nvPr/>
        </p:nvGrpSpPr>
        <p:grpSpPr>
          <a:xfrm>
            <a:off x="229652" y="1673589"/>
            <a:ext cx="7217409" cy="3197860"/>
            <a:chOff x="229652" y="1673589"/>
            <a:chExt cx="7217409" cy="3197860"/>
          </a:xfrm>
        </p:grpSpPr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F886EFC3-6A9F-694C-79B3-645AB1618CCC}"/>
                </a:ext>
              </a:extLst>
            </p:cNvPr>
            <p:cNvSpPr/>
            <p:nvPr/>
          </p:nvSpPr>
          <p:spPr>
            <a:xfrm>
              <a:off x="286796" y="2162299"/>
              <a:ext cx="5551170" cy="2656840"/>
            </a:xfrm>
            <a:custGeom>
              <a:avLst/>
              <a:gdLst/>
              <a:ahLst/>
              <a:cxnLst/>
              <a:rect l="l" t="t" r="r" b="b"/>
              <a:pathLst>
                <a:path w="5551170" h="2656840">
                  <a:moveTo>
                    <a:pt x="0" y="0"/>
                  </a:moveTo>
                  <a:lnTo>
                    <a:pt x="74912" y="523"/>
                  </a:lnTo>
                  <a:lnTo>
                    <a:pt x="148428" y="1011"/>
                  </a:lnTo>
                  <a:lnTo>
                    <a:pt x="220577" y="1473"/>
                  </a:lnTo>
                  <a:lnTo>
                    <a:pt x="291390" y="1915"/>
                  </a:lnTo>
                  <a:lnTo>
                    <a:pt x="360895" y="2346"/>
                  </a:lnTo>
                  <a:lnTo>
                    <a:pt x="429121" y="2774"/>
                  </a:lnTo>
                  <a:lnTo>
                    <a:pt x="496098" y="3206"/>
                  </a:lnTo>
                  <a:lnTo>
                    <a:pt x="561856" y="3650"/>
                  </a:lnTo>
                  <a:lnTo>
                    <a:pt x="626423" y="4115"/>
                  </a:lnTo>
                  <a:lnTo>
                    <a:pt x="689830" y="4607"/>
                  </a:lnTo>
                  <a:lnTo>
                    <a:pt x="752104" y="5135"/>
                  </a:lnTo>
                  <a:lnTo>
                    <a:pt x="813277" y="5707"/>
                  </a:lnTo>
                  <a:lnTo>
                    <a:pt x="873377" y="6331"/>
                  </a:lnTo>
                  <a:lnTo>
                    <a:pt x="932434" y="7014"/>
                  </a:lnTo>
                  <a:lnTo>
                    <a:pt x="990476" y="7764"/>
                  </a:lnTo>
                  <a:lnTo>
                    <a:pt x="1047534" y="8589"/>
                  </a:lnTo>
                  <a:lnTo>
                    <a:pt x="1103637" y="9497"/>
                  </a:lnTo>
                  <a:lnTo>
                    <a:pt x="1158813" y="10495"/>
                  </a:lnTo>
                  <a:lnTo>
                    <a:pt x="1213093" y="11593"/>
                  </a:lnTo>
                  <a:lnTo>
                    <a:pt x="1266506" y="12797"/>
                  </a:lnTo>
                  <a:lnTo>
                    <a:pt x="1319081" y="14115"/>
                  </a:lnTo>
                  <a:lnTo>
                    <a:pt x="1370848" y="15555"/>
                  </a:lnTo>
                  <a:lnTo>
                    <a:pt x="1421835" y="17125"/>
                  </a:lnTo>
                  <a:lnTo>
                    <a:pt x="1472073" y="18833"/>
                  </a:lnTo>
                  <a:lnTo>
                    <a:pt x="1521591" y="20686"/>
                  </a:lnTo>
                  <a:lnTo>
                    <a:pt x="1570417" y="22693"/>
                  </a:lnTo>
                  <a:lnTo>
                    <a:pt x="1618582" y="24862"/>
                  </a:lnTo>
                  <a:lnTo>
                    <a:pt x="1666115" y="27199"/>
                  </a:lnTo>
                  <a:lnTo>
                    <a:pt x="1713045" y="29714"/>
                  </a:lnTo>
                  <a:lnTo>
                    <a:pt x="1759402" y="32414"/>
                  </a:lnTo>
                  <a:lnTo>
                    <a:pt x="1805214" y="35306"/>
                  </a:lnTo>
                  <a:lnTo>
                    <a:pt x="1850512" y="38399"/>
                  </a:lnTo>
                  <a:lnTo>
                    <a:pt x="1895324" y="41700"/>
                  </a:lnTo>
                  <a:lnTo>
                    <a:pt x="1939681" y="45218"/>
                  </a:lnTo>
                  <a:lnTo>
                    <a:pt x="1983611" y="48960"/>
                  </a:lnTo>
                  <a:lnTo>
                    <a:pt x="2027144" y="52933"/>
                  </a:lnTo>
                  <a:lnTo>
                    <a:pt x="2070308" y="57147"/>
                  </a:lnTo>
                  <a:lnTo>
                    <a:pt x="2113135" y="61608"/>
                  </a:lnTo>
                  <a:lnTo>
                    <a:pt x="2155652" y="66325"/>
                  </a:lnTo>
                  <a:lnTo>
                    <a:pt x="2197890" y="71305"/>
                  </a:lnTo>
                  <a:lnTo>
                    <a:pt x="2239877" y="76556"/>
                  </a:lnTo>
                  <a:lnTo>
                    <a:pt x="2281643" y="82086"/>
                  </a:lnTo>
                  <a:lnTo>
                    <a:pt x="2323218" y="87903"/>
                  </a:lnTo>
                  <a:lnTo>
                    <a:pt x="2364630" y="94015"/>
                  </a:lnTo>
                  <a:lnTo>
                    <a:pt x="2405910" y="100430"/>
                  </a:lnTo>
                  <a:lnTo>
                    <a:pt x="2447086" y="107154"/>
                  </a:lnTo>
                  <a:lnTo>
                    <a:pt x="2488188" y="114198"/>
                  </a:lnTo>
                  <a:lnTo>
                    <a:pt x="2529245" y="121567"/>
                  </a:lnTo>
                  <a:lnTo>
                    <a:pt x="2570287" y="129270"/>
                  </a:lnTo>
                  <a:lnTo>
                    <a:pt x="2611343" y="137315"/>
                  </a:lnTo>
                  <a:lnTo>
                    <a:pt x="2652442" y="145710"/>
                  </a:lnTo>
                  <a:lnTo>
                    <a:pt x="2693614" y="154462"/>
                  </a:lnTo>
                  <a:lnTo>
                    <a:pt x="2734889" y="163580"/>
                  </a:lnTo>
                  <a:lnTo>
                    <a:pt x="2776294" y="173070"/>
                  </a:lnTo>
                  <a:lnTo>
                    <a:pt x="2817861" y="182942"/>
                  </a:lnTo>
                  <a:lnTo>
                    <a:pt x="2859618" y="193203"/>
                  </a:lnTo>
                  <a:lnTo>
                    <a:pt x="2901594" y="203860"/>
                  </a:lnTo>
                  <a:lnTo>
                    <a:pt x="2943819" y="214922"/>
                  </a:lnTo>
                  <a:lnTo>
                    <a:pt x="2986323" y="226397"/>
                  </a:lnTo>
                  <a:lnTo>
                    <a:pt x="3029135" y="238291"/>
                  </a:lnTo>
                  <a:lnTo>
                    <a:pt x="3072283" y="250614"/>
                  </a:lnTo>
                  <a:lnTo>
                    <a:pt x="3115799" y="263373"/>
                  </a:lnTo>
                  <a:lnTo>
                    <a:pt x="3159710" y="276575"/>
                  </a:lnTo>
                  <a:lnTo>
                    <a:pt x="3204046" y="290230"/>
                  </a:lnTo>
                  <a:lnTo>
                    <a:pt x="3248837" y="304343"/>
                  </a:lnTo>
                  <a:lnTo>
                    <a:pt x="3294111" y="318924"/>
                  </a:lnTo>
                  <a:lnTo>
                    <a:pt x="3339899" y="333981"/>
                  </a:lnTo>
                  <a:lnTo>
                    <a:pt x="3386230" y="349520"/>
                  </a:lnTo>
                  <a:lnTo>
                    <a:pt x="3433133" y="365550"/>
                  </a:lnTo>
                  <a:lnTo>
                    <a:pt x="3480638" y="382079"/>
                  </a:lnTo>
                  <a:lnTo>
                    <a:pt x="3530377" y="399847"/>
                  </a:lnTo>
                  <a:lnTo>
                    <a:pt x="3579680" y="418085"/>
                  </a:lnTo>
                  <a:lnTo>
                    <a:pt x="3628540" y="436795"/>
                  </a:lnTo>
                  <a:lnTo>
                    <a:pt x="3676952" y="455977"/>
                  </a:lnTo>
                  <a:lnTo>
                    <a:pt x="3724908" y="475632"/>
                  </a:lnTo>
                  <a:lnTo>
                    <a:pt x="3772404" y="495761"/>
                  </a:lnTo>
                  <a:lnTo>
                    <a:pt x="3819432" y="516365"/>
                  </a:lnTo>
                  <a:lnTo>
                    <a:pt x="3865986" y="537446"/>
                  </a:lnTo>
                  <a:lnTo>
                    <a:pt x="3912061" y="559003"/>
                  </a:lnTo>
                  <a:lnTo>
                    <a:pt x="3957650" y="581038"/>
                  </a:lnTo>
                  <a:lnTo>
                    <a:pt x="4002746" y="603551"/>
                  </a:lnTo>
                  <a:lnTo>
                    <a:pt x="4047344" y="626544"/>
                  </a:lnTo>
                  <a:lnTo>
                    <a:pt x="4091438" y="650018"/>
                  </a:lnTo>
                  <a:lnTo>
                    <a:pt x="4135020" y="673973"/>
                  </a:lnTo>
                  <a:lnTo>
                    <a:pt x="4178086" y="698410"/>
                  </a:lnTo>
                  <a:lnTo>
                    <a:pt x="4220628" y="723331"/>
                  </a:lnTo>
                  <a:lnTo>
                    <a:pt x="4262641" y="748736"/>
                  </a:lnTo>
                  <a:lnTo>
                    <a:pt x="4304118" y="774625"/>
                  </a:lnTo>
                  <a:lnTo>
                    <a:pt x="4345054" y="801001"/>
                  </a:lnTo>
                  <a:lnTo>
                    <a:pt x="4385441" y="827864"/>
                  </a:lnTo>
                  <a:lnTo>
                    <a:pt x="4425274" y="855214"/>
                  </a:lnTo>
                  <a:lnTo>
                    <a:pt x="4464547" y="883053"/>
                  </a:lnTo>
                  <a:lnTo>
                    <a:pt x="4503253" y="911382"/>
                  </a:lnTo>
                  <a:lnTo>
                    <a:pt x="4541386" y="940201"/>
                  </a:lnTo>
                  <a:lnTo>
                    <a:pt x="4578940" y="969512"/>
                  </a:lnTo>
                  <a:lnTo>
                    <a:pt x="4615908" y="999315"/>
                  </a:lnTo>
                  <a:lnTo>
                    <a:pt x="4652285" y="1029611"/>
                  </a:lnTo>
                  <a:lnTo>
                    <a:pt x="4688065" y="1060401"/>
                  </a:lnTo>
                  <a:lnTo>
                    <a:pt x="4723240" y="1091686"/>
                  </a:lnTo>
                  <a:lnTo>
                    <a:pt x="4757805" y="1123468"/>
                  </a:lnTo>
                  <a:lnTo>
                    <a:pt x="4791754" y="1155746"/>
                  </a:lnTo>
                  <a:lnTo>
                    <a:pt x="4825081" y="1188522"/>
                  </a:lnTo>
                  <a:lnTo>
                    <a:pt x="4857778" y="1221796"/>
                  </a:lnTo>
                  <a:lnTo>
                    <a:pt x="4889841" y="1255571"/>
                  </a:lnTo>
                  <a:lnTo>
                    <a:pt x="4921263" y="1289845"/>
                  </a:lnTo>
                  <a:lnTo>
                    <a:pt x="4952037" y="1324622"/>
                  </a:lnTo>
                  <a:lnTo>
                    <a:pt x="4982158" y="1359900"/>
                  </a:lnTo>
                  <a:lnTo>
                    <a:pt x="5011619" y="1395682"/>
                  </a:lnTo>
                  <a:lnTo>
                    <a:pt x="5040413" y="1431968"/>
                  </a:lnTo>
                  <a:lnTo>
                    <a:pt x="5068536" y="1468759"/>
                  </a:lnTo>
                  <a:lnTo>
                    <a:pt x="5095980" y="1506056"/>
                  </a:lnTo>
                  <a:lnTo>
                    <a:pt x="5122740" y="1543860"/>
                  </a:lnTo>
                  <a:lnTo>
                    <a:pt x="5148809" y="1582171"/>
                  </a:lnTo>
                  <a:lnTo>
                    <a:pt x="5174181" y="1620992"/>
                  </a:lnTo>
                  <a:lnTo>
                    <a:pt x="5198849" y="1660322"/>
                  </a:lnTo>
                  <a:lnTo>
                    <a:pt x="5222808" y="1700162"/>
                  </a:lnTo>
                  <a:lnTo>
                    <a:pt x="5246052" y="1740514"/>
                  </a:lnTo>
                  <a:lnTo>
                    <a:pt x="5268574" y="1781379"/>
                  </a:lnTo>
                  <a:lnTo>
                    <a:pt x="5290367" y="1822756"/>
                  </a:lnTo>
                  <a:lnTo>
                    <a:pt x="5311427" y="1864648"/>
                  </a:lnTo>
                  <a:lnTo>
                    <a:pt x="5331746" y="1907055"/>
                  </a:lnTo>
                  <a:lnTo>
                    <a:pt x="5351318" y="1949978"/>
                  </a:lnTo>
                  <a:lnTo>
                    <a:pt x="5370137" y="1993417"/>
                  </a:lnTo>
                  <a:lnTo>
                    <a:pt x="5388198" y="2037375"/>
                  </a:lnTo>
                  <a:lnTo>
                    <a:pt x="5405493" y="2081851"/>
                  </a:lnTo>
                  <a:lnTo>
                    <a:pt x="5422016" y="2126847"/>
                  </a:lnTo>
                  <a:lnTo>
                    <a:pt x="5437762" y="2172363"/>
                  </a:lnTo>
                  <a:lnTo>
                    <a:pt x="5452724" y="2218401"/>
                  </a:lnTo>
                  <a:lnTo>
                    <a:pt x="5466895" y="2264961"/>
                  </a:lnTo>
                  <a:lnTo>
                    <a:pt x="5480271" y="2312045"/>
                  </a:lnTo>
                  <a:lnTo>
                    <a:pt x="5492844" y="2359652"/>
                  </a:lnTo>
                  <a:lnTo>
                    <a:pt x="5504608" y="2407785"/>
                  </a:lnTo>
                  <a:lnTo>
                    <a:pt x="5515557" y="2456444"/>
                  </a:lnTo>
                  <a:lnTo>
                    <a:pt x="5525685" y="2505629"/>
                  </a:lnTo>
                  <a:lnTo>
                    <a:pt x="5534986" y="2555343"/>
                  </a:lnTo>
                  <a:lnTo>
                    <a:pt x="5543453" y="2605585"/>
                  </a:lnTo>
                  <a:lnTo>
                    <a:pt x="5551081" y="2656357"/>
                  </a:lnTo>
                </a:path>
              </a:pathLst>
            </a:custGeom>
            <a:ln w="571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7B1AB4ED-9DFA-7A87-CC21-6B0816E220FF}"/>
                </a:ext>
              </a:extLst>
            </p:cNvPr>
            <p:cNvSpPr/>
            <p:nvPr/>
          </p:nvSpPr>
          <p:spPr>
            <a:xfrm>
              <a:off x="286796" y="1768839"/>
              <a:ext cx="0" cy="3060700"/>
            </a:xfrm>
            <a:custGeom>
              <a:avLst/>
              <a:gdLst/>
              <a:ahLst/>
              <a:cxnLst/>
              <a:rect l="l" t="t" r="r" b="b"/>
              <a:pathLst>
                <a:path h="3060700">
                  <a:moveTo>
                    <a:pt x="0" y="306053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A1A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CC53FE2D-25E0-09ED-BA41-56D2A2E6CE5E}"/>
                </a:ext>
              </a:extLst>
            </p:cNvPr>
            <p:cNvSpPr/>
            <p:nvPr/>
          </p:nvSpPr>
          <p:spPr>
            <a:xfrm>
              <a:off x="229652" y="167358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A1A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FBB9DBCE-B140-80BA-3608-F9C3B0614180}"/>
                </a:ext>
              </a:extLst>
            </p:cNvPr>
            <p:cNvSpPr/>
            <p:nvPr/>
          </p:nvSpPr>
          <p:spPr>
            <a:xfrm>
              <a:off x="286796" y="4814096"/>
              <a:ext cx="7065009" cy="0"/>
            </a:xfrm>
            <a:custGeom>
              <a:avLst/>
              <a:gdLst/>
              <a:ahLst/>
              <a:cxnLst/>
              <a:rect l="l" t="t" r="r" b="b"/>
              <a:pathLst>
                <a:path w="7065009">
                  <a:moveTo>
                    <a:pt x="0" y="0"/>
                  </a:moveTo>
                  <a:lnTo>
                    <a:pt x="7064489" y="0"/>
                  </a:lnTo>
                </a:path>
              </a:pathLst>
            </a:custGeom>
            <a:ln w="38100">
              <a:solidFill>
                <a:srgbClr val="A1A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F89329DF-993E-18B3-D569-CD5B78763A06}"/>
                </a:ext>
              </a:extLst>
            </p:cNvPr>
            <p:cNvSpPr/>
            <p:nvPr/>
          </p:nvSpPr>
          <p:spPr>
            <a:xfrm>
              <a:off x="7332239" y="4756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299"/>
                  </a:lnTo>
                  <a:lnTo>
                    <a:pt x="11430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A1C37F7F-8081-F26F-C669-4469E3302F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124" y="2100167"/>
              <a:ext cx="178079" cy="178079"/>
            </a:xfrm>
            <a:prstGeom prst="rect">
              <a:avLst/>
            </a:prstGeom>
          </p:spPr>
        </p:pic>
      </p:grpSp>
      <p:sp>
        <p:nvSpPr>
          <p:cNvPr id="12" name="object 15">
            <a:extLst>
              <a:ext uri="{FF2B5EF4-FFF2-40B4-BE49-F238E27FC236}">
                <a16:creationId xmlns:a16="http://schemas.microsoft.com/office/drawing/2014/main" id="{5CC9AECC-3447-B8FB-BC00-5174BFC1CE2B}"/>
              </a:ext>
            </a:extLst>
          </p:cNvPr>
          <p:cNvSpPr txBox="1"/>
          <p:nvPr/>
        </p:nvSpPr>
        <p:spPr>
          <a:xfrm>
            <a:off x="410904" y="1296300"/>
            <a:ext cx="10477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2052"/>
                </a:solidFill>
                <a:latin typeface="Arial"/>
                <a:cs typeface="Arial"/>
              </a:rPr>
              <a:t>Machine conditions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5CBAF9DB-283A-A6C4-2EE8-13B4A9196666}"/>
              </a:ext>
            </a:extLst>
          </p:cNvPr>
          <p:cNvSpPr txBox="1"/>
          <p:nvPr/>
        </p:nvSpPr>
        <p:spPr>
          <a:xfrm>
            <a:off x="6956032" y="4922865"/>
            <a:ext cx="495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002052"/>
                </a:solidFill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5EDC448-7BE6-613B-0AC3-FAE846728346}"/>
              </a:ext>
            </a:extLst>
          </p:cNvPr>
          <p:cNvSpPr txBox="1"/>
          <p:nvPr/>
        </p:nvSpPr>
        <p:spPr>
          <a:xfrm>
            <a:off x="369002" y="2705687"/>
            <a:ext cx="1118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3224A"/>
                </a:solidFill>
                <a:latin typeface="Arial"/>
                <a:cs typeface="Arial"/>
              </a:rPr>
              <a:t>Conditions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start</a:t>
            </a:r>
            <a:r>
              <a:rPr sz="12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to</a:t>
            </a:r>
            <a:r>
              <a:rPr sz="1200" b="1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03224A"/>
                </a:solidFill>
                <a:latin typeface="Arial"/>
                <a:cs typeface="Arial"/>
              </a:rPr>
              <a:t>change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8">
            <a:extLst>
              <a:ext uri="{FF2B5EF4-FFF2-40B4-BE49-F238E27FC236}">
                <a16:creationId xmlns:a16="http://schemas.microsoft.com/office/drawing/2014/main" id="{AD89AFD4-D96B-3036-252D-5164BDB10EDF}"/>
              </a:ext>
            </a:extLst>
          </p:cNvPr>
          <p:cNvGrpSpPr/>
          <p:nvPr/>
        </p:nvGrpSpPr>
        <p:grpSpPr>
          <a:xfrm>
            <a:off x="808211" y="2374149"/>
            <a:ext cx="5015865" cy="3453129"/>
            <a:chOff x="808211" y="2374149"/>
            <a:chExt cx="5015865" cy="3453129"/>
          </a:xfrm>
        </p:grpSpPr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8CBBB48D-6BAB-2A5F-D04F-EB1B7ACFF6BF}"/>
                </a:ext>
              </a:extLst>
            </p:cNvPr>
            <p:cNvSpPr/>
            <p:nvPr/>
          </p:nvSpPr>
          <p:spPr>
            <a:xfrm>
              <a:off x="808211" y="2374149"/>
              <a:ext cx="298450" cy="313690"/>
            </a:xfrm>
            <a:custGeom>
              <a:avLst/>
              <a:gdLst/>
              <a:ahLst/>
              <a:cxnLst/>
              <a:rect l="l" t="t" r="r" b="b"/>
              <a:pathLst>
                <a:path w="298450" h="313689">
                  <a:moveTo>
                    <a:pt x="149199" y="0"/>
                  </a:moveTo>
                  <a:lnTo>
                    <a:pt x="0" y="149199"/>
                  </a:lnTo>
                  <a:lnTo>
                    <a:pt x="74599" y="149199"/>
                  </a:lnTo>
                  <a:lnTo>
                    <a:pt x="74599" y="313118"/>
                  </a:lnTo>
                  <a:lnTo>
                    <a:pt x="223799" y="313118"/>
                  </a:lnTo>
                  <a:lnTo>
                    <a:pt x="223799" y="149199"/>
                  </a:lnTo>
                  <a:lnTo>
                    <a:pt x="298386" y="149199"/>
                  </a:lnTo>
                  <a:lnTo>
                    <a:pt x="149199" y="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48B7E839-325B-929B-3B2E-16B4D641B3E6}"/>
                </a:ext>
              </a:extLst>
            </p:cNvPr>
            <p:cNvSpPr/>
            <p:nvPr/>
          </p:nvSpPr>
          <p:spPr>
            <a:xfrm>
              <a:off x="3739075" y="2508877"/>
              <a:ext cx="0" cy="3279775"/>
            </a:xfrm>
            <a:custGeom>
              <a:avLst/>
              <a:gdLst/>
              <a:ahLst/>
              <a:cxnLst/>
              <a:rect l="l" t="t" r="r" b="b"/>
              <a:pathLst>
                <a:path h="3279775">
                  <a:moveTo>
                    <a:pt x="0" y="0"/>
                  </a:moveTo>
                  <a:lnTo>
                    <a:pt x="0" y="3279724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89600535-EE0F-4E2C-C0B9-0731E9B4BB3C}"/>
                </a:ext>
              </a:extLst>
            </p:cNvPr>
            <p:cNvSpPr/>
            <p:nvPr/>
          </p:nvSpPr>
          <p:spPr>
            <a:xfrm>
              <a:off x="3839898" y="5788597"/>
              <a:ext cx="1920875" cy="0"/>
            </a:xfrm>
            <a:custGeom>
              <a:avLst/>
              <a:gdLst/>
              <a:ahLst/>
              <a:cxnLst/>
              <a:rect l="l" t="t" r="r" b="b"/>
              <a:pathLst>
                <a:path w="1920875">
                  <a:moveTo>
                    <a:pt x="0" y="0"/>
                  </a:moveTo>
                  <a:lnTo>
                    <a:pt x="1920544" y="0"/>
                  </a:lnTo>
                </a:path>
              </a:pathLst>
            </a:custGeom>
            <a:ln w="635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0DF26CD4-087B-1757-1722-7F296032038A}"/>
                </a:ext>
              </a:extLst>
            </p:cNvPr>
            <p:cNvSpPr/>
            <p:nvPr/>
          </p:nvSpPr>
          <p:spPr>
            <a:xfrm>
              <a:off x="3776395" y="5750509"/>
              <a:ext cx="2047875" cy="76200"/>
            </a:xfrm>
            <a:custGeom>
              <a:avLst/>
              <a:gdLst/>
              <a:ahLst/>
              <a:cxnLst/>
              <a:rect l="l" t="t" r="r" b="b"/>
              <a:pathLst>
                <a:path w="204787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2047875" h="76200">
                  <a:moveTo>
                    <a:pt x="2047544" y="38100"/>
                  </a:moveTo>
                  <a:lnTo>
                    <a:pt x="1971344" y="0"/>
                  </a:lnTo>
                  <a:lnTo>
                    <a:pt x="1971344" y="76200"/>
                  </a:lnTo>
                  <a:lnTo>
                    <a:pt x="2047544" y="3810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3">
              <a:extLst>
                <a:ext uri="{FF2B5EF4-FFF2-40B4-BE49-F238E27FC236}">
                  <a16:creationId xmlns:a16="http://schemas.microsoft.com/office/drawing/2014/main" id="{637593BD-7027-0EA2-1E29-A8C99AB7577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3047" y="2449426"/>
              <a:ext cx="178079" cy="178079"/>
            </a:xfrm>
            <a:prstGeom prst="rect">
              <a:avLst/>
            </a:prstGeom>
          </p:spPr>
        </p:pic>
        <p:sp>
          <p:nvSpPr>
            <p:cNvPr id="21" name="object 24">
              <a:extLst>
                <a:ext uri="{FF2B5EF4-FFF2-40B4-BE49-F238E27FC236}">
                  <a16:creationId xmlns:a16="http://schemas.microsoft.com/office/drawing/2014/main" id="{3838D843-DFBF-BFF4-3B3B-DAD3E420B342}"/>
                </a:ext>
              </a:extLst>
            </p:cNvPr>
            <p:cNvSpPr/>
            <p:nvPr/>
          </p:nvSpPr>
          <p:spPr>
            <a:xfrm>
              <a:off x="5331137" y="3641261"/>
              <a:ext cx="0" cy="1573530"/>
            </a:xfrm>
            <a:custGeom>
              <a:avLst/>
              <a:gdLst/>
              <a:ahLst/>
              <a:cxnLst/>
              <a:rect l="l" t="t" r="r" b="b"/>
              <a:pathLst>
                <a:path h="1573529">
                  <a:moveTo>
                    <a:pt x="0" y="0"/>
                  </a:moveTo>
                  <a:lnTo>
                    <a:pt x="0" y="1573415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5">
              <a:extLst>
                <a:ext uri="{FF2B5EF4-FFF2-40B4-BE49-F238E27FC236}">
                  <a16:creationId xmlns:a16="http://schemas.microsoft.com/office/drawing/2014/main" id="{D845DFB2-5E50-64E8-E0C8-23392944EE65}"/>
                </a:ext>
              </a:extLst>
            </p:cNvPr>
            <p:cNvSpPr/>
            <p:nvPr/>
          </p:nvSpPr>
          <p:spPr>
            <a:xfrm>
              <a:off x="5394637" y="5266133"/>
              <a:ext cx="366395" cy="0"/>
            </a:xfrm>
            <a:custGeom>
              <a:avLst/>
              <a:gdLst/>
              <a:ahLst/>
              <a:cxnLst/>
              <a:rect l="l" t="t" r="r" b="b"/>
              <a:pathLst>
                <a:path w="366395">
                  <a:moveTo>
                    <a:pt x="0" y="0"/>
                  </a:moveTo>
                  <a:lnTo>
                    <a:pt x="365798" y="0"/>
                  </a:lnTo>
                </a:path>
              </a:pathLst>
            </a:custGeom>
            <a:ln w="635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6">
              <a:extLst>
                <a:ext uri="{FF2B5EF4-FFF2-40B4-BE49-F238E27FC236}">
                  <a16:creationId xmlns:a16="http://schemas.microsoft.com/office/drawing/2014/main" id="{73A58218-07EB-9AA8-F26F-F83F10E35A72}"/>
                </a:ext>
              </a:extLst>
            </p:cNvPr>
            <p:cNvSpPr/>
            <p:nvPr/>
          </p:nvSpPr>
          <p:spPr>
            <a:xfrm>
              <a:off x="5331129" y="5228031"/>
              <a:ext cx="493395" cy="76200"/>
            </a:xfrm>
            <a:custGeom>
              <a:avLst/>
              <a:gdLst/>
              <a:ahLst/>
              <a:cxnLst/>
              <a:rect l="l" t="t" r="r" b="b"/>
              <a:pathLst>
                <a:path w="49339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493395" h="76200">
                  <a:moveTo>
                    <a:pt x="492810" y="38100"/>
                  </a:moveTo>
                  <a:lnTo>
                    <a:pt x="416610" y="0"/>
                  </a:lnTo>
                  <a:lnTo>
                    <a:pt x="416610" y="76200"/>
                  </a:lnTo>
                  <a:lnTo>
                    <a:pt x="492810" y="3810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7">
            <a:extLst>
              <a:ext uri="{FF2B5EF4-FFF2-40B4-BE49-F238E27FC236}">
                <a16:creationId xmlns:a16="http://schemas.microsoft.com/office/drawing/2014/main" id="{25D8C019-4D49-10CA-C012-EFE61802C076}"/>
              </a:ext>
            </a:extLst>
          </p:cNvPr>
          <p:cNvSpPr txBox="1"/>
          <p:nvPr/>
        </p:nvSpPr>
        <p:spPr>
          <a:xfrm>
            <a:off x="5210545" y="5330352"/>
            <a:ext cx="370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03224A"/>
                </a:solidFill>
                <a:latin typeface="Arial"/>
                <a:cs typeface="Arial"/>
              </a:rPr>
              <a:t>Days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8">
            <a:extLst>
              <a:ext uri="{FF2B5EF4-FFF2-40B4-BE49-F238E27FC236}">
                <a16:creationId xmlns:a16="http://schemas.microsoft.com/office/drawing/2014/main" id="{6A0ED0E1-E475-6343-A731-59CE9C6A7AA8}"/>
              </a:ext>
            </a:extLst>
          </p:cNvPr>
          <p:cNvGrpSpPr/>
          <p:nvPr/>
        </p:nvGrpSpPr>
        <p:grpSpPr>
          <a:xfrm>
            <a:off x="5280798" y="3528771"/>
            <a:ext cx="828675" cy="1538605"/>
            <a:chOff x="5280798" y="3528771"/>
            <a:chExt cx="828675" cy="1538605"/>
          </a:xfrm>
        </p:grpSpPr>
        <p:pic>
          <p:nvPicPr>
            <p:cNvPr id="26" name="object 29">
              <a:extLst>
                <a:ext uri="{FF2B5EF4-FFF2-40B4-BE49-F238E27FC236}">
                  <a16:creationId xmlns:a16="http://schemas.microsoft.com/office/drawing/2014/main" id="{9FE71988-B09E-1229-2729-84052E3B202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0798" y="3528771"/>
              <a:ext cx="178079" cy="178079"/>
            </a:xfrm>
            <a:prstGeom prst="rect">
              <a:avLst/>
            </a:prstGeom>
          </p:spPr>
        </p:pic>
        <p:sp>
          <p:nvSpPr>
            <p:cNvPr id="27" name="object 30">
              <a:extLst>
                <a:ext uri="{FF2B5EF4-FFF2-40B4-BE49-F238E27FC236}">
                  <a16:creationId xmlns:a16="http://schemas.microsoft.com/office/drawing/2014/main" id="{6447C789-1EFB-9259-4235-EB9DEF6BA89E}"/>
                </a:ext>
              </a:extLst>
            </p:cNvPr>
            <p:cNvSpPr/>
            <p:nvPr/>
          </p:nvSpPr>
          <p:spPr>
            <a:xfrm>
              <a:off x="5403013" y="5028788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>
                  <a:moveTo>
                    <a:pt x="0" y="0"/>
                  </a:moveTo>
                  <a:lnTo>
                    <a:pt x="190169" y="0"/>
                  </a:lnTo>
                </a:path>
              </a:pathLst>
            </a:custGeom>
            <a:ln w="635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1">
              <a:extLst>
                <a:ext uri="{FF2B5EF4-FFF2-40B4-BE49-F238E27FC236}">
                  <a16:creationId xmlns:a16="http://schemas.microsoft.com/office/drawing/2014/main" id="{96D5B071-AD00-463A-7A3C-62F562EBD404}"/>
                </a:ext>
              </a:extLst>
            </p:cNvPr>
            <p:cNvSpPr/>
            <p:nvPr/>
          </p:nvSpPr>
          <p:spPr>
            <a:xfrm>
              <a:off x="5580480" y="49906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2">
              <a:extLst>
                <a:ext uri="{FF2B5EF4-FFF2-40B4-BE49-F238E27FC236}">
                  <a16:creationId xmlns:a16="http://schemas.microsoft.com/office/drawing/2014/main" id="{32FE194C-8557-DF4A-A51F-704F4D7DDB23}"/>
                </a:ext>
              </a:extLst>
            </p:cNvPr>
            <p:cNvSpPr/>
            <p:nvPr/>
          </p:nvSpPr>
          <p:spPr>
            <a:xfrm>
              <a:off x="5887450" y="5028788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218833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3">
              <a:extLst>
                <a:ext uri="{FF2B5EF4-FFF2-40B4-BE49-F238E27FC236}">
                  <a16:creationId xmlns:a16="http://schemas.microsoft.com/office/drawing/2014/main" id="{02C4CADB-A9AC-3977-6BFD-09DC25F21C98}"/>
                </a:ext>
              </a:extLst>
            </p:cNvPr>
            <p:cNvSpPr/>
            <p:nvPr/>
          </p:nvSpPr>
          <p:spPr>
            <a:xfrm>
              <a:off x="5823944" y="49906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4">
            <a:extLst>
              <a:ext uri="{FF2B5EF4-FFF2-40B4-BE49-F238E27FC236}">
                <a16:creationId xmlns:a16="http://schemas.microsoft.com/office/drawing/2014/main" id="{B0A575E2-67F6-750B-B015-90EA97A6A733}"/>
              </a:ext>
            </a:extLst>
          </p:cNvPr>
          <p:cNvSpPr txBox="1"/>
          <p:nvPr/>
        </p:nvSpPr>
        <p:spPr>
          <a:xfrm>
            <a:off x="5952389" y="4995653"/>
            <a:ext cx="561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3224A"/>
                </a:solidFill>
                <a:latin typeface="Arial"/>
                <a:cs typeface="Arial"/>
              </a:rPr>
              <a:t>Minutes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5">
            <a:extLst>
              <a:ext uri="{FF2B5EF4-FFF2-40B4-BE49-F238E27FC236}">
                <a16:creationId xmlns:a16="http://schemas.microsoft.com/office/drawing/2014/main" id="{104B53FD-DED5-37D6-8ADA-85BABBBFE49C}"/>
              </a:ext>
            </a:extLst>
          </p:cNvPr>
          <p:cNvGrpSpPr/>
          <p:nvPr/>
        </p:nvGrpSpPr>
        <p:grpSpPr>
          <a:xfrm>
            <a:off x="2322803" y="3082945"/>
            <a:ext cx="3529329" cy="3286125"/>
            <a:chOff x="2322803" y="3082945"/>
            <a:chExt cx="3529329" cy="3286125"/>
          </a:xfrm>
        </p:grpSpPr>
        <p:sp>
          <p:nvSpPr>
            <p:cNvPr id="33" name="object 36">
              <a:extLst>
                <a:ext uri="{FF2B5EF4-FFF2-40B4-BE49-F238E27FC236}">
                  <a16:creationId xmlns:a16="http://schemas.microsoft.com/office/drawing/2014/main" id="{2C535E31-5DB1-44C7-071A-A070AD3D9725}"/>
                </a:ext>
              </a:extLst>
            </p:cNvPr>
            <p:cNvSpPr/>
            <p:nvPr/>
          </p:nvSpPr>
          <p:spPr>
            <a:xfrm>
              <a:off x="5639911" y="4196195"/>
              <a:ext cx="0" cy="843280"/>
            </a:xfrm>
            <a:custGeom>
              <a:avLst/>
              <a:gdLst/>
              <a:ahLst/>
              <a:cxnLst/>
              <a:rect l="l" t="t" r="r" b="b"/>
              <a:pathLst>
                <a:path h="843279">
                  <a:moveTo>
                    <a:pt x="0" y="0"/>
                  </a:moveTo>
                  <a:lnTo>
                    <a:pt x="0" y="842759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7">
              <a:extLst>
                <a:ext uri="{FF2B5EF4-FFF2-40B4-BE49-F238E27FC236}">
                  <a16:creationId xmlns:a16="http://schemas.microsoft.com/office/drawing/2014/main" id="{ED954DC3-A859-B27D-3359-12AFA4BF1380}"/>
                </a:ext>
              </a:extLst>
            </p:cNvPr>
            <p:cNvSpPr/>
            <p:nvPr/>
          </p:nvSpPr>
          <p:spPr>
            <a:xfrm>
              <a:off x="2386302" y="5999989"/>
              <a:ext cx="3374390" cy="0"/>
            </a:xfrm>
            <a:custGeom>
              <a:avLst/>
              <a:gdLst/>
              <a:ahLst/>
              <a:cxnLst/>
              <a:rect l="l" t="t" r="r" b="b"/>
              <a:pathLst>
                <a:path w="3374390">
                  <a:moveTo>
                    <a:pt x="0" y="0"/>
                  </a:moveTo>
                  <a:lnTo>
                    <a:pt x="3374136" y="0"/>
                  </a:lnTo>
                </a:path>
              </a:pathLst>
            </a:custGeom>
            <a:ln w="635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8">
              <a:extLst>
                <a:ext uri="{FF2B5EF4-FFF2-40B4-BE49-F238E27FC236}">
                  <a16:creationId xmlns:a16="http://schemas.microsoft.com/office/drawing/2014/main" id="{F7FC7E05-85A8-9B23-08AD-9DD157F879AD}"/>
                </a:ext>
              </a:extLst>
            </p:cNvPr>
            <p:cNvSpPr/>
            <p:nvPr/>
          </p:nvSpPr>
          <p:spPr>
            <a:xfrm>
              <a:off x="2322792" y="5961888"/>
              <a:ext cx="3501390" cy="76200"/>
            </a:xfrm>
            <a:custGeom>
              <a:avLst/>
              <a:gdLst/>
              <a:ahLst/>
              <a:cxnLst/>
              <a:rect l="l" t="t" r="r" b="b"/>
              <a:pathLst>
                <a:path w="350139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501390" h="76200">
                  <a:moveTo>
                    <a:pt x="3501148" y="38100"/>
                  </a:moveTo>
                  <a:lnTo>
                    <a:pt x="3424948" y="0"/>
                  </a:lnTo>
                  <a:lnTo>
                    <a:pt x="3424948" y="76200"/>
                  </a:lnTo>
                  <a:lnTo>
                    <a:pt x="3501148" y="3810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9">
              <a:extLst>
                <a:ext uri="{FF2B5EF4-FFF2-40B4-BE49-F238E27FC236}">
                  <a16:creationId xmlns:a16="http://schemas.microsoft.com/office/drawing/2014/main" id="{F30D5C8B-5178-4B7A-2D75-714F84BF9FDF}"/>
                </a:ext>
              </a:extLst>
            </p:cNvPr>
            <p:cNvSpPr/>
            <p:nvPr/>
          </p:nvSpPr>
          <p:spPr>
            <a:xfrm>
              <a:off x="5837514" y="4818174"/>
              <a:ext cx="0" cy="1536700"/>
            </a:xfrm>
            <a:custGeom>
              <a:avLst/>
              <a:gdLst/>
              <a:ahLst/>
              <a:cxnLst/>
              <a:rect l="l" t="t" r="r" b="b"/>
              <a:pathLst>
                <a:path h="1536700">
                  <a:moveTo>
                    <a:pt x="0" y="0"/>
                  </a:moveTo>
                  <a:lnTo>
                    <a:pt x="0" y="1536484"/>
                  </a:lnTo>
                </a:path>
              </a:pathLst>
            </a:custGeom>
            <a:ln w="28575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0">
              <a:extLst>
                <a:ext uri="{FF2B5EF4-FFF2-40B4-BE49-F238E27FC236}">
                  <a16:creationId xmlns:a16="http://schemas.microsoft.com/office/drawing/2014/main" id="{D3D7D299-0873-C8A2-D7DA-8B6582F2A250}"/>
                </a:ext>
              </a:extLst>
            </p:cNvPr>
            <p:cNvSpPr/>
            <p:nvPr/>
          </p:nvSpPr>
          <p:spPr>
            <a:xfrm>
              <a:off x="4791544" y="3086120"/>
              <a:ext cx="10795" cy="2425065"/>
            </a:xfrm>
            <a:custGeom>
              <a:avLst/>
              <a:gdLst/>
              <a:ahLst/>
              <a:cxnLst/>
              <a:rect l="l" t="t" r="r" b="b"/>
              <a:pathLst>
                <a:path w="10795" h="2425065">
                  <a:moveTo>
                    <a:pt x="10604" y="0"/>
                  </a:moveTo>
                  <a:lnTo>
                    <a:pt x="0" y="2424557"/>
                  </a:lnTo>
                </a:path>
              </a:pathLst>
            </a:custGeom>
            <a:ln w="6349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1">
              <a:extLst>
                <a:ext uri="{FF2B5EF4-FFF2-40B4-BE49-F238E27FC236}">
                  <a16:creationId xmlns:a16="http://schemas.microsoft.com/office/drawing/2014/main" id="{7F259C2B-BAE0-F53B-5300-6DE3F8534C60}"/>
                </a:ext>
              </a:extLst>
            </p:cNvPr>
            <p:cNvSpPr/>
            <p:nvPr/>
          </p:nvSpPr>
          <p:spPr>
            <a:xfrm>
              <a:off x="4851137" y="5542859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0" y="0"/>
                  </a:moveTo>
                  <a:lnTo>
                    <a:pt x="909307" y="0"/>
                  </a:lnTo>
                </a:path>
              </a:pathLst>
            </a:custGeom>
            <a:ln w="635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2">
              <a:extLst>
                <a:ext uri="{FF2B5EF4-FFF2-40B4-BE49-F238E27FC236}">
                  <a16:creationId xmlns:a16="http://schemas.microsoft.com/office/drawing/2014/main" id="{8BBED454-A356-C7F6-224C-A7BAC6F2159E}"/>
                </a:ext>
              </a:extLst>
            </p:cNvPr>
            <p:cNvSpPr/>
            <p:nvPr/>
          </p:nvSpPr>
          <p:spPr>
            <a:xfrm>
              <a:off x="4787633" y="5504764"/>
              <a:ext cx="1036319" cy="76200"/>
            </a:xfrm>
            <a:custGeom>
              <a:avLst/>
              <a:gdLst/>
              <a:ahLst/>
              <a:cxnLst/>
              <a:rect l="l" t="t" r="r" b="b"/>
              <a:pathLst>
                <a:path w="103632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1036320" h="76200">
                  <a:moveTo>
                    <a:pt x="1036307" y="38100"/>
                  </a:moveTo>
                  <a:lnTo>
                    <a:pt x="960107" y="0"/>
                  </a:lnTo>
                  <a:lnTo>
                    <a:pt x="960107" y="76200"/>
                  </a:lnTo>
                  <a:lnTo>
                    <a:pt x="1036307" y="3810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3">
            <a:extLst>
              <a:ext uri="{FF2B5EF4-FFF2-40B4-BE49-F238E27FC236}">
                <a16:creationId xmlns:a16="http://schemas.microsoft.com/office/drawing/2014/main" id="{703EB9E0-5EA4-51B0-55F3-6726C5150DE5}"/>
              </a:ext>
            </a:extLst>
          </p:cNvPr>
          <p:cNvSpPr txBox="1"/>
          <p:nvPr/>
        </p:nvSpPr>
        <p:spPr>
          <a:xfrm>
            <a:off x="3442412" y="6076388"/>
            <a:ext cx="527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3224A"/>
                </a:solidFill>
                <a:latin typeface="Arial"/>
                <a:cs typeface="Arial"/>
              </a:rPr>
              <a:t>Months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4">
            <a:extLst>
              <a:ext uri="{FF2B5EF4-FFF2-40B4-BE49-F238E27FC236}">
                <a16:creationId xmlns:a16="http://schemas.microsoft.com/office/drawing/2014/main" id="{A290C4E8-50C6-0DEB-D579-48166EFE645D}"/>
              </a:ext>
            </a:extLst>
          </p:cNvPr>
          <p:cNvSpPr txBox="1"/>
          <p:nvPr/>
        </p:nvSpPr>
        <p:spPr>
          <a:xfrm>
            <a:off x="4570637" y="5607258"/>
            <a:ext cx="492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3224A"/>
                </a:solidFill>
                <a:latin typeface="Arial"/>
                <a:cs typeface="Arial"/>
              </a:rPr>
              <a:t>Weeks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5DB3864F-4C0F-6514-2C0D-58118FDE38F7}"/>
              </a:ext>
            </a:extLst>
          </p:cNvPr>
          <p:cNvSpPr txBox="1"/>
          <p:nvPr/>
        </p:nvSpPr>
        <p:spPr>
          <a:xfrm>
            <a:off x="5989878" y="2828556"/>
            <a:ext cx="1554480" cy="356870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654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15"/>
              </a:spcBef>
            </a:pPr>
            <a:r>
              <a:rPr sz="1400" b="1" spc="-10" dirty="0">
                <a:solidFill>
                  <a:srgbClr val="002052"/>
                </a:solidFill>
                <a:latin typeface="Arial"/>
                <a:cs typeface="Arial"/>
              </a:rPr>
              <a:t>Noise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6">
            <a:extLst>
              <a:ext uri="{FF2B5EF4-FFF2-40B4-BE49-F238E27FC236}">
                <a16:creationId xmlns:a16="http://schemas.microsoft.com/office/drawing/2014/main" id="{8197B551-CDB3-5195-AD17-5C6F77B5829A}"/>
              </a:ext>
            </a:extLst>
          </p:cNvPr>
          <p:cNvGrpSpPr/>
          <p:nvPr/>
        </p:nvGrpSpPr>
        <p:grpSpPr>
          <a:xfrm>
            <a:off x="3862349" y="1276718"/>
            <a:ext cx="1532255" cy="1754505"/>
            <a:chOff x="3862349" y="1276718"/>
            <a:chExt cx="1532255" cy="1754505"/>
          </a:xfrm>
        </p:grpSpPr>
        <p:pic>
          <p:nvPicPr>
            <p:cNvPr id="44" name="object 47">
              <a:extLst>
                <a:ext uri="{FF2B5EF4-FFF2-40B4-BE49-F238E27FC236}">
                  <a16:creationId xmlns:a16="http://schemas.microsoft.com/office/drawing/2014/main" id="{946C9DA5-DFEB-8505-6D05-272544D95B5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3624" y="2852784"/>
              <a:ext cx="178079" cy="178079"/>
            </a:xfrm>
            <a:prstGeom prst="rect">
              <a:avLst/>
            </a:prstGeom>
          </p:spPr>
        </p:pic>
        <p:sp>
          <p:nvSpPr>
            <p:cNvPr id="45" name="object 48">
              <a:extLst>
                <a:ext uri="{FF2B5EF4-FFF2-40B4-BE49-F238E27FC236}">
                  <a16:creationId xmlns:a16="http://schemas.microsoft.com/office/drawing/2014/main" id="{9A5809C3-AB9B-B505-3138-5690A466E3B9}"/>
                </a:ext>
              </a:extLst>
            </p:cNvPr>
            <p:cNvSpPr/>
            <p:nvPr/>
          </p:nvSpPr>
          <p:spPr>
            <a:xfrm>
              <a:off x="3862349" y="1276718"/>
              <a:ext cx="1532255" cy="356870"/>
            </a:xfrm>
            <a:custGeom>
              <a:avLst/>
              <a:gdLst/>
              <a:ahLst/>
              <a:cxnLst/>
              <a:rect l="l" t="t" r="r" b="b"/>
              <a:pathLst>
                <a:path w="1532254" h="356869">
                  <a:moveTo>
                    <a:pt x="1531759" y="0"/>
                  </a:moveTo>
                  <a:lnTo>
                    <a:pt x="0" y="0"/>
                  </a:lnTo>
                  <a:lnTo>
                    <a:pt x="0" y="356260"/>
                  </a:lnTo>
                  <a:lnTo>
                    <a:pt x="1531759" y="356260"/>
                  </a:lnTo>
                  <a:lnTo>
                    <a:pt x="1531759" y="0"/>
                  </a:lnTo>
                  <a:close/>
                </a:path>
              </a:pathLst>
            </a:custGeom>
            <a:solidFill>
              <a:srgbClr val="FFD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9">
            <a:extLst>
              <a:ext uri="{FF2B5EF4-FFF2-40B4-BE49-F238E27FC236}">
                <a16:creationId xmlns:a16="http://schemas.microsoft.com/office/drawing/2014/main" id="{CEEF6308-440F-D8B0-BB32-2709C7A26820}"/>
              </a:ext>
            </a:extLst>
          </p:cNvPr>
          <p:cNvSpPr txBox="1"/>
          <p:nvPr/>
        </p:nvSpPr>
        <p:spPr>
          <a:xfrm>
            <a:off x="4229667" y="1329370"/>
            <a:ext cx="796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02052"/>
                </a:solidFill>
                <a:latin typeface="Arial"/>
                <a:cs typeface="Arial"/>
              </a:rPr>
              <a:t>Vibration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50">
            <a:extLst>
              <a:ext uri="{FF2B5EF4-FFF2-40B4-BE49-F238E27FC236}">
                <a16:creationId xmlns:a16="http://schemas.microsoft.com/office/drawing/2014/main" id="{D26D4BD4-0B1B-1EF3-63F8-C648F6A26141}"/>
              </a:ext>
            </a:extLst>
          </p:cNvPr>
          <p:cNvGrpSpPr/>
          <p:nvPr/>
        </p:nvGrpSpPr>
        <p:grpSpPr>
          <a:xfrm>
            <a:off x="2218705" y="2148426"/>
            <a:ext cx="3701415" cy="3825240"/>
            <a:chOff x="2218705" y="2148426"/>
            <a:chExt cx="3701415" cy="3825240"/>
          </a:xfrm>
        </p:grpSpPr>
        <p:sp>
          <p:nvSpPr>
            <p:cNvPr id="48" name="object 51">
              <a:extLst>
                <a:ext uri="{FF2B5EF4-FFF2-40B4-BE49-F238E27FC236}">
                  <a16:creationId xmlns:a16="http://schemas.microsoft.com/office/drawing/2014/main" id="{81E26B65-4D41-BEB4-66AB-4D7BD7EE510C}"/>
                </a:ext>
              </a:extLst>
            </p:cNvPr>
            <p:cNvSpPr/>
            <p:nvPr/>
          </p:nvSpPr>
          <p:spPr>
            <a:xfrm>
              <a:off x="2290942" y="2151601"/>
              <a:ext cx="17145" cy="3818890"/>
            </a:xfrm>
            <a:custGeom>
              <a:avLst/>
              <a:gdLst/>
              <a:ahLst/>
              <a:cxnLst/>
              <a:rect l="l" t="t" r="r" b="b"/>
              <a:pathLst>
                <a:path w="17144" h="3818890">
                  <a:moveTo>
                    <a:pt x="16802" y="0"/>
                  </a:moveTo>
                  <a:lnTo>
                    <a:pt x="0" y="3818699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52">
              <a:extLst>
                <a:ext uri="{FF2B5EF4-FFF2-40B4-BE49-F238E27FC236}">
                  <a16:creationId xmlns:a16="http://schemas.microsoft.com/office/drawing/2014/main" id="{E637E789-B448-2DB1-0C4A-70FD019CD49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8705" y="2151601"/>
              <a:ext cx="178079" cy="178079"/>
            </a:xfrm>
            <a:prstGeom prst="rect">
              <a:avLst/>
            </a:prstGeom>
          </p:spPr>
        </p:pic>
        <p:pic>
          <p:nvPicPr>
            <p:cNvPr id="50" name="object 53">
              <a:extLst>
                <a:ext uri="{FF2B5EF4-FFF2-40B4-BE49-F238E27FC236}">
                  <a16:creationId xmlns:a16="http://schemas.microsoft.com/office/drawing/2014/main" id="{79A32349-AA1C-4ABE-F50A-BB0EB0D620D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1437" y="4732812"/>
              <a:ext cx="178079" cy="178079"/>
            </a:xfrm>
            <a:prstGeom prst="rect">
              <a:avLst/>
            </a:prstGeom>
          </p:spPr>
        </p:pic>
      </p:grpSp>
      <p:sp>
        <p:nvSpPr>
          <p:cNvPr id="51" name="object 54">
            <a:extLst>
              <a:ext uri="{FF2B5EF4-FFF2-40B4-BE49-F238E27FC236}">
                <a16:creationId xmlns:a16="http://schemas.microsoft.com/office/drawing/2014/main" id="{4D456C9F-68A6-2D1B-1A50-9B5E022C1231}"/>
              </a:ext>
            </a:extLst>
          </p:cNvPr>
          <p:cNvSpPr txBox="1"/>
          <p:nvPr/>
        </p:nvSpPr>
        <p:spPr>
          <a:xfrm>
            <a:off x="5989878" y="4349254"/>
            <a:ext cx="1554480" cy="356870"/>
          </a:xfrm>
          <a:prstGeom prst="rect">
            <a:avLst/>
          </a:prstGeom>
          <a:solidFill>
            <a:srgbClr val="E6007D"/>
          </a:solidFill>
        </p:spPr>
        <p:txBody>
          <a:bodyPr vert="horz" wrap="square" lIns="0" tIns="654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1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5">
            <a:extLst>
              <a:ext uri="{FF2B5EF4-FFF2-40B4-BE49-F238E27FC236}">
                <a16:creationId xmlns:a16="http://schemas.microsoft.com/office/drawing/2014/main" id="{169BF7B6-DD82-9DA6-579B-6C448BDDDA81}"/>
              </a:ext>
            </a:extLst>
          </p:cNvPr>
          <p:cNvSpPr/>
          <p:nvPr/>
        </p:nvSpPr>
        <p:spPr>
          <a:xfrm>
            <a:off x="5855429" y="4443594"/>
            <a:ext cx="0" cy="273050"/>
          </a:xfrm>
          <a:custGeom>
            <a:avLst/>
            <a:gdLst/>
            <a:ahLst/>
            <a:cxnLst/>
            <a:rect l="l" t="t" r="r" b="b"/>
            <a:pathLst>
              <a:path h="273050">
                <a:moveTo>
                  <a:pt x="0" y="0"/>
                </a:moveTo>
                <a:lnTo>
                  <a:pt x="0" y="272935"/>
                </a:lnTo>
              </a:path>
            </a:pathLst>
          </a:custGeom>
          <a:ln w="6350">
            <a:solidFill>
              <a:srgbClr val="90979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6">
            <a:extLst>
              <a:ext uri="{FF2B5EF4-FFF2-40B4-BE49-F238E27FC236}">
                <a16:creationId xmlns:a16="http://schemas.microsoft.com/office/drawing/2014/main" id="{5C859D52-C02C-489A-2B3A-E28445A0654C}"/>
              </a:ext>
            </a:extLst>
          </p:cNvPr>
          <p:cNvSpPr txBox="1"/>
          <p:nvPr/>
        </p:nvSpPr>
        <p:spPr>
          <a:xfrm>
            <a:off x="5989878" y="3335451"/>
            <a:ext cx="1554480" cy="356870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654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15"/>
              </a:spcBef>
            </a:pPr>
            <a:r>
              <a:rPr sz="1400" b="1" spc="-10" dirty="0">
                <a:solidFill>
                  <a:srgbClr val="002052"/>
                </a:solidFill>
                <a:latin typeface="Arial"/>
                <a:cs typeface="Arial"/>
              </a:rPr>
              <a:t>Temperature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7">
            <a:extLst>
              <a:ext uri="{FF2B5EF4-FFF2-40B4-BE49-F238E27FC236}">
                <a16:creationId xmlns:a16="http://schemas.microsoft.com/office/drawing/2014/main" id="{4BF6645B-59D9-839A-FB0E-70F91CD19303}"/>
              </a:ext>
            </a:extLst>
          </p:cNvPr>
          <p:cNvSpPr txBox="1"/>
          <p:nvPr/>
        </p:nvSpPr>
        <p:spPr>
          <a:xfrm>
            <a:off x="5989878" y="2321661"/>
            <a:ext cx="1554480" cy="356870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654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15"/>
              </a:spcBef>
            </a:pPr>
            <a:r>
              <a:rPr sz="1400" b="1" dirty="0">
                <a:solidFill>
                  <a:srgbClr val="002052"/>
                </a:solidFill>
                <a:latin typeface="Arial"/>
                <a:cs typeface="Arial"/>
              </a:rPr>
              <a:t>Air</a:t>
            </a:r>
            <a:r>
              <a:rPr sz="1400" b="1" spc="-15" dirty="0">
                <a:solidFill>
                  <a:srgbClr val="002052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2052"/>
                </a:solidFill>
                <a:latin typeface="Arial"/>
                <a:cs typeface="Arial"/>
              </a:rPr>
              <a:t>pressure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8">
            <a:extLst>
              <a:ext uri="{FF2B5EF4-FFF2-40B4-BE49-F238E27FC236}">
                <a16:creationId xmlns:a16="http://schemas.microsoft.com/office/drawing/2014/main" id="{8610AAA0-01B9-6E88-A89C-478DC9E81634}"/>
              </a:ext>
            </a:extLst>
          </p:cNvPr>
          <p:cNvGrpSpPr/>
          <p:nvPr/>
        </p:nvGrpSpPr>
        <p:grpSpPr>
          <a:xfrm>
            <a:off x="3801870" y="1482817"/>
            <a:ext cx="2191385" cy="1399540"/>
            <a:chOff x="3801870" y="1482817"/>
            <a:chExt cx="2191385" cy="1399540"/>
          </a:xfrm>
        </p:grpSpPr>
        <p:sp>
          <p:nvSpPr>
            <p:cNvPr id="56" name="object 59">
              <a:extLst>
                <a:ext uri="{FF2B5EF4-FFF2-40B4-BE49-F238E27FC236}">
                  <a16:creationId xmlns:a16="http://schemas.microsoft.com/office/drawing/2014/main" id="{E723E989-B451-A646-D1F5-6832AF4BE96A}"/>
                </a:ext>
              </a:extLst>
            </p:cNvPr>
            <p:cNvSpPr/>
            <p:nvPr/>
          </p:nvSpPr>
          <p:spPr>
            <a:xfrm>
              <a:off x="3805045" y="1485992"/>
              <a:ext cx="2185035" cy="989965"/>
            </a:xfrm>
            <a:custGeom>
              <a:avLst/>
              <a:gdLst/>
              <a:ahLst/>
              <a:cxnLst/>
              <a:rect l="l" t="t" r="r" b="b"/>
              <a:pathLst>
                <a:path w="2185035" h="989964">
                  <a:moveTo>
                    <a:pt x="2184831" y="0"/>
                  </a:moveTo>
                  <a:lnTo>
                    <a:pt x="0" y="989507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60">
              <a:extLst>
                <a:ext uri="{FF2B5EF4-FFF2-40B4-BE49-F238E27FC236}">
                  <a16:creationId xmlns:a16="http://schemas.microsoft.com/office/drawing/2014/main" id="{53982833-FB73-1B73-FBC5-DA0C0497D42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1626" y="2618880"/>
              <a:ext cx="178079" cy="178079"/>
            </a:xfrm>
            <a:prstGeom prst="rect">
              <a:avLst/>
            </a:prstGeom>
          </p:spPr>
        </p:pic>
        <p:sp>
          <p:nvSpPr>
            <p:cNvPr id="58" name="object 61">
              <a:extLst>
                <a:ext uri="{FF2B5EF4-FFF2-40B4-BE49-F238E27FC236}">
                  <a16:creationId xmlns:a16="http://schemas.microsoft.com/office/drawing/2014/main" id="{8F4A1DA3-C529-3B42-2B5B-D98102154FFC}"/>
                </a:ext>
              </a:extLst>
            </p:cNvPr>
            <p:cNvSpPr/>
            <p:nvPr/>
          </p:nvSpPr>
          <p:spPr>
            <a:xfrm>
              <a:off x="4665623" y="2499790"/>
              <a:ext cx="1324610" cy="379095"/>
            </a:xfrm>
            <a:custGeom>
              <a:avLst/>
              <a:gdLst/>
              <a:ahLst/>
              <a:cxnLst/>
              <a:rect l="l" t="t" r="r" b="b"/>
              <a:pathLst>
                <a:path w="1324610" h="379094">
                  <a:moveTo>
                    <a:pt x="1324254" y="0"/>
                  </a:moveTo>
                  <a:lnTo>
                    <a:pt x="0" y="379069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2">
              <a:extLst>
                <a:ext uri="{FF2B5EF4-FFF2-40B4-BE49-F238E27FC236}">
                  <a16:creationId xmlns:a16="http://schemas.microsoft.com/office/drawing/2014/main" id="{941B2A4B-1725-64B5-06B0-99E982028F22}"/>
                </a:ext>
              </a:extLst>
            </p:cNvPr>
            <p:cNvSpPr/>
            <p:nvPr/>
          </p:nvSpPr>
          <p:spPr>
            <a:xfrm>
              <a:off x="4120666" y="1992891"/>
              <a:ext cx="1869439" cy="626110"/>
            </a:xfrm>
            <a:custGeom>
              <a:avLst/>
              <a:gdLst/>
              <a:ahLst/>
              <a:cxnLst/>
              <a:rect l="l" t="t" r="r" b="b"/>
              <a:pathLst>
                <a:path w="1869439" h="626110">
                  <a:moveTo>
                    <a:pt x="1869211" y="0"/>
                  </a:moveTo>
                  <a:lnTo>
                    <a:pt x="0" y="625983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3">
            <a:extLst>
              <a:ext uri="{FF2B5EF4-FFF2-40B4-BE49-F238E27FC236}">
                <a16:creationId xmlns:a16="http://schemas.microsoft.com/office/drawing/2014/main" id="{62EE4F7B-00F6-0BC2-0C99-DB9E27E0DA70}"/>
              </a:ext>
            </a:extLst>
          </p:cNvPr>
          <p:cNvSpPr txBox="1"/>
          <p:nvPr/>
        </p:nvSpPr>
        <p:spPr>
          <a:xfrm>
            <a:off x="5989878" y="1814753"/>
            <a:ext cx="1554480" cy="356870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Magnetic</a:t>
            </a:r>
            <a:r>
              <a:rPr sz="1400" b="1" spc="-8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3224A"/>
                </a:solidFill>
                <a:latin typeface="Arial"/>
                <a:cs typeface="Arial"/>
              </a:rPr>
              <a:t>field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1" name="object 64">
            <a:extLst>
              <a:ext uri="{FF2B5EF4-FFF2-40B4-BE49-F238E27FC236}">
                <a16:creationId xmlns:a16="http://schemas.microsoft.com/office/drawing/2014/main" id="{0E148680-9E9B-6415-B7C9-2CA9C3817C30}"/>
              </a:ext>
            </a:extLst>
          </p:cNvPr>
          <p:cNvGrpSpPr/>
          <p:nvPr/>
        </p:nvGrpSpPr>
        <p:grpSpPr>
          <a:xfrm>
            <a:off x="4740084" y="3003514"/>
            <a:ext cx="1253490" cy="1195705"/>
            <a:chOff x="4740084" y="3003514"/>
            <a:chExt cx="1253490" cy="1195705"/>
          </a:xfrm>
        </p:grpSpPr>
        <p:sp>
          <p:nvSpPr>
            <p:cNvPr id="62" name="object 65">
              <a:extLst>
                <a:ext uri="{FF2B5EF4-FFF2-40B4-BE49-F238E27FC236}">
                  <a16:creationId xmlns:a16="http://schemas.microsoft.com/office/drawing/2014/main" id="{3DB87DF5-A720-48D2-4D20-1EA562881F09}"/>
                </a:ext>
              </a:extLst>
            </p:cNvPr>
            <p:cNvSpPr/>
            <p:nvPr/>
          </p:nvSpPr>
          <p:spPr>
            <a:xfrm>
              <a:off x="4918162" y="3006689"/>
              <a:ext cx="1071880" cy="90170"/>
            </a:xfrm>
            <a:custGeom>
              <a:avLst/>
              <a:gdLst/>
              <a:ahLst/>
              <a:cxnLst/>
              <a:rect l="l" t="t" r="r" b="b"/>
              <a:pathLst>
                <a:path w="1071879" h="90169">
                  <a:moveTo>
                    <a:pt x="1071714" y="0"/>
                  </a:moveTo>
                  <a:lnTo>
                    <a:pt x="0" y="89928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6">
              <a:extLst>
                <a:ext uri="{FF2B5EF4-FFF2-40B4-BE49-F238E27FC236}">
                  <a16:creationId xmlns:a16="http://schemas.microsoft.com/office/drawing/2014/main" id="{8DA7782D-1041-47A4-FE26-7257A37A8D8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0084" y="3007574"/>
              <a:ext cx="178079" cy="178079"/>
            </a:xfrm>
            <a:prstGeom prst="rect">
              <a:avLst/>
            </a:prstGeom>
          </p:spPr>
        </p:pic>
        <p:pic>
          <p:nvPicPr>
            <p:cNvPr id="64" name="object 67">
              <a:extLst>
                <a:ext uri="{FF2B5EF4-FFF2-40B4-BE49-F238E27FC236}">
                  <a16:creationId xmlns:a16="http://schemas.microsoft.com/office/drawing/2014/main" id="{3F0B22AA-8C16-51B5-12D0-040E7737007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9319" y="4020847"/>
              <a:ext cx="178079" cy="178079"/>
            </a:xfrm>
            <a:prstGeom prst="rect">
              <a:avLst/>
            </a:prstGeom>
          </p:spPr>
        </p:pic>
      </p:grpSp>
      <p:sp>
        <p:nvSpPr>
          <p:cNvPr id="65" name="object 68">
            <a:extLst>
              <a:ext uri="{FF2B5EF4-FFF2-40B4-BE49-F238E27FC236}">
                <a16:creationId xmlns:a16="http://schemas.microsoft.com/office/drawing/2014/main" id="{CF731DD3-DA86-F43F-912E-7DEA5D0305DB}"/>
              </a:ext>
            </a:extLst>
          </p:cNvPr>
          <p:cNvSpPr txBox="1"/>
          <p:nvPr/>
        </p:nvSpPr>
        <p:spPr>
          <a:xfrm>
            <a:off x="5989878" y="3842359"/>
            <a:ext cx="1554480" cy="356870"/>
          </a:xfrm>
          <a:prstGeom prst="rect">
            <a:avLst/>
          </a:prstGeom>
          <a:solidFill>
            <a:srgbClr val="E6007D"/>
          </a:solidFill>
        </p:spPr>
        <p:txBody>
          <a:bodyPr vert="horz" wrap="square" lIns="0" tIns="654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1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Smoke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6" name="object 69">
            <a:extLst>
              <a:ext uri="{FF2B5EF4-FFF2-40B4-BE49-F238E27FC236}">
                <a16:creationId xmlns:a16="http://schemas.microsoft.com/office/drawing/2014/main" id="{3B3E6890-D5FB-AB9A-D045-AB8DCD6A969C}"/>
              </a:ext>
            </a:extLst>
          </p:cNvPr>
          <p:cNvGrpSpPr/>
          <p:nvPr/>
        </p:nvGrpSpPr>
        <p:grpSpPr>
          <a:xfrm>
            <a:off x="2367528" y="1451669"/>
            <a:ext cx="3625850" cy="3284854"/>
            <a:chOff x="2367528" y="1451669"/>
            <a:chExt cx="3625850" cy="3284854"/>
          </a:xfrm>
        </p:grpSpPr>
        <p:sp>
          <p:nvSpPr>
            <p:cNvPr id="67" name="object 70">
              <a:extLst>
                <a:ext uri="{FF2B5EF4-FFF2-40B4-BE49-F238E27FC236}">
                  <a16:creationId xmlns:a16="http://schemas.microsoft.com/office/drawing/2014/main" id="{1FD12E41-2933-1901-029D-949B9C51FE2E}"/>
                </a:ext>
              </a:extLst>
            </p:cNvPr>
            <p:cNvSpPr/>
            <p:nvPr/>
          </p:nvSpPr>
          <p:spPr>
            <a:xfrm>
              <a:off x="5458877" y="3513587"/>
              <a:ext cx="531495" cy="104775"/>
            </a:xfrm>
            <a:custGeom>
              <a:avLst/>
              <a:gdLst/>
              <a:ahLst/>
              <a:cxnLst/>
              <a:rect l="l" t="t" r="r" b="b"/>
              <a:pathLst>
                <a:path w="531495" h="104775">
                  <a:moveTo>
                    <a:pt x="530999" y="0"/>
                  </a:moveTo>
                  <a:lnTo>
                    <a:pt x="0" y="104228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71">
              <a:extLst>
                <a:ext uri="{FF2B5EF4-FFF2-40B4-BE49-F238E27FC236}">
                  <a16:creationId xmlns:a16="http://schemas.microsoft.com/office/drawing/2014/main" id="{8AE349BE-061F-5E54-3E3C-0132B10F32BD}"/>
                </a:ext>
              </a:extLst>
            </p:cNvPr>
            <p:cNvSpPr/>
            <p:nvPr/>
          </p:nvSpPr>
          <p:spPr>
            <a:xfrm>
              <a:off x="5727394" y="4020485"/>
              <a:ext cx="262890" cy="89535"/>
            </a:xfrm>
            <a:custGeom>
              <a:avLst/>
              <a:gdLst/>
              <a:ahLst/>
              <a:cxnLst/>
              <a:rect l="l" t="t" r="r" b="b"/>
              <a:pathLst>
                <a:path w="262889" h="89535">
                  <a:moveTo>
                    <a:pt x="262483" y="0"/>
                  </a:moveTo>
                  <a:lnTo>
                    <a:pt x="0" y="89407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2">
              <a:extLst>
                <a:ext uri="{FF2B5EF4-FFF2-40B4-BE49-F238E27FC236}">
                  <a16:creationId xmlns:a16="http://schemas.microsoft.com/office/drawing/2014/main" id="{5F9268EF-384B-FC4A-A452-7C091C83C47C}"/>
                </a:ext>
              </a:extLst>
            </p:cNvPr>
            <p:cNvSpPr/>
            <p:nvPr/>
          </p:nvSpPr>
          <p:spPr>
            <a:xfrm>
              <a:off x="5830479" y="4527384"/>
              <a:ext cx="160020" cy="205740"/>
            </a:xfrm>
            <a:custGeom>
              <a:avLst/>
              <a:gdLst/>
              <a:ahLst/>
              <a:cxnLst/>
              <a:rect l="l" t="t" r="r" b="b"/>
              <a:pathLst>
                <a:path w="160020" h="205739">
                  <a:moveTo>
                    <a:pt x="159397" y="0"/>
                  </a:moveTo>
                  <a:lnTo>
                    <a:pt x="0" y="205422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3">
              <a:extLst>
                <a:ext uri="{FF2B5EF4-FFF2-40B4-BE49-F238E27FC236}">
                  <a16:creationId xmlns:a16="http://schemas.microsoft.com/office/drawing/2014/main" id="{A40E879F-324D-F853-4B0D-EC73D9E33C57}"/>
                </a:ext>
              </a:extLst>
            </p:cNvPr>
            <p:cNvSpPr/>
            <p:nvPr/>
          </p:nvSpPr>
          <p:spPr>
            <a:xfrm>
              <a:off x="2370703" y="1454844"/>
              <a:ext cx="1492250" cy="723265"/>
            </a:xfrm>
            <a:custGeom>
              <a:avLst/>
              <a:gdLst/>
              <a:ahLst/>
              <a:cxnLst/>
              <a:rect l="l" t="t" r="r" b="b"/>
              <a:pathLst>
                <a:path w="1492250" h="723264">
                  <a:moveTo>
                    <a:pt x="1491640" y="0"/>
                  </a:moveTo>
                  <a:lnTo>
                    <a:pt x="0" y="722833"/>
                  </a:lnTo>
                </a:path>
              </a:pathLst>
            </a:custGeom>
            <a:ln w="6350">
              <a:solidFill>
                <a:srgbClr val="90979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4">
            <a:extLst>
              <a:ext uri="{FF2B5EF4-FFF2-40B4-BE49-F238E27FC236}">
                <a16:creationId xmlns:a16="http://schemas.microsoft.com/office/drawing/2014/main" id="{48EBBED1-CA9E-296C-EADF-1729D85F5B07}"/>
              </a:ext>
            </a:extLst>
          </p:cNvPr>
          <p:cNvSpPr txBox="1"/>
          <p:nvPr/>
        </p:nvSpPr>
        <p:spPr>
          <a:xfrm>
            <a:off x="7933835" y="3431083"/>
            <a:ext cx="774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Imbalance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2" name="object 75">
            <a:extLst>
              <a:ext uri="{FF2B5EF4-FFF2-40B4-BE49-F238E27FC236}">
                <a16:creationId xmlns:a16="http://schemas.microsoft.com/office/drawing/2014/main" id="{0362C1F6-E226-CF8D-6EA2-B79D7092C62F}"/>
              </a:ext>
            </a:extLst>
          </p:cNvPr>
          <p:cNvGrpSpPr/>
          <p:nvPr/>
        </p:nvGrpSpPr>
        <p:grpSpPr>
          <a:xfrm>
            <a:off x="7882409" y="3397923"/>
            <a:ext cx="1868805" cy="805815"/>
            <a:chOff x="7882409" y="3397923"/>
            <a:chExt cx="1868805" cy="805815"/>
          </a:xfrm>
        </p:grpSpPr>
        <p:sp>
          <p:nvSpPr>
            <p:cNvPr id="73" name="object 76">
              <a:extLst>
                <a:ext uri="{FF2B5EF4-FFF2-40B4-BE49-F238E27FC236}">
                  <a16:creationId xmlns:a16="http://schemas.microsoft.com/office/drawing/2014/main" id="{D586C6D0-A378-127C-E26F-B7A6AF3AC10D}"/>
                </a:ext>
              </a:extLst>
            </p:cNvPr>
            <p:cNvSpPr/>
            <p:nvPr/>
          </p:nvSpPr>
          <p:spPr>
            <a:xfrm>
              <a:off x="7968142" y="3677762"/>
              <a:ext cx="0" cy="382905"/>
            </a:xfrm>
            <a:custGeom>
              <a:avLst/>
              <a:gdLst/>
              <a:ahLst/>
              <a:cxnLst/>
              <a:rect l="l" t="t" r="r" b="b"/>
              <a:pathLst>
                <a:path h="382904">
                  <a:moveTo>
                    <a:pt x="0" y="0"/>
                  </a:moveTo>
                  <a:lnTo>
                    <a:pt x="0" y="382841"/>
                  </a:lnTo>
                </a:path>
              </a:pathLst>
            </a:custGeom>
            <a:ln w="57150">
              <a:solidFill>
                <a:srgbClr val="E600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7">
              <a:extLst>
                <a:ext uri="{FF2B5EF4-FFF2-40B4-BE49-F238E27FC236}">
                  <a16:creationId xmlns:a16="http://schemas.microsoft.com/office/drawing/2014/main" id="{2159D015-43C3-C841-9EB8-2BD04AE7862A}"/>
                </a:ext>
              </a:extLst>
            </p:cNvPr>
            <p:cNvSpPr/>
            <p:nvPr/>
          </p:nvSpPr>
          <p:spPr>
            <a:xfrm>
              <a:off x="7882409" y="4032013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171450" y="0"/>
                  </a:moveTo>
                  <a:lnTo>
                    <a:pt x="0" y="12"/>
                  </a:lnTo>
                  <a:lnTo>
                    <a:pt x="85737" y="171462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E6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8">
              <a:extLst>
                <a:ext uri="{FF2B5EF4-FFF2-40B4-BE49-F238E27FC236}">
                  <a16:creationId xmlns:a16="http://schemas.microsoft.com/office/drawing/2014/main" id="{0389FE83-4262-82C3-2198-182A821B36B7}"/>
                </a:ext>
              </a:extLst>
            </p:cNvPr>
            <p:cNvSpPr/>
            <p:nvPr/>
          </p:nvSpPr>
          <p:spPr>
            <a:xfrm>
              <a:off x="8845016" y="3397923"/>
              <a:ext cx="906144" cy="302260"/>
            </a:xfrm>
            <a:custGeom>
              <a:avLst/>
              <a:gdLst/>
              <a:ahLst/>
              <a:cxnLst/>
              <a:rect l="l" t="t" r="r" b="b"/>
              <a:pathLst>
                <a:path w="906145" h="302260">
                  <a:moveTo>
                    <a:pt x="906119" y="0"/>
                  </a:moveTo>
                  <a:lnTo>
                    <a:pt x="0" y="0"/>
                  </a:lnTo>
                  <a:lnTo>
                    <a:pt x="0" y="302044"/>
                  </a:lnTo>
                  <a:lnTo>
                    <a:pt x="906119" y="302044"/>
                  </a:lnTo>
                  <a:lnTo>
                    <a:pt x="906119" y="0"/>
                  </a:lnTo>
                  <a:close/>
                </a:path>
              </a:pathLst>
            </a:custGeom>
            <a:solidFill>
              <a:srgbClr val="48B0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9">
            <a:extLst>
              <a:ext uri="{FF2B5EF4-FFF2-40B4-BE49-F238E27FC236}">
                <a16:creationId xmlns:a16="http://schemas.microsoft.com/office/drawing/2014/main" id="{2C5E4934-70CC-0837-5A13-81C929992881}"/>
              </a:ext>
            </a:extLst>
          </p:cNvPr>
          <p:cNvSpPr txBox="1"/>
          <p:nvPr/>
        </p:nvSpPr>
        <p:spPr>
          <a:xfrm>
            <a:off x="8886303" y="3431082"/>
            <a:ext cx="8235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Looseness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7" name="object 80">
            <a:extLst>
              <a:ext uri="{FF2B5EF4-FFF2-40B4-BE49-F238E27FC236}">
                <a16:creationId xmlns:a16="http://schemas.microsoft.com/office/drawing/2014/main" id="{4D93852C-5FA0-ED56-2CE4-68724B18486C}"/>
              </a:ext>
            </a:extLst>
          </p:cNvPr>
          <p:cNvGrpSpPr/>
          <p:nvPr/>
        </p:nvGrpSpPr>
        <p:grpSpPr>
          <a:xfrm>
            <a:off x="8859857" y="3397923"/>
            <a:ext cx="1868170" cy="883919"/>
            <a:chOff x="8859857" y="3397923"/>
            <a:chExt cx="1868170" cy="883919"/>
          </a:xfrm>
        </p:grpSpPr>
        <p:sp>
          <p:nvSpPr>
            <p:cNvPr id="78" name="object 81">
              <a:extLst>
                <a:ext uri="{FF2B5EF4-FFF2-40B4-BE49-F238E27FC236}">
                  <a16:creationId xmlns:a16="http://schemas.microsoft.com/office/drawing/2014/main" id="{F2F10EDA-4971-081F-744F-7BE5CDDDD86D}"/>
                </a:ext>
              </a:extLst>
            </p:cNvPr>
            <p:cNvSpPr/>
            <p:nvPr/>
          </p:nvSpPr>
          <p:spPr>
            <a:xfrm>
              <a:off x="8945591" y="3677762"/>
              <a:ext cx="0" cy="461645"/>
            </a:xfrm>
            <a:custGeom>
              <a:avLst/>
              <a:gdLst/>
              <a:ahLst/>
              <a:cxnLst/>
              <a:rect l="l" t="t" r="r" b="b"/>
              <a:pathLst>
                <a:path h="461645">
                  <a:moveTo>
                    <a:pt x="0" y="0"/>
                  </a:moveTo>
                  <a:lnTo>
                    <a:pt x="0" y="461200"/>
                  </a:lnTo>
                </a:path>
              </a:pathLst>
            </a:custGeom>
            <a:ln w="57150">
              <a:solidFill>
                <a:srgbClr val="48B0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82">
              <a:extLst>
                <a:ext uri="{FF2B5EF4-FFF2-40B4-BE49-F238E27FC236}">
                  <a16:creationId xmlns:a16="http://schemas.microsoft.com/office/drawing/2014/main" id="{621B0D89-9EFD-201E-6CE8-54E751AD7E4D}"/>
                </a:ext>
              </a:extLst>
            </p:cNvPr>
            <p:cNvSpPr/>
            <p:nvPr/>
          </p:nvSpPr>
          <p:spPr>
            <a:xfrm>
              <a:off x="8859857" y="4110380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171450" y="0"/>
                  </a:moveTo>
                  <a:lnTo>
                    <a:pt x="0" y="12"/>
                  </a:lnTo>
                  <a:lnTo>
                    <a:pt x="85737" y="171462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8B0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3">
              <a:extLst>
                <a:ext uri="{FF2B5EF4-FFF2-40B4-BE49-F238E27FC236}">
                  <a16:creationId xmlns:a16="http://schemas.microsoft.com/office/drawing/2014/main" id="{1089D01E-03DE-81CC-E672-D99607F34233}"/>
                </a:ext>
              </a:extLst>
            </p:cNvPr>
            <p:cNvSpPr/>
            <p:nvPr/>
          </p:nvSpPr>
          <p:spPr>
            <a:xfrm>
              <a:off x="9821862" y="3397923"/>
              <a:ext cx="906144" cy="302260"/>
            </a:xfrm>
            <a:custGeom>
              <a:avLst/>
              <a:gdLst/>
              <a:ahLst/>
              <a:cxnLst/>
              <a:rect l="l" t="t" r="r" b="b"/>
              <a:pathLst>
                <a:path w="906145" h="302260">
                  <a:moveTo>
                    <a:pt x="906119" y="0"/>
                  </a:moveTo>
                  <a:lnTo>
                    <a:pt x="0" y="0"/>
                  </a:lnTo>
                  <a:lnTo>
                    <a:pt x="0" y="302044"/>
                  </a:lnTo>
                  <a:lnTo>
                    <a:pt x="906119" y="302044"/>
                  </a:lnTo>
                  <a:lnTo>
                    <a:pt x="906119" y="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4">
            <a:extLst>
              <a:ext uri="{FF2B5EF4-FFF2-40B4-BE49-F238E27FC236}">
                <a16:creationId xmlns:a16="http://schemas.microsoft.com/office/drawing/2014/main" id="{9DEC5F27-1118-9BA8-6717-7C1E331098D6}"/>
              </a:ext>
            </a:extLst>
          </p:cNvPr>
          <p:cNvSpPr txBox="1"/>
          <p:nvPr/>
        </p:nvSpPr>
        <p:spPr>
          <a:xfrm>
            <a:off x="10012475" y="3348788"/>
            <a:ext cx="524510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79375" marR="5080" indent="-67310">
              <a:lnSpc>
                <a:spcPts val="1300"/>
              </a:lnSpc>
              <a:spcBef>
                <a:spcPts val="26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Output shaft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2" name="object 85">
            <a:extLst>
              <a:ext uri="{FF2B5EF4-FFF2-40B4-BE49-F238E27FC236}">
                <a16:creationId xmlns:a16="http://schemas.microsoft.com/office/drawing/2014/main" id="{3F14515C-C773-97A5-E69F-7D2820C22AA5}"/>
              </a:ext>
            </a:extLst>
          </p:cNvPr>
          <p:cNvGrpSpPr/>
          <p:nvPr/>
        </p:nvGrpSpPr>
        <p:grpSpPr>
          <a:xfrm>
            <a:off x="9837307" y="3397923"/>
            <a:ext cx="1867535" cy="1035050"/>
            <a:chOff x="9837307" y="3397923"/>
            <a:chExt cx="1867535" cy="1035050"/>
          </a:xfrm>
        </p:grpSpPr>
        <p:sp>
          <p:nvSpPr>
            <p:cNvPr id="83" name="object 86">
              <a:extLst>
                <a:ext uri="{FF2B5EF4-FFF2-40B4-BE49-F238E27FC236}">
                  <a16:creationId xmlns:a16="http://schemas.microsoft.com/office/drawing/2014/main" id="{AD1BB8C8-316F-42E2-E04A-538E1E388F28}"/>
                </a:ext>
              </a:extLst>
            </p:cNvPr>
            <p:cNvSpPr/>
            <p:nvPr/>
          </p:nvSpPr>
          <p:spPr>
            <a:xfrm>
              <a:off x="9923041" y="3677762"/>
              <a:ext cx="0" cy="612775"/>
            </a:xfrm>
            <a:custGeom>
              <a:avLst/>
              <a:gdLst/>
              <a:ahLst/>
              <a:cxnLst/>
              <a:rect l="l" t="t" r="r" b="b"/>
              <a:pathLst>
                <a:path h="612775">
                  <a:moveTo>
                    <a:pt x="0" y="0"/>
                  </a:moveTo>
                  <a:lnTo>
                    <a:pt x="0" y="612216"/>
                  </a:lnTo>
                </a:path>
              </a:pathLst>
            </a:custGeom>
            <a:ln w="5715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7">
              <a:extLst>
                <a:ext uri="{FF2B5EF4-FFF2-40B4-BE49-F238E27FC236}">
                  <a16:creationId xmlns:a16="http://schemas.microsoft.com/office/drawing/2014/main" id="{10FC745C-198B-0B75-20A7-7AA77ED1453D}"/>
                </a:ext>
              </a:extLst>
            </p:cNvPr>
            <p:cNvSpPr/>
            <p:nvPr/>
          </p:nvSpPr>
          <p:spPr>
            <a:xfrm>
              <a:off x="9837307" y="4261400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171450" y="0"/>
                  </a:moveTo>
                  <a:lnTo>
                    <a:pt x="0" y="12"/>
                  </a:lnTo>
                  <a:lnTo>
                    <a:pt x="85737" y="171462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8">
              <a:extLst>
                <a:ext uri="{FF2B5EF4-FFF2-40B4-BE49-F238E27FC236}">
                  <a16:creationId xmlns:a16="http://schemas.microsoft.com/office/drawing/2014/main" id="{33B9F162-1D29-D716-627B-3A4B686FD38C}"/>
                </a:ext>
              </a:extLst>
            </p:cNvPr>
            <p:cNvSpPr/>
            <p:nvPr/>
          </p:nvSpPr>
          <p:spPr>
            <a:xfrm>
              <a:off x="10798721" y="3397923"/>
              <a:ext cx="906144" cy="302260"/>
            </a:xfrm>
            <a:custGeom>
              <a:avLst/>
              <a:gdLst/>
              <a:ahLst/>
              <a:cxnLst/>
              <a:rect l="l" t="t" r="r" b="b"/>
              <a:pathLst>
                <a:path w="906145" h="302260">
                  <a:moveTo>
                    <a:pt x="906119" y="0"/>
                  </a:moveTo>
                  <a:lnTo>
                    <a:pt x="0" y="0"/>
                  </a:lnTo>
                  <a:lnTo>
                    <a:pt x="0" y="302044"/>
                  </a:lnTo>
                  <a:lnTo>
                    <a:pt x="906119" y="302044"/>
                  </a:lnTo>
                  <a:lnTo>
                    <a:pt x="906119" y="0"/>
                  </a:lnTo>
                  <a:close/>
                </a:path>
              </a:pathLst>
            </a:custGeom>
            <a:solidFill>
              <a:srgbClr val="3BB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9">
            <a:extLst>
              <a:ext uri="{FF2B5EF4-FFF2-40B4-BE49-F238E27FC236}">
                <a16:creationId xmlns:a16="http://schemas.microsoft.com/office/drawing/2014/main" id="{8D963C95-12F3-22B6-C7F6-A65F8FFEB073}"/>
              </a:ext>
            </a:extLst>
          </p:cNvPr>
          <p:cNvSpPr txBox="1"/>
          <p:nvPr/>
        </p:nvSpPr>
        <p:spPr>
          <a:xfrm>
            <a:off x="10849119" y="3431082"/>
            <a:ext cx="805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Gear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Mesh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7" name="object 90">
            <a:extLst>
              <a:ext uri="{FF2B5EF4-FFF2-40B4-BE49-F238E27FC236}">
                <a16:creationId xmlns:a16="http://schemas.microsoft.com/office/drawing/2014/main" id="{4BA49E2F-2439-0AF4-E370-D29DE2D6E5EB}"/>
              </a:ext>
            </a:extLst>
          </p:cNvPr>
          <p:cNvGrpSpPr/>
          <p:nvPr/>
        </p:nvGrpSpPr>
        <p:grpSpPr>
          <a:xfrm>
            <a:off x="7920028" y="3634022"/>
            <a:ext cx="4150995" cy="1209040"/>
            <a:chOff x="7920028" y="3634022"/>
            <a:chExt cx="4150995" cy="1209040"/>
          </a:xfrm>
        </p:grpSpPr>
        <p:sp>
          <p:nvSpPr>
            <p:cNvPr id="88" name="object 91">
              <a:extLst>
                <a:ext uri="{FF2B5EF4-FFF2-40B4-BE49-F238E27FC236}">
                  <a16:creationId xmlns:a16="http://schemas.microsoft.com/office/drawing/2014/main" id="{53683019-16A9-250B-819F-2A49D874AAA4}"/>
                </a:ext>
              </a:extLst>
            </p:cNvPr>
            <p:cNvSpPr/>
            <p:nvPr/>
          </p:nvSpPr>
          <p:spPr>
            <a:xfrm>
              <a:off x="10900490" y="3662597"/>
              <a:ext cx="0" cy="760095"/>
            </a:xfrm>
            <a:custGeom>
              <a:avLst/>
              <a:gdLst/>
              <a:ahLst/>
              <a:cxnLst/>
              <a:rect l="l" t="t" r="r" b="b"/>
              <a:pathLst>
                <a:path h="760095">
                  <a:moveTo>
                    <a:pt x="0" y="0"/>
                  </a:moveTo>
                  <a:lnTo>
                    <a:pt x="0" y="759879"/>
                  </a:lnTo>
                </a:path>
              </a:pathLst>
            </a:custGeom>
            <a:ln w="571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92">
              <a:extLst>
                <a:ext uri="{FF2B5EF4-FFF2-40B4-BE49-F238E27FC236}">
                  <a16:creationId xmlns:a16="http://schemas.microsoft.com/office/drawing/2014/main" id="{57219C81-19C9-4F9A-6CA1-9784BFBF8EA0}"/>
                </a:ext>
              </a:extLst>
            </p:cNvPr>
            <p:cNvSpPr/>
            <p:nvPr/>
          </p:nvSpPr>
          <p:spPr>
            <a:xfrm>
              <a:off x="10814757" y="4393887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171450" y="0"/>
                  </a:moveTo>
                  <a:lnTo>
                    <a:pt x="0" y="12"/>
                  </a:lnTo>
                  <a:lnTo>
                    <a:pt x="85737" y="171462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3BB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3">
              <a:extLst>
                <a:ext uri="{FF2B5EF4-FFF2-40B4-BE49-F238E27FC236}">
                  <a16:creationId xmlns:a16="http://schemas.microsoft.com/office/drawing/2014/main" id="{D6C2DE07-1162-7691-63C5-1C3F52B633B0}"/>
                </a:ext>
              </a:extLst>
            </p:cNvPr>
            <p:cNvSpPr/>
            <p:nvPr/>
          </p:nvSpPr>
          <p:spPr>
            <a:xfrm>
              <a:off x="7939078" y="4785676"/>
              <a:ext cx="4036695" cy="0"/>
            </a:xfrm>
            <a:custGeom>
              <a:avLst/>
              <a:gdLst/>
              <a:ahLst/>
              <a:cxnLst/>
              <a:rect l="l" t="t" r="r" b="b"/>
              <a:pathLst>
                <a:path w="4036695">
                  <a:moveTo>
                    <a:pt x="0" y="0"/>
                  </a:moveTo>
                  <a:lnTo>
                    <a:pt x="4036237" y="0"/>
                  </a:lnTo>
                </a:path>
              </a:pathLst>
            </a:custGeom>
            <a:ln w="38100">
              <a:solidFill>
                <a:srgbClr val="525A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4">
              <a:extLst>
                <a:ext uri="{FF2B5EF4-FFF2-40B4-BE49-F238E27FC236}">
                  <a16:creationId xmlns:a16="http://schemas.microsoft.com/office/drawing/2014/main" id="{146FD4F5-75AF-F57B-5BC1-7A73425ABDCD}"/>
                </a:ext>
              </a:extLst>
            </p:cNvPr>
            <p:cNvSpPr/>
            <p:nvPr/>
          </p:nvSpPr>
          <p:spPr>
            <a:xfrm>
              <a:off x="11956265" y="472852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A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5">
            <a:extLst>
              <a:ext uri="{FF2B5EF4-FFF2-40B4-BE49-F238E27FC236}">
                <a16:creationId xmlns:a16="http://schemas.microsoft.com/office/drawing/2014/main" id="{6A43CE89-E7EC-818E-E3E9-B48B2D4334FD}"/>
              </a:ext>
            </a:extLst>
          </p:cNvPr>
          <p:cNvSpPr txBox="1"/>
          <p:nvPr/>
        </p:nvSpPr>
        <p:spPr>
          <a:xfrm>
            <a:off x="12032651" y="4814123"/>
            <a:ext cx="76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525A62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3" name="object 96">
            <a:extLst>
              <a:ext uri="{FF2B5EF4-FFF2-40B4-BE49-F238E27FC236}">
                <a16:creationId xmlns:a16="http://schemas.microsoft.com/office/drawing/2014/main" id="{A327179C-A2E9-15F0-1B93-D5FC1800EA4A}"/>
              </a:ext>
            </a:extLst>
          </p:cNvPr>
          <p:cNvGrpSpPr/>
          <p:nvPr/>
        </p:nvGrpSpPr>
        <p:grpSpPr>
          <a:xfrm>
            <a:off x="7906766" y="4015798"/>
            <a:ext cx="3954779" cy="715010"/>
            <a:chOff x="7906766" y="4015798"/>
            <a:chExt cx="3954779" cy="715010"/>
          </a:xfrm>
        </p:grpSpPr>
        <p:sp>
          <p:nvSpPr>
            <p:cNvPr id="94" name="object 97">
              <a:extLst>
                <a:ext uri="{FF2B5EF4-FFF2-40B4-BE49-F238E27FC236}">
                  <a16:creationId xmlns:a16="http://schemas.microsoft.com/office/drawing/2014/main" id="{DB34F06F-9391-B3B2-8C9E-17E91C27048D}"/>
                </a:ext>
              </a:extLst>
            </p:cNvPr>
            <p:cNvSpPr/>
            <p:nvPr/>
          </p:nvSpPr>
          <p:spPr>
            <a:xfrm>
              <a:off x="9498193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8">
              <a:extLst>
                <a:ext uri="{FF2B5EF4-FFF2-40B4-BE49-F238E27FC236}">
                  <a16:creationId xmlns:a16="http://schemas.microsoft.com/office/drawing/2014/main" id="{5E08172A-3D2E-FBF5-D2F4-EC06F5B10CA6}"/>
                </a:ext>
              </a:extLst>
            </p:cNvPr>
            <p:cNvSpPr/>
            <p:nvPr/>
          </p:nvSpPr>
          <p:spPr>
            <a:xfrm>
              <a:off x="9666253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9">
              <a:extLst>
                <a:ext uri="{FF2B5EF4-FFF2-40B4-BE49-F238E27FC236}">
                  <a16:creationId xmlns:a16="http://schemas.microsoft.com/office/drawing/2014/main" id="{AAF2851F-5360-EB87-32EE-9AD72AA48464}"/>
                </a:ext>
              </a:extLst>
            </p:cNvPr>
            <p:cNvSpPr/>
            <p:nvPr/>
          </p:nvSpPr>
          <p:spPr>
            <a:xfrm>
              <a:off x="9834313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00">
              <a:extLst>
                <a:ext uri="{FF2B5EF4-FFF2-40B4-BE49-F238E27FC236}">
                  <a16:creationId xmlns:a16="http://schemas.microsoft.com/office/drawing/2014/main" id="{3228308D-8CCB-A23A-CF0F-0D7C76129000}"/>
                </a:ext>
              </a:extLst>
            </p:cNvPr>
            <p:cNvSpPr/>
            <p:nvPr/>
          </p:nvSpPr>
          <p:spPr>
            <a:xfrm>
              <a:off x="10002372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01">
              <a:extLst>
                <a:ext uri="{FF2B5EF4-FFF2-40B4-BE49-F238E27FC236}">
                  <a16:creationId xmlns:a16="http://schemas.microsoft.com/office/drawing/2014/main" id="{EA45F333-BDA5-D91D-7EDA-9888A06E0D34}"/>
                </a:ext>
              </a:extLst>
            </p:cNvPr>
            <p:cNvSpPr/>
            <p:nvPr/>
          </p:nvSpPr>
          <p:spPr>
            <a:xfrm>
              <a:off x="10170428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02">
              <a:extLst>
                <a:ext uri="{FF2B5EF4-FFF2-40B4-BE49-F238E27FC236}">
                  <a16:creationId xmlns:a16="http://schemas.microsoft.com/office/drawing/2014/main" id="{2E14F953-FD0A-F667-61B5-6E4AEC33C0B6}"/>
                </a:ext>
              </a:extLst>
            </p:cNvPr>
            <p:cNvSpPr/>
            <p:nvPr/>
          </p:nvSpPr>
          <p:spPr>
            <a:xfrm>
              <a:off x="10338487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3">
              <a:extLst>
                <a:ext uri="{FF2B5EF4-FFF2-40B4-BE49-F238E27FC236}">
                  <a16:creationId xmlns:a16="http://schemas.microsoft.com/office/drawing/2014/main" id="{01DB1546-DFA6-19E8-A218-F3ECE1A81268}"/>
                </a:ext>
              </a:extLst>
            </p:cNvPr>
            <p:cNvSpPr/>
            <p:nvPr/>
          </p:nvSpPr>
          <p:spPr>
            <a:xfrm>
              <a:off x="10506549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4">
              <a:extLst>
                <a:ext uri="{FF2B5EF4-FFF2-40B4-BE49-F238E27FC236}">
                  <a16:creationId xmlns:a16="http://schemas.microsoft.com/office/drawing/2014/main" id="{5CA459FF-F613-3D12-62A7-CE39DC34FF7D}"/>
                </a:ext>
              </a:extLst>
            </p:cNvPr>
            <p:cNvSpPr/>
            <p:nvPr/>
          </p:nvSpPr>
          <p:spPr>
            <a:xfrm>
              <a:off x="10674608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5">
              <a:extLst>
                <a:ext uri="{FF2B5EF4-FFF2-40B4-BE49-F238E27FC236}">
                  <a16:creationId xmlns:a16="http://schemas.microsoft.com/office/drawing/2014/main" id="{CAE44040-D227-6730-CEEE-9D552F756806}"/>
                </a:ext>
              </a:extLst>
            </p:cNvPr>
            <p:cNvSpPr/>
            <p:nvPr/>
          </p:nvSpPr>
          <p:spPr>
            <a:xfrm>
              <a:off x="10842908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6">
              <a:extLst>
                <a:ext uri="{FF2B5EF4-FFF2-40B4-BE49-F238E27FC236}">
                  <a16:creationId xmlns:a16="http://schemas.microsoft.com/office/drawing/2014/main" id="{17AEA7B7-0E5D-EB83-ED83-E12016CE20B0}"/>
                </a:ext>
              </a:extLst>
            </p:cNvPr>
            <p:cNvSpPr/>
            <p:nvPr/>
          </p:nvSpPr>
          <p:spPr>
            <a:xfrm>
              <a:off x="11010967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7">
              <a:extLst>
                <a:ext uri="{FF2B5EF4-FFF2-40B4-BE49-F238E27FC236}">
                  <a16:creationId xmlns:a16="http://schemas.microsoft.com/office/drawing/2014/main" id="{58E7B8EC-75DC-670E-DB79-6BA5EF0BD083}"/>
                </a:ext>
              </a:extLst>
            </p:cNvPr>
            <p:cNvSpPr/>
            <p:nvPr/>
          </p:nvSpPr>
          <p:spPr>
            <a:xfrm>
              <a:off x="11179029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8">
              <a:extLst>
                <a:ext uri="{FF2B5EF4-FFF2-40B4-BE49-F238E27FC236}">
                  <a16:creationId xmlns:a16="http://schemas.microsoft.com/office/drawing/2014/main" id="{57D63813-BF70-096C-13FB-5AE154B06335}"/>
                </a:ext>
              </a:extLst>
            </p:cNvPr>
            <p:cNvSpPr/>
            <p:nvPr/>
          </p:nvSpPr>
          <p:spPr>
            <a:xfrm>
              <a:off x="11347089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0" y="87824"/>
                  </a:lnTo>
                  <a:lnTo>
                    <a:pt x="105156" y="109874"/>
                  </a:lnTo>
                  <a:lnTo>
                    <a:pt x="115600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9">
              <a:extLst>
                <a:ext uri="{FF2B5EF4-FFF2-40B4-BE49-F238E27FC236}">
                  <a16:creationId xmlns:a16="http://schemas.microsoft.com/office/drawing/2014/main" id="{EDB84A70-3572-D2B2-42A6-BD2E9C77ABFC}"/>
                </a:ext>
              </a:extLst>
            </p:cNvPr>
            <p:cNvSpPr/>
            <p:nvPr/>
          </p:nvSpPr>
          <p:spPr>
            <a:xfrm>
              <a:off x="11515143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10">
              <a:extLst>
                <a:ext uri="{FF2B5EF4-FFF2-40B4-BE49-F238E27FC236}">
                  <a16:creationId xmlns:a16="http://schemas.microsoft.com/office/drawing/2014/main" id="{316C8C73-5F12-5501-3FD7-E2A6469A96A7}"/>
                </a:ext>
              </a:extLst>
            </p:cNvPr>
            <p:cNvSpPr/>
            <p:nvPr/>
          </p:nvSpPr>
          <p:spPr>
            <a:xfrm>
              <a:off x="11683202" y="4586273"/>
              <a:ext cx="168910" cy="135255"/>
            </a:xfrm>
            <a:custGeom>
              <a:avLst/>
              <a:gdLst/>
              <a:ahLst/>
              <a:cxnLst/>
              <a:rect l="l" t="t" r="r" b="b"/>
              <a:pathLst>
                <a:path w="168909" h="135254">
                  <a:moveTo>
                    <a:pt x="0" y="67830"/>
                  </a:moveTo>
                  <a:lnTo>
                    <a:pt x="10571" y="42921"/>
                  </a:lnTo>
                  <a:lnTo>
                    <a:pt x="21139" y="21194"/>
                  </a:lnTo>
                  <a:lnTo>
                    <a:pt x="31696" y="5828"/>
                  </a:lnTo>
                  <a:lnTo>
                    <a:pt x="42240" y="0"/>
                  </a:lnTo>
                  <a:lnTo>
                    <a:pt x="54732" y="10598"/>
                  </a:lnTo>
                  <a:lnTo>
                    <a:pt x="68519" y="33915"/>
                  </a:lnTo>
                  <a:lnTo>
                    <a:pt x="79673" y="57232"/>
                  </a:lnTo>
                  <a:lnTo>
                    <a:pt x="84264" y="67830"/>
                  </a:lnTo>
                  <a:lnTo>
                    <a:pt x="94722" y="87824"/>
                  </a:lnTo>
                  <a:lnTo>
                    <a:pt x="105160" y="109874"/>
                  </a:lnTo>
                  <a:lnTo>
                    <a:pt x="115605" y="127684"/>
                  </a:lnTo>
                  <a:lnTo>
                    <a:pt x="126085" y="134962"/>
                  </a:lnTo>
                  <a:lnTo>
                    <a:pt x="138595" y="124316"/>
                  </a:lnTo>
                  <a:lnTo>
                    <a:pt x="152458" y="101004"/>
                  </a:lnTo>
                  <a:lnTo>
                    <a:pt x="163695" y="77714"/>
                  </a:lnTo>
                  <a:lnTo>
                    <a:pt x="168325" y="67132"/>
                  </a:lnTo>
                </a:path>
              </a:pathLst>
            </a:custGeom>
            <a:ln w="19050">
              <a:solidFill>
                <a:srgbClr val="3BB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11">
              <a:extLst>
                <a:ext uri="{FF2B5EF4-FFF2-40B4-BE49-F238E27FC236}">
                  <a16:creationId xmlns:a16="http://schemas.microsoft.com/office/drawing/2014/main" id="{D0E143BE-4313-AF00-45B1-CB50F69F22BF}"/>
                </a:ext>
              </a:extLst>
            </p:cNvPr>
            <p:cNvSpPr/>
            <p:nvPr/>
          </p:nvSpPr>
          <p:spPr>
            <a:xfrm>
              <a:off x="9237269" y="4399353"/>
              <a:ext cx="310515" cy="184150"/>
            </a:xfrm>
            <a:custGeom>
              <a:avLst/>
              <a:gdLst/>
              <a:ahLst/>
              <a:cxnLst/>
              <a:rect l="l" t="t" r="r" b="b"/>
              <a:pathLst>
                <a:path w="310515" h="184150">
                  <a:moveTo>
                    <a:pt x="0" y="92278"/>
                  </a:moveTo>
                  <a:lnTo>
                    <a:pt x="19477" y="58394"/>
                  </a:lnTo>
                  <a:lnTo>
                    <a:pt x="38944" y="28836"/>
                  </a:lnTo>
                  <a:lnTo>
                    <a:pt x="58393" y="7930"/>
                  </a:lnTo>
                  <a:lnTo>
                    <a:pt x="77812" y="0"/>
                  </a:lnTo>
                  <a:lnTo>
                    <a:pt x="100823" y="14418"/>
                  </a:lnTo>
                  <a:lnTo>
                    <a:pt x="126223" y="46139"/>
                  </a:lnTo>
                  <a:lnTo>
                    <a:pt x="146773" y="77859"/>
                  </a:lnTo>
                  <a:lnTo>
                    <a:pt x="155232" y="92278"/>
                  </a:lnTo>
                  <a:lnTo>
                    <a:pt x="174498" y="119483"/>
                  </a:lnTo>
                  <a:lnTo>
                    <a:pt x="193721" y="149480"/>
                  </a:lnTo>
                  <a:lnTo>
                    <a:pt x="212955" y="173708"/>
                  </a:lnTo>
                  <a:lnTo>
                    <a:pt x="232257" y="183603"/>
                  </a:lnTo>
                  <a:lnTo>
                    <a:pt x="255302" y="169121"/>
                  </a:lnTo>
                  <a:lnTo>
                    <a:pt x="280841" y="137407"/>
                  </a:lnTo>
                  <a:lnTo>
                    <a:pt x="301541" y="105722"/>
                  </a:lnTo>
                  <a:lnTo>
                    <a:pt x="310070" y="91325"/>
                  </a:lnTo>
                </a:path>
              </a:pathLst>
            </a:custGeom>
            <a:ln w="1904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12">
              <a:extLst>
                <a:ext uri="{FF2B5EF4-FFF2-40B4-BE49-F238E27FC236}">
                  <a16:creationId xmlns:a16="http://schemas.microsoft.com/office/drawing/2014/main" id="{42DFDF28-376B-C0F9-E120-18426D603719}"/>
                </a:ext>
              </a:extLst>
            </p:cNvPr>
            <p:cNvSpPr/>
            <p:nvPr/>
          </p:nvSpPr>
          <p:spPr>
            <a:xfrm>
              <a:off x="9546858" y="4399353"/>
              <a:ext cx="310515" cy="184150"/>
            </a:xfrm>
            <a:custGeom>
              <a:avLst/>
              <a:gdLst/>
              <a:ahLst/>
              <a:cxnLst/>
              <a:rect l="l" t="t" r="r" b="b"/>
              <a:pathLst>
                <a:path w="310515" h="184150">
                  <a:moveTo>
                    <a:pt x="0" y="92278"/>
                  </a:moveTo>
                  <a:lnTo>
                    <a:pt x="19477" y="58394"/>
                  </a:lnTo>
                  <a:lnTo>
                    <a:pt x="38944" y="28836"/>
                  </a:lnTo>
                  <a:lnTo>
                    <a:pt x="58393" y="7930"/>
                  </a:lnTo>
                  <a:lnTo>
                    <a:pt x="77812" y="0"/>
                  </a:lnTo>
                  <a:lnTo>
                    <a:pt x="100823" y="14418"/>
                  </a:lnTo>
                  <a:lnTo>
                    <a:pt x="126223" y="46139"/>
                  </a:lnTo>
                  <a:lnTo>
                    <a:pt x="146773" y="77859"/>
                  </a:lnTo>
                  <a:lnTo>
                    <a:pt x="155232" y="92278"/>
                  </a:lnTo>
                  <a:lnTo>
                    <a:pt x="174498" y="119483"/>
                  </a:lnTo>
                  <a:lnTo>
                    <a:pt x="193721" y="149480"/>
                  </a:lnTo>
                  <a:lnTo>
                    <a:pt x="212955" y="173708"/>
                  </a:lnTo>
                  <a:lnTo>
                    <a:pt x="232257" y="183603"/>
                  </a:lnTo>
                  <a:lnTo>
                    <a:pt x="255302" y="169121"/>
                  </a:lnTo>
                  <a:lnTo>
                    <a:pt x="280841" y="137407"/>
                  </a:lnTo>
                  <a:lnTo>
                    <a:pt x="301541" y="105722"/>
                  </a:lnTo>
                  <a:lnTo>
                    <a:pt x="310070" y="91325"/>
                  </a:lnTo>
                </a:path>
              </a:pathLst>
            </a:custGeom>
            <a:ln w="1904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3">
              <a:extLst>
                <a:ext uri="{FF2B5EF4-FFF2-40B4-BE49-F238E27FC236}">
                  <a16:creationId xmlns:a16="http://schemas.microsoft.com/office/drawing/2014/main" id="{A2179353-35DB-F8B0-DEB3-2BF71C461C7F}"/>
                </a:ext>
              </a:extLst>
            </p:cNvPr>
            <p:cNvSpPr/>
            <p:nvPr/>
          </p:nvSpPr>
          <p:spPr>
            <a:xfrm>
              <a:off x="9856446" y="4399353"/>
              <a:ext cx="310515" cy="184150"/>
            </a:xfrm>
            <a:custGeom>
              <a:avLst/>
              <a:gdLst/>
              <a:ahLst/>
              <a:cxnLst/>
              <a:rect l="l" t="t" r="r" b="b"/>
              <a:pathLst>
                <a:path w="310515" h="184150">
                  <a:moveTo>
                    <a:pt x="0" y="92278"/>
                  </a:moveTo>
                  <a:lnTo>
                    <a:pt x="19477" y="58394"/>
                  </a:lnTo>
                  <a:lnTo>
                    <a:pt x="38944" y="28836"/>
                  </a:lnTo>
                  <a:lnTo>
                    <a:pt x="58393" y="7930"/>
                  </a:lnTo>
                  <a:lnTo>
                    <a:pt x="77812" y="0"/>
                  </a:lnTo>
                  <a:lnTo>
                    <a:pt x="100823" y="14418"/>
                  </a:lnTo>
                  <a:lnTo>
                    <a:pt x="126223" y="46139"/>
                  </a:lnTo>
                  <a:lnTo>
                    <a:pt x="146773" y="77859"/>
                  </a:lnTo>
                  <a:lnTo>
                    <a:pt x="155232" y="92278"/>
                  </a:lnTo>
                  <a:lnTo>
                    <a:pt x="174498" y="119483"/>
                  </a:lnTo>
                  <a:lnTo>
                    <a:pt x="193721" y="149480"/>
                  </a:lnTo>
                  <a:lnTo>
                    <a:pt x="212955" y="173708"/>
                  </a:lnTo>
                  <a:lnTo>
                    <a:pt x="232257" y="183603"/>
                  </a:lnTo>
                  <a:lnTo>
                    <a:pt x="255302" y="169121"/>
                  </a:lnTo>
                  <a:lnTo>
                    <a:pt x="280841" y="137407"/>
                  </a:lnTo>
                  <a:lnTo>
                    <a:pt x="301541" y="105722"/>
                  </a:lnTo>
                  <a:lnTo>
                    <a:pt x="310070" y="91325"/>
                  </a:lnTo>
                </a:path>
              </a:pathLst>
            </a:custGeom>
            <a:ln w="1904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4">
              <a:extLst>
                <a:ext uri="{FF2B5EF4-FFF2-40B4-BE49-F238E27FC236}">
                  <a16:creationId xmlns:a16="http://schemas.microsoft.com/office/drawing/2014/main" id="{6A8F6E31-CC24-3F99-00EB-D0CCFAE656A3}"/>
                </a:ext>
              </a:extLst>
            </p:cNvPr>
            <p:cNvSpPr/>
            <p:nvPr/>
          </p:nvSpPr>
          <p:spPr>
            <a:xfrm>
              <a:off x="10166036" y="4399353"/>
              <a:ext cx="310515" cy="184150"/>
            </a:xfrm>
            <a:custGeom>
              <a:avLst/>
              <a:gdLst/>
              <a:ahLst/>
              <a:cxnLst/>
              <a:rect l="l" t="t" r="r" b="b"/>
              <a:pathLst>
                <a:path w="310515" h="184150">
                  <a:moveTo>
                    <a:pt x="0" y="92278"/>
                  </a:moveTo>
                  <a:lnTo>
                    <a:pt x="19477" y="58394"/>
                  </a:lnTo>
                  <a:lnTo>
                    <a:pt x="38944" y="28836"/>
                  </a:lnTo>
                  <a:lnTo>
                    <a:pt x="58393" y="7930"/>
                  </a:lnTo>
                  <a:lnTo>
                    <a:pt x="77812" y="0"/>
                  </a:lnTo>
                  <a:lnTo>
                    <a:pt x="100823" y="14418"/>
                  </a:lnTo>
                  <a:lnTo>
                    <a:pt x="126223" y="46139"/>
                  </a:lnTo>
                  <a:lnTo>
                    <a:pt x="146773" y="77859"/>
                  </a:lnTo>
                  <a:lnTo>
                    <a:pt x="155232" y="92278"/>
                  </a:lnTo>
                  <a:lnTo>
                    <a:pt x="174498" y="119483"/>
                  </a:lnTo>
                  <a:lnTo>
                    <a:pt x="193721" y="149480"/>
                  </a:lnTo>
                  <a:lnTo>
                    <a:pt x="212955" y="173708"/>
                  </a:lnTo>
                  <a:lnTo>
                    <a:pt x="232257" y="183603"/>
                  </a:lnTo>
                  <a:lnTo>
                    <a:pt x="255302" y="169121"/>
                  </a:lnTo>
                  <a:lnTo>
                    <a:pt x="280841" y="137407"/>
                  </a:lnTo>
                  <a:lnTo>
                    <a:pt x="301541" y="105722"/>
                  </a:lnTo>
                  <a:lnTo>
                    <a:pt x="310070" y="91325"/>
                  </a:lnTo>
                </a:path>
              </a:pathLst>
            </a:custGeom>
            <a:ln w="1904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5">
              <a:extLst>
                <a:ext uri="{FF2B5EF4-FFF2-40B4-BE49-F238E27FC236}">
                  <a16:creationId xmlns:a16="http://schemas.microsoft.com/office/drawing/2014/main" id="{C53F1CE7-5288-BE27-F57C-E25FC6B56F74}"/>
                </a:ext>
              </a:extLst>
            </p:cNvPr>
            <p:cNvSpPr/>
            <p:nvPr/>
          </p:nvSpPr>
          <p:spPr>
            <a:xfrm>
              <a:off x="10475614" y="4399353"/>
              <a:ext cx="310515" cy="184150"/>
            </a:xfrm>
            <a:custGeom>
              <a:avLst/>
              <a:gdLst/>
              <a:ahLst/>
              <a:cxnLst/>
              <a:rect l="l" t="t" r="r" b="b"/>
              <a:pathLst>
                <a:path w="310515" h="184150">
                  <a:moveTo>
                    <a:pt x="0" y="92278"/>
                  </a:moveTo>
                  <a:lnTo>
                    <a:pt x="19477" y="58394"/>
                  </a:lnTo>
                  <a:lnTo>
                    <a:pt x="38944" y="28836"/>
                  </a:lnTo>
                  <a:lnTo>
                    <a:pt x="58393" y="7930"/>
                  </a:lnTo>
                  <a:lnTo>
                    <a:pt x="77812" y="0"/>
                  </a:lnTo>
                  <a:lnTo>
                    <a:pt x="100823" y="14418"/>
                  </a:lnTo>
                  <a:lnTo>
                    <a:pt x="126223" y="46139"/>
                  </a:lnTo>
                  <a:lnTo>
                    <a:pt x="146773" y="77859"/>
                  </a:lnTo>
                  <a:lnTo>
                    <a:pt x="155232" y="92278"/>
                  </a:lnTo>
                  <a:lnTo>
                    <a:pt x="174498" y="119483"/>
                  </a:lnTo>
                  <a:lnTo>
                    <a:pt x="193721" y="149480"/>
                  </a:lnTo>
                  <a:lnTo>
                    <a:pt x="212955" y="173708"/>
                  </a:lnTo>
                  <a:lnTo>
                    <a:pt x="232257" y="183603"/>
                  </a:lnTo>
                  <a:lnTo>
                    <a:pt x="255302" y="169121"/>
                  </a:lnTo>
                  <a:lnTo>
                    <a:pt x="280841" y="137407"/>
                  </a:lnTo>
                  <a:lnTo>
                    <a:pt x="301541" y="105722"/>
                  </a:lnTo>
                  <a:lnTo>
                    <a:pt x="310070" y="91325"/>
                  </a:lnTo>
                </a:path>
              </a:pathLst>
            </a:custGeom>
            <a:ln w="1904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6">
              <a:extLst>
                <a:ext uri="{FF2B5EF4-FFF2-40B4-BE49-F238E27FC236}">
                  <a16:creationId xmlns:a16="http://schemas.microsoft.com/office/drawing/2014/main" id="{13513E34-FBDC-4793-5BA0-B218C061A31F}"/>
                </a:ext>
              </a:extLst>
            </p:cNvPr>
            <p:cNvSpPr/>
            <p:nvPr/>
          </p:nvSpPr>
          <p:spPr>
            <a:xfrm>
              <a:off x="10785203" y="4399353"/>
              <a:ext cx="310515" cy="184150"/>
            </a:xfrm>
            <a:custGeom>
              <a:avLst/>
              <a:gdLst/>
              <a:ahLst/>
              <a:cxnLst/>
              <a:rect l="l" t="t" r="r" b="b"/>
              <a:pathLst>
                <a:path w="310515" h="184150">
                  <a:moveTo>
                    <a:pt x="0" y="92278"/>
                  </a:moveTo>
                  <a:lnTo>
                    <a:pt x="19477" y="58394"/>
                  </a:lnTo>
                  <a:lnTo>
                    <a:pt x="38944" y="28836"/>
                  </a:lnTo>
                  <a:lnTo>
                    <a:pt x="58393" y="7930"/>
                  </a:lnTo>
                  <a:lnTo>
                    <a:pt x="77812" y="0"/>
                  </a:lnTo>
                  <a:lnTo>
                    <a:pt x="100823" y="14418"/>
                  </a:lnTo>
                  <a:lnTo>
                    <a:pt x="126223" y="46139"/>
                  </a:lnTo>
                  <a:lnTo>
                    <a:pt x="146773" y="77859"/>
                  </a:lnTo>
                  <a:lnTo>
                    <a:pt x="155232" y="92278"/>
                  </a:lnTo>
                  <a:lnTo>
                    <a:pt x="174498" y="119483"/>
                  </a:lnTo>
                  <a:lnTo>
                    <a:pt x="193721" y="149480"/>
                  </a:lnTo>
                  <a:lnTo>
                    <a:pt x="212955" y="173708"/>
                  </a:lnTo>
                  <a:lnTo>
                    <a:pt x="232257" y="183603"/>
                  </a:lnTo>
                  <a:lnTo>
                    <a:pt x="255302" y="169121"/>
                  </a:lnTo>
                  <a:lnTo>
                    <a:pt x="280841" y="137407"/>
                  </a:lnTo>
                  <a:lnTo>
                    <a:pt x="301541" y="105722"/>
                  </a:lnTo>
                  <a:lnTo>
                    <a:pt x="310070" y="91325"/>
                  </a:lnTo>
                </a:path>
              </a:pathLst>
            </a:custGeom>
            <a:ln w="1904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7">
              <a:extLst>
                <a:ext uri="{FF2B5EF4-FFF2-40B4-BE49-F238E27FC236}">
                  <a16:creationId xmlns:a16="http://schemas.microsoft.com/office/drawing/2014/main" id="{C6F1C147-A183-93EE-06AB-F305E123921D}"/>
                </a:ext>
              </a:extLst>
            </p:cNvPr>
            <p:cNvSpPr/>
            <p:nvPr/>
          </p:nvSpPr>
          <p:spPr>
            <a:xfrm>
              <a:off x="11094792" y="4399353"/>
              <a:ext cx="310515" cy="184150"/>
            </a:xfrm>
            <a:custGeom>
              <a:avLst/>
              <a:gdLst/>
              <a:ahLst/>
              <a:cxnLst/>
              <a:rect l="l" t="t" r="r" b="b"/>
              <a:pathLst>
                <a:path w="310515" h="184150">
                  <a:moveTo>
                    <a:pt x="0" y="92278"/>
                  </a:moveTo>
                  <a:lnTo>
                    <a:pt x="19477" y="58394"/>
                  </a:lnTo>
                  <a:lnTo>
                    <a:pt x="38944" y="28836"/>
                  </a:lnTo>
                  <a:lnTo>
                    <a:pt x="58393" y="7930"/>
                  </a:lnTo>
                  <a:lnTo>
                    <a:pt x="77812" y="0"/>
                  </a:lnTo>
                  <a:lnTo>
                    <a:pt x="100823" y="14418"/>
                  </a:lnTo>
                  <a:lnTo>
                    <a:pt x="126223" y="46139"/>
                  </a:lnTo>
                  <a:lnTo>
                    <a:pt x="146773" y="77859"/>
                  </a:lnTo>
                  <a:lnTo>
                    <a:pt x="155232" y="92278"/>
                  </a:lnTo>
                  <a:lnTo>
                    <a:pt x="174498" y="119483"/>
                  </a:lnTo>
                  <a:lnTo>
                    <a:pt x="193721" y="149480"/>
                  </a:lnTo>
                  <a:lnTo>
                    <a:pt x="212955" y="173708"/>
                  </a:lnTo>
                  <a:lnTo>
                    <a:pt x="232257" y="183603"/>
                  </a:lnTo>
                  <a:lnTo>
                    <a:pt x="255302" y="169121"/>
                  </a:lnTo>
                  <a:lnTo>
                    <a:pt x="280841" y="137407"/>
                  </a:lnTo>
                  <a:lnTo>
                    <a:pt x="301541" y="105722"/>
                  </a:lnTo>
                  <a:lnTo>
                    <a:pt x="310070" y="91325"/>
                  </a:lnTo>
                </a:path>
              </a:pathLst>
            </a:custGeom>
            <a:ln w="1904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8">
              <a:extLst>
                <a:ext uri="{FF2B5EF4-FFF2-40B4-BE49-F238E27FC236}">
                  <a16:creationId xmlns:a16="http://schemas.microsoft.com/office/drawing/2014/main" id="{F07BECE4-9396-7FEE-3D64-30AAA3BC741C}"/>
                </a:ext>
              </a:extLst>
            </p:cNvPr>
            <p:cNvSpPr/>
            <p:nvPr/>
          </p:nvSpPr>
          <p:spPr>
            <a:xfrm>
              <a:off x="8209526" y="4289779"/>
              <a:ext cx="598805" cy="210820"/>
            </a:xfrm>
            <a:custGeom>
              <a:avLst/>
              <a:gdLst/>
              <a:ahLst/>
              <a:cxnLst/>
              <a:rect l="l" t="t" r="r" b="b"/>
              <a:pathLst>
                <a:path w="598804" h="210820">
                  <a:moveTo>
                    <a:pt x="0" y="105829"/>
                  </a:moveTo>
                  <a:lnTo>
                    <a:pt x="37603" y="66967"/>
                  </a:lnTo>
                  <a:lnTo>
                    <a:pt x="75191" y="33069"/>
                  </a:lnTo>
                  <a:lnTo>
                    <a:pt x="112744" y="9093"/>
                  </a:lnTo>
                  <a:lnTo>
                    <a:pt x="150241" y="0"/>
                  </a:lnTo>
                  <a:lnTo>
                    <a:pt x="194669" y="16535"/>
                  </a:lnTo>
                  <a:lnTo>
                    <a:pt x="243711" y="52914"/>
                  </a:lnTo>
                  <a:lnTo>
                    <a:pt x="283387" y="89293"/>
                  </a:lnTo>
                  <a:lnTo>
                    <a:pt x="299720" y="105829"/>
                  </a:lnTo>
                  <a:lnTo>
                    <a:pt x="336914" y="137030"/>
                  </a:lnTo>
                  <a:lnTo>
                    <a:pt x="374026" y="171434"/>
                  </a:lnTo>
                  <a:lnTo>
                    <a:pt x="411164" y="199222"/>
                  </a:lnTo>
                  <a:lnTo>
                    <a:pt x="448437" y="210578"/>
                  </a:lnTo>
                  <a:lnTo>
                    <a:pt x="492930" y="193960"/>
                  </a:lnTo>
                  <a:lnTo>
                    <a:pt x="542240" y="157586"/>
                  </a:lnTo>
                  <a:lnTo>
                    <a:pt x="582209" y="121247"/>
                  </a:lnTo>
                  <a:lnTo>
                    <a:pt x="598678" y="104736"/>
                  </a:lnTo>
                </a:path>
              </a:pathLst>
            </a:custGeom>
            <a:ln w="19049">
              <a:solidFill>
                <a:srgbClr val="48B0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9">
              <a:extLst>
                <a:ext uri="{FF2B5EF4-FFF2-40B4-BE49-F238E27FC236}">
                  <a16:creationId xmlns:a16="http://schemas.microsoft.com/office/drawing/2014/main" id="{F4C55983-7C1F-4B22-124E-852F5CA84E5A}"/>
                </a:ext>
              </a:extLst>
            </p:cNvPr>
            <p:cNvSpPr/>
            <p:nvPr/>
          </p:nvSpPr>
          <p:spPr>
            <a:xfrm>
              <a:off x="8807272" y="4289779"/>
              <a:ext cx="598805" cy="210820"/>
            </a:xfrm>
            <a:custGeom>
              <a:avLst/>
              <a:gdLst/>
              <a:ahLst/>
              <a:cxnLst/>
              <a:rect l="l" t="t" r="r" b="b"/>
              <a:pathLst>
                <a:path w="598804" h="210820">
                  <a:moveTo>
                    <a:pt x="0" y="105829"/>
                  </a:moveTo>
                  <a:lnTo>
                    <a:pt x="37603" y="66967"/>
                  </a:lnTo>
                  <a:lnTo>
                    <a:pt x="75191" y="33069"/>
                  </a:lnTo>
                  <a:lnTo>
                    <a:pt x="112744" y="9093"/>
                  </a:lnTo>
                  <a:lnTo>
                    <a:pt x="150241" y="0"/>
                  </a:lnTo>
                  <a:lnTo>
                    <a:pt x="194669" y="16535"/>
                  </a:lnTo>
                  <a:lnTo>
                    <a:pt x="243711" y="52914"/>
                  </a:lnTo>
                  <a:lnTo>
                    <a:pt x="283387" y="89293"/>
                  </a:lnTo>
                  <a:lnTo>
                    <a:pt x="299720" y="105829"/>
                  </a:lnTo>
                  <a:lnTo>
                    <a:pt x="336914" y="137030"/>
                  </a:lnTo>
                  <a:lnTo>
                    <a:pt x="374026" y="171434"/>
                  </a:lnTo>
                  <a:lnTo>
                    <a:pt x="411164" y="199222"/>
                  </a:lnTo>
                  <a:lnTo>
                    <a:pt x="448437" y="210578"/>
                  </a:lnTo>
                  <a:lnTo>
                    <a:pt x="492930" y="193960"/>
                  </a:lnTo>
                  <a:lnTo>
                    <a:pt x="542240" y="157586"/>
                  </a:lnTo>
                  <a:lnTo>
                    <a:pt x="582209" y="121247"/>
                  </a:lnTo>
                  <a:lnTo>
                    <a:pt x="598678" y="104736"/>
                  </a:lnTo>
                </a:path>
              </a:pathLst>
            </a:custGeom>
            <a:ln w="19049">
              <a:solidFill>
                <a:srgbClr val="48B0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20">
              <a:extLst>
                <a:ext uri="{FF2B5EF4-FFF2-40B4-BE49-F238E27FC236}">
                  <a16:creationId xmlns:a16="http://schemas.microsoft.com/office/drawing/2014/main" id="{4B6F5769-D61D-B474-2F0A-B6075A723881}"/>
                </a:ext>
              </a:extLst>
            </p:cNvPr>
            <p:cNvSpPr/>
            <p:nvPr/>
          </p:nvSpPr>
          <p:spPr>
            <a:xfrm>
              <a:off x="9405019" y="4289779"/>
              <a:ext cx="598805" cy="210820"/>
            </a:xfrm>
            <a:custGeom>
              <a:avLst/>
              <a:gdLst/>
              <a:ahLst/>
              <a:cxnLst/>
              <a:rect l="l" t="t" r="r" b="b"/>
              <a:pathLst>
                <a:path w="598804" h="210820">
                  <a:moveTo>
                    <a:pt x="0" y="105829"/>
                  </a:moveTo>
                  <a:lnTo>
                    <a:pt x="37603" y="66967"/>
                  </a:lnTo>
                  <a:lnTo>
                    <a:pt x="75191" y="33069"/>
                  </a:lnTo>
                  <a:lnTo>
                    <a:pt x="112744" y="9093"/>
                  </a:lnTo>
                  <a:lnTo>
                    <a:pt x="150241" y="0"/>
                  </a:lnTo>
                  <a:lnTo>
                    <a:pt x="194669" y="16535"/>
                  </a:lnTo>
                  <a:lnTo>
                    <a:pt x="243711" y="52914"/>
                  </a:lnTo>
                  <a:lnTo>
                    <a:pt x="283387" y="89293"/>
                  </a:lnTo>
                  <a:lnTo>
                    <a:pt x="299720" y="105829"/>
                  </a:lnTo>
                  <a:lnTo>
                    <a:pt x="336914" y="137030"/>
                  </a:lnTo>
                  <a:lnTo>
                    <a:pt x="374026" y="171434"/>
                  </a:lnTo>
                  <a:lnTo>
                    <a:pt x="411164" y="199222"/>
                  </a:lnTo>
                  <a:lnTo>
                    <a:pt x="448437" y="210578"/>
                  </a:lnTo>
                  <a:lnTo>
                    <a:pt x="492930" y="193960"/>
                  </a:lnTo>
                  <a:lnTo>
                    <a:pt x="542240" y="157586"/>
                  </a:lnTo>
                  <a:lnTo>
                    <a:pt x="582209" y="121247"/>
                  </a:lnTo>
                  <a:lnTo>
                    <a:pt x="598678" y="104736"/>
                  </a:lnTo>
                </a:path>
              </a:pathLst>
            </a:custGeom>
            <a:ln w="19049">
              <a:solidFill>
                <a:srgbClr val="48B0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21">
              <a:extLst>
                <a:ext uri="{FF2B5EF4-FFF2-40B4-BE49-F238E27FC236}">
                  <a16:creationId xmlns:a16="http://schemas.microsoft.com/office/drawing/2014/main" id="{9F97D741-13B0-DB5E-6245-34E866FCD88C}"/>
                </a:ext>
              </a:extLst>
            </p:cNvPr>
            <p:cNvSpPr/>
            <p:nvPr/>
          </p:nvSpPr>
          <p:spPr>
            <a:xfrm>
              <a:off x="10002766" y="4289779"/>
              <a:ext cx="598805" cy="210820"/>
            </a:xfrm>
            <a:custGeom>
              <a:avLst/>
              <a:gdLst/>
              <a:ahLst/>
              <a:cxnLst/>
              <a:rect l="l" t="t" r="r" b="b"/>
              <a:pathLst>
                <a:path w="598804" h="210820">
                  <a:moveTo>
                    <a:pt x="0" y="105829"/>
                  </a:moveTo>
                  <a:lnTo>
                    <a:pt x="37603" y="66967"/>
                  </a:lnTo>
                  <a:lnTo>
                    <a:pt x="75191" y="33069"/>
                  </a:lnTo>
                  <a:lnTo>
                    <a:pt x="112744" y="9093"/>
                  </a:lnTo>
                  <a:lnTo>
                    <a:pt x="150241" y="0"/>
                  </a:lnTo>
                  <a:lnTo>
                    <a:pt x="194669" y="16535"/>
                  </a:lnTo>
                  <a:lnTo>
                    <a:pt x="243711" y="52914"/>
                  </a:lnTo>
                  <a:lnTo>
                    <a:pt x="283387" y="89293"/>
                  </a:lnTo>
                  <a:lnTo>
                    <a:pt x="299720" y="105829"/>
                  </a:lnTo>
                  <a:lnTo>
                    <a:pt x="336914" y="137030"/>
                  </a:lnTo>
                  <a:lnTo>
                    <a:pt x="374026" y="171434"/>
                  </a:lnTo>
                  <a:lnTo>
                    <a:pt x="411164" y="199222"/>
                  </a:lnTo>
                  <a:lnTo>
                    <a:pt x="448437" y="210578"/>
                  </a:lnTo>
                  <a:lnTo>
                    <a:pt x="492930" y="193960"/>
                  </a:lnTo>
                  <a:lnTo>
                    <a:pt x="542240" y="157586"/>
                  </a:lnTo>
                  <a:lnTo>
                    <a:pt x="582209" y="121247"/>
                  </a:lnTo>
                  <a:lnTo>
                    <a:pt x="598678" y="104736"/>
                  </a:lnTo>
                </a:path>
              </a:pathLst>
            </a:custGeom>
            <a:ln w="19049">
              <a:solidFill>
                <a:srgbClr val="48B0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22">
              <a:extLst>
                <a:ext uri="{FF2B5EF4-FFF2-40B4-BE49-F238E27FC236}">
                  <a16:creationId xmlns:a16="http://schemas.microsoft.com/office/drawing/2014/main" id="{03BB6643-FA52-4FAE-25FE-7DC4E3BB236D}"/>
                </a:ext>
              </a:extLst>
            </p:cNvPr>
            <p:cNvSpPr/>
            <p:nvPr/>
          </p:nvSpPr>
          <p:spPr>
            <a:xfrm>
              <a:off x="7916291" y="4025323"/>
              <a:ext cx="1323340" cy="466090"/>
            </a:xfrm>
            <a:custGeom>
              <a:avLst/>
              <a:gdLst/>
              <a:ahLst/>
              <a:cxnLst/>
              <a:rect l="l" t="t" r="r" b="b"/>
              <a:pathLst>
                <a:path w="1323340" h="466089">
                  <a:moveTo>
                    <a:pt x="0" y="234187"/>
                  </a:moveTo>
                  <a:lnTo>
                    <a:pt x="36939" y="195317"/>
                  </a:lnTo>
                  <a:lnTo>
                    <a:pt x="73873" y="157410"/>
                  </a:lnTo>
                  <a:lnTo>
                    <a:pt x="110800" y="121430"/>
                  </a:lnTo>
                  <a:lnTo>
                    <a:pt x="147717" y="88342"/>
                  </a:lnTo>
                  <a:lnTo>
                    <a:pt x="184618" y="59109"/>
                  </a:lnTo>
                  <a:lnTo>
                    <a:pt x="221503" y="34694"/>
                  </a:lnTo>
                  <a:lnTo>
                    <a:pt x="258366" y="16062"/>
                  </a:lnTo>
                  <a:lnTo>
                    <a:pt x="295205" y="4176"/>
                  </a:lnTo>
                  <a:lnTo>
                    <a:pt x="332016" y="0"/>
                  </a:lnTo>
                  <a:lnTo>
                    <a:pt x="430207" y="36591"/>
                  </a:lnTo>
                  <a:lnTo>
                    <a:pt x="538586" y="117093"/>
                  </a:lnTo>
                  <a:lnTo>
                    <a:pt x="626265" y="197596"/>
                  </a:lnTo>
                  <a:lnTo>
                    <a:pt x="662355" y="234187"/>
                  </a:lnTo>
                  <a:lnTo>
                    <a:pt x="698927" y="262603"/>
                  </a:lnTo>
                  <a:lnTo>
                    <a:pt x="735437" y="294803"/>
                  </a:lnTo>
                  <a:lnTo>
                    <a:pt x="771906" y="328881"/>
                  </a:lnTo>
                  <a:lnTo>
                    <a:pt x="808353" y="362929"/>
                  </a:lnTo>
                  <a:lnTo>
                    <a:pt x="844801" y="395039"/>
                  </a:lnTo>
                  <a:lnTo>
                    <a:pt x="881269" y="423306"/>
                  </a:lnTo>
                  <a:lnTo>
                    <a:pt x="917779" y="445820"/>
                  </a:lnTo>
                  <a:lnTo>
                    <a:pt x="954351" y="460675"/>
                  </a:lnTo>
                  <a:lnTo>
                    <a:pt x="991006" y="465962"/>
                  </a:lnTo>
                  <a:lnTo>
                    <a:pt x="1089336" y="429199"/>
                  </a:lnTo>
                  <a:lnTo>
                    <a:pt x="1198305" y="348716"/>
                  </a:lnTo>
                  <a:lnTo>
                    <a:pt x="1286629" y="268309"/>
                  </a:lnTo>
                  <a:lnTo>
                    <a:pt x="1323022" y="231774"/>
                  </a:lnTo>
                </a:path>
              </a:pathLst>
            </a:custGeom>
            <a:ln w="19050">
              <a:solidFill>
                <a:srgbClr val="E600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3">
              <a:extLst>
                <a:ext uri="{FF2B5EF4-FFF2-40B4-BE49-F238E27FC236}">
                  <a16:creationId xmlns:a16="http://schemas.microsoft.com/office/drawing/2014/main" id="{A7F7EFF0-C295-9D6B-1A52-ABA58C7DFECD}"/>
                </a:ext>
              </a:extLst>
            </p:cNvPr>
            <p:cNvSpPr/>
            <p:nvPr/>
          </p:nvSpPr>
          <p:spPr>
            <a:xfrm>
              <a:off x="9237267" y="4025323"/>
              <a:ext cx="1323340" cy="466090"/>
            </a:xfrm>
            <a:custGeom>
              <a:avLst/>
              <a:gdLst/>
              <a:ahLst/>
              <a:cxnLst/>
              <a:rect l="l" t="t" r="r" b="b"/>
              <a:pathLst>
                <a:path w="1323340" h="466089">
                  <a:moveTo>
                    <a:pt x="0" y="234187"/>
                  </a:moveTo>
                  <a:lnTo>
                    <a:pt x="36939" y="195317"/>
                  </a:lnTo>
                  <a:lnTo>
                    <a:pt x="73873" y="157410"/>
                  </a:lnTo>
                  <a:lnTo>
                    <a:pt x="110800" y="121430"/>
                  </a:lnTo>
                  <a:lnTo>
                    <a:pt x="147717" y="88342"/>
                  </a:lnTo>
                  <a:lnTo>
                    <a:pt x="184618" y="59109"/>
                  </a:lnTo>
                  <a:lnTo>
                    <a:pt x="221503" y="34694"/>
                  </a:lnTo>
                  <a:lnTo>
                    <a:pt x="258366" y="16062"/>
                  </a:lnTo>
                  <a:lnTo>
                    <a:pt x="295205" y="4176"/>
                  </a:lnTo>
                  <a:lnTo>
                    <a:pt x="332016" y="0"/>
                  </a:lnTo>
                  <a:lnTo>
                    <a:pt x="430207" y="36591"/>
                  </a:lnTo>
                  <a:lnTo>
                    <a:pt x="538586" y="117093"/>
                  </a:lnTo>
                  <a:lnTo>
                    <a:pt x="626265" y="197596"/>
                  </a:lnTo>
                  <a:lnTo>
                    <a:pt x="662355" y="234187"/>
                  </a:lnTo>
                  <a:lnTo>
                    <a:pt x="698927" y="262603"/>
                  </a:lnTo>
                  <a:lnTo>
                    <a:pt x="735437" y="294803"/>
                  </a:lnTo>
                  <a:lnTo>
                    <a:pt x="771906" y="328881"/>
                  </a:lnTo>
                  <a:lnTo>
                    <a:pt x="808353" y="362929"/>
                  </a:lnTo>
                  <a:lnTo>
                    <a:pt x="844801" y="395039"/>
                  </a:lnTo>
                  <a:lnTo>
                    <a:pt x="881269" y="423306"/>
                  </a:lnTo>
                  <a:lnTo>
                    <a:pt x="917779" y="445820"/>
                  </a:lnTo>
                  <a:lnTo>
                    <a:pt x="954351" y="460675"/>
                  </a:lnTo>
                  <a:lnTo>
                    <a:pt x="991006" y="465962"/>
                  </a:lnTo>
                  <a:lnTo>
                    <a:pt x="1089336" y="429199"/>
                  </a:lnTo>
                  <a:lnTo>
                    <a:pt x="1198305" y="348716"/>
                  </a:lnTo>
                  <a:lnTo>
                    <a:pt x="1286629" y="268309"/>
                  </a:lnTo>
                  <a:lnTo>
                    <a:pt x="1323022" y="231774"/>
                  </a:lnTo>
                </a:path>
              </a:pathLst>
            </a:custGeom>
            <a:ln w="19050">
              <a:solidFill>
                <a:srgbClr val="E600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4">
            <a:extLst>
              <a:ext uri="{FF2B5EF4-FFF2-40B4-BE49-F238E27FC236}">
                <a16:creationId xmlns:a16="http://schemas.microsoft.com/office/drawing/2014/main" id="{89D96D1A-1A2A-BACF-F29B-86F868309F56}"/>
              </a:ext>
            </a:extLst>
          </p:cNvPr>
          <p:cNvSpPr txBox="1"/>
          <p:nvPr/>
        </p:nvSpPr>
        <p:spPr>
          <a:xfrm>
            <a:off x="9129510" y="4939520"/>
            <a:ext cx="1779905" cy="1671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Mechanical</a:t>
            </a:r>
            <a:r>
              <a:rPr sz="1400" b="1" spc="-9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3224A"/>
                </a:solidFill>
                <a:latin typeface="Arial"/>
                <a:cs typeface="Arial"/>
              </a:rPr>
              <a:t>vibration</a:t>
            </a:r>
            <a:endParaRPr sz="14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600"/>
              </a:spcBef>
              <a:buChar char="•"/>
              <a:tabLst>
                <a:tab pos="184150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Displacement</a:t>
            </a:r>
            <a:endParaRPr sz="14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Speed</a:t>
            </a:r>
            <a:endParaRPr sz="14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Acceleration</a:t>
            </a:r>
            <a:endParaRPr sz="14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Angular</a:t>
            </a:r>
            <a:r>
              <a:rPr sz="1400" spc="-6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speed</a:t>
            </a:r>
            <a:endParaRPr sz="14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Torque</a:t>
            </a:r>
            <a:endParaRPr sz="14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buChar char="•"/>
              <a:tabLst>
                <a:tab pos="184150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Acoustic</a:t>
            </a:r>
            <a:r>
              <a:rPr sz="14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noise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305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455B-621C-9484-559A-32943597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spc="-15" dirty="0"/>
              <a:t> </a:t>
            </a:r>
            <a:r>
              <a:rPr lang="en-US" dirty="0"/>
              <a:t>challenge</a:t>
            </a:r>
            <a:r>
              <a:rPr lang="en-US" spc="-35" dirty="0"/>
              <a:t> </a:t>
            </a:r>
            <a:r>
              <a:rPr lang="en-US" dirty="0"/>
              <a:t>of</a:t>
            </a:r>
            <a:r>
              <a:rPr lang="en-US" spc="-15" dirty="0"/>
              <a:t> </a:t>
            </a:r>
            <a:r>
              <a:rPr lang="en-US" dirty="0"/>
              <a:t>deploying</a:t>
            </a:r>
            <a:r>
              <a:rPr lang="en-US" spc="-35" dirty="0"/>
              <a:t> </a:t>
            </a:r>
            <a:r>
              <a:rPr lang="en-US" dirty="0"/>
              <a:t>embedded</a:t>
            </a:r>
            <a:r>
              <a:rPr lang="en-US" spc="-235" dirty="0"/>
              <a:t> </a:t>
            </a:r>
            <a:r>
              <a:rPr lang="en-US" spc="-25" dirty="0"/>
              <a:t>AI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FED2929-6BCE-20C8-A499-C86080446B5F}"/>
              </a:ext>
            </a:extLst>
          </p:cNvPr>
          <p:cNvSpPr/>
          <p:nvPr/>
        </p:nvSpPr>
        <p:spPr>
          <a:xfrm>
            <a:off x="5356555" y="1728888"/>
            <a:ext cx="1543685" cy="1885950"/>
          </a:xfrm>
          <a:custGeom>
            <a:avLst/>
            <a:gdLst/>
            <a:ahLst/>
            <a:cxnLst/>
            <a:rect l="l" t="t" r="r" b="b"/>
            <a:pathLst>
              <a:path w="1543684" h="1885950">
                <a:moveTo>
                  <a:pt x="908177" y="942975"/>
                </a:moveTo>
                <a:lnTo>
                  <a:pt x="303657" y="0"/>
                </a:lnTo>
                <a:lnTo>
                  <a:pt x="0" y="0"/>
                </a:lnTo>
                <a:lnTo>
                  <a:pt x="604520" y="942975"/>
                </a:lnTo>
                <a:lnTo>
                  <a:pt x="0" y="1885950"/>
                </a:lnTo>
                <a:lnTo>
                  <a:pt x="303657" y="1885950"/>
                </a:lnTo>
                <a:lnTo>
                  <a:pt x="908177" y="942975"/>
                </a:lnTo>
                <a:close/>
              </a:path>
              <a:path w="1543684" h="1885950">
                <a:moveTo>
                  <a:pt x="1543304" y="942975"/>
                </a:moveTo>
                <a:lnTo>
                  <a:pt x="1120533" y="224015"/>
                </a:lnTo>
                <a:lnTo>
                  <a:pt x="908177" y="224015"/>
                </a:lnTo>
                <a:lnTo>
                  <a:pt x="1330947" y="942975"/>
                </a:lnTo>
                <a:lnTo>
                  <a:pt x="908177" y="1661934"/>
                </a:lnTo>
                <a:lnTo>
                  <a:pt x="1120533" y="1661934"/>
                </a:lnTo>
                <a:lnTo>
                  <a:pt x="1543304" y="942975"/>
                </a:lnTo>
                <a:close/>
              </a:path>
            </a:pathLst>
          </a:custGeom>
          <a:solidFill>
            <a:srgbClr val="A1A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F4AB7B2-5260-F769-B7A9-C9B44BE382D9}"/>
              </a:ext>
            </a:extLst>
          </p:cNvPr>
          <p:cNvSpPr/>
          <p:nvPr/>
        </p:nvSpPr>
        <p:spPr>
          <a:xfrm>
            <a:off x="6972706" y="2164833"/>
            <a:ext cx="436880" cy="1014094"/>
          </a:xfrm>
          <a:custGeom>
            <a:avLst/>
            <a:gdLst/>
            <a:ahLst/>
            <a:cxnLst/>
            <a:rect l="l" t="t" r="r" b="b"/>
            <a:pathLst>
              <a:path w="436879" h="1014094">
                <a:moveTo>
                  <a:pt x="145948" y="0"/>
                </a:moveTo>
                <a:lnTo>
                  <a:pt x="0" y="0"/>
                </a:lnTo>
                <a:lnTo>
                  <a:pt x="290550" y="507022"/>
                </a:lnTo>
                <a:lnTo>
                  <a:pt x="0" y="1014056"/>
                </a:lnTo>
                <a:lnTo>
                  <a:pt x="145948" y="1014056"/>
                </a:lnTo>
                <a:lnTo>
                  <a:pt x="436498" y="507022"/>
                </a:lnTo>
                <a:lnTo>
                  <a:pt x="145948" y="0"/>
                </a:lnTo>
                <a:close/>
              </a:path>
            </a:pathLst>
          </a:custGeom>
          <a:solidFill>
            <a:srgbClr val="A1A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A65906B-3295-79A1-40EC-BAA24E97EAC8}"/>
              </a:ext>
            </a:extLst>
          </p:cNvPr>
          <p:cNvSpPr txBox="1"/>
          <p:nvPr/>
        </p:nvSpPr>
        <p:spPr>
          <a:xfrm>
            <a:off x="4998808" y="3930484"/>
            <a:ext cx="2768600" cy="40068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03224A"/>
                </a:solidFill>
                <a:latin typeface="Arial"/>
                <a:cs typeface="Arial"/>
              </a:rPr>
              <a:t>Memory</a:t>
            </a:r>
            <a:r>
              <a:rPr sz="20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3224A"/>
                </a:solidFill>
                <a:latin typeface="Arial"/>
                <a:cs typeface="Arial"/>
              </a:rPr>
              <a:t>footprint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7A97FC9-2C5F-51B2-6F41-64BF8A69E3A5}"/>
              </a:ext>
            </a:extLst>
          </p:cNvPr>
          <p:cNvSpPr txBox="1"/>
          <p:nvPr/>
        </p:nvSpPr>
        <p:spPr>
          <a:xfrm>
            <a:off x="4998808" y="4367199"/>
            <a:ext cx="2768600" cy="40068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57912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03224A"/>
                </a:solidFill>
                <a:latin typeface="Arial"/>
                <a:cs typeface="Arial"/>
              </a:rPr>
              <a:t>Inference</a:t>
            </a:r>
            <a:r>
              <a:rPr sz="20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3224A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415503F-6BA4-E2B3-B99E-0715A1398CC6}"/>
              </a:ext>
            </a:extLst>
          </p:cNvPr>
          <p:cNvSpPr txBox="1"/>
          <p:nvPr/>
        </p:nvSpPr>
        <p:spPr>
          <a:xfrm>
            <a:off x="4998808" y="4803914"/>
            <a:ext cx="2768600" cy="40068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26543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03224A"/>
                </a:solidFill>
                <a:latin typeface="Arial"/>
                <a:cs typeface="Arial"/>
              </a:rPr>
              <a:t>Power</a:t>
            </a:r>
            <a:r>
              <a:rPr sz="2000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3224A"/>
                </a:solidFill>
                <a:latin typeface="Arial"/>
                <a:cs typeface="Arial"/>
              </a:rPr>
              <a:t>consumption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1429330-D4E0-1654-C471-6D95B0B8DCA8}"/>
              </a:ext>
            </a:extLst>
          </p:cNvPr>
          <p:cNvSpPr txBox="1"/>
          <p:nvPr/>
        </p:nvSpPr>
        <p:spPr>
          <a:xfrm>
            <a:off x="932078" y="4228807"/>
            <a:ext cx="2768600" cy="40068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71183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03224A"/>
                </a:solidFill>
                <a:latin typeface="Arial"/>
                <a:cs typeface="Arial"/>
              </a:rPr>
              <a:t>AI</a:t>
            </a:r>
            <a:r>
              <a:rPr sz="2000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3224A"/>
                </a:solidFill>
                <a:latin typeface="Arial"/>
                <a:cs typeface="Arial"/>
              </a:rPr>
              <a:t>expertise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BBBBD74-83D5-1BAD-CD38-E64C5ECA8945}"/>
              </a:ext>
            </a:extLst>
          </p:cNvPr>
          <p:cNvSpPr txBox="1"/>
          <p:nvPr/>
        </p:nvSpPr>
        <p:spPr>
          <a:xfrm>
            <a:off x="932078" y="4665230"/>
            <a:ext cx="2768600" cy="40068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spc="-20" dirty="0">
                <a:solidFill>
                  <a:srgbClr val="03224A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654DEFE-EC84-877C-2BD7-B0C918E07FF7}"/>
              </a:ext>
            </a:extLst>
          </p:cNvPr>
          <p:cNvSpPr txBox="1"/>
          <p:nvPr/>
        </p:nvSpPr>
        <p:spPr>
          <a:xfrm>
            <a:off x="457200" y="5607050"/>
            <a:ext cx="11287125" cy="462280"/>
          </a:xfrm>
          <a:prstGeom prst="rect">
            <a:avLst/>
          </a:prstGeom>
          <a:solidFill>
            <a:srgbClr val="E8E8E9"/>
          </a:solidFill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Deploying</a:t>
            </a:r>
            <a:r>
              <a:rPr sz="24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embedding</a:t>
            </a:r>
            <a:r>
              <a:rPr sz="2400" b="1" spc="-1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AI</a:t>
            </a:r>
            <a:r>
              <a:rPr sz="24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on</a:t>
            </a:r>
            <a:r>
              <a:rPr sz="24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MCUs</a:t>
            </a:r>
            <a:r>
              <a:rPr sz="24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is</a:t>
            </a:r>
            <a:r>
              <a:rPr sz="24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NOT</a:t>
            </a:r>
            <a:r>
              <a:rPr sz="24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a</a:t>
            </a:r>
            <a:r>
              <a:rPr sz="24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walk</a:t>
            </a:r>
            <a:r>
              <a:rPr sz="2400" b="1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in</a:t>
            </a:r>
            <a:r>
              <a:rPr sz="2400" b="1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the</a:t>
            </a:r>
            <a:r>
              <a:rPr sz="24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03224A"/>
                </a:solidFill>
                <a:latin typeface="Arial"/>
                <a:cs typeface="Arial"/>
              </a:rPr>
              <a:t>park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DD71077-8839-D47C-ECE3-2EF240D43971}"/>
              </a:ext>
            </a:extLst>
          </p:cNvPr>
          <p:cNvSpPr txBox="1"/>
          <p:nvPr/>
        </p:nvSpPr>
        <p:spPr>
          <a:xfrm>
            <a:off x="8879331" y="4372952"/>
            <a:ext cx="2768600" cy="40068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03224A"/>
                </a:solidFill>
                <a:latin typeface="Arial"/>
                <a:cs typeface="Arial"/>
              </a:rPr>
              <a:t>eSW</a:t>
            </a:r>
            <a:r>
              <a:rPr sz="20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3224A"/>
                </a:solidFill>
                <a:latin typeface="Arial"/>
                <a:cs typeface="Arial"/>
              </a:rPr>
              <a:t>development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A570E57-E7B4-8D06-9346-A905587274FF}"/>
              </a:ext>
            </a:extLst>
          </p:cNvPr>
          <p:cNvSpPr/>
          <p:nvPr/>
        </p:nvSpPr>
        <p:spPr>
          <a:xfrm>
            <a:off x="862588" y="1724323"/>
            <a:ext cx="2910840" cy="1879600"/>
          </a:xfrm>
          <a:custGeom>
            <a:avLst/>
            <a:gdLst/>
            <a:ahLst/>
            <a:cxnLst/>
            <a:rect l="l" t="t" r="r" b="b"/>
            <a:pathLst>
              <a:path w="2910840" h="1879600">
                <a:moveTo>
                  <a:pt x="987486" y="342899"/>
                </a:moveTo>
                <a:lnTo>
                  <a:pt x="869463" y="342899"/>
                </a:lnTo>
                <a:lnTo>
                  <a:pt x="1251770" y="203199"/>
                </a:lnTo>
                <a:lnTo>
                  <a:pt x="1250657" y="190499"/>
                </a:lnTo>
                <a:lnTo>
                  <a:pt x="1249811" y="190499"/>
                </a:lnTo>
                <a:lnTo>
                  <a:pt x="1249273" y="177799"/>
                </a:lnTo>
                <a:lnTo>
                  <a:pt x="1249084" y="165099"/>
                </a:lnTo>
                <a:lnTo>
                  <a:pt x="1255403" y="126999"/>
                </a:lnTo>
                <a:lnTo>
                  <a:pt x="1273235" y="76199"/>
                </a:lnTo>
                <a:lnTo>
                  <a:pt x="1300893" y="50799"/>
                </a:lnTo>
                <a:lnTo>
                  <a:pt x="1336688" y="12699"/>
                </a:lnTo>
                <a:lnTo>
                  <a:pt x="1378934" y="0"/>
                </a:lnTo>
                <a:lnTo>
                  <a:pt x="1472967" y="0"/>
                </a:lnTo>
                <a:lnTo>
                  <a:pt x="1515217" y="12699"/>
                </a:lnTo>
                <a:lnTo>
                  <a:pt x="1551008" y="50799"/>
                </a:lnTo>
                <a:lnTo>
                  <a:pt x="1578657" y="76199"/>
                </a:lnTo>
                <a:lnTo>
                  <a:pt x="1596481" y="126999"/>
                </a:lnTo>
                <a:lnTo>
                  <a:pt x="1602797" y="165099"/>
                </a:lnTo>
                <a:lnTo>
                  <a:pt x="1601491" y="190499"/>
                </a:lnTo>
                <a:lnTo>
                  <a:pt x="1597689" y="215899"/>
                </a:lnTo>
                <a:lnTo>
                  <a:pt x="1591563" y="228599"/>
                </a:lnTo>
                <a:lnTo>
                  <a:pt x="1587423" y="241299"/>
                </a:lnTo>
                <a:lnTo>
                  <a:pt x="1264552" y="241299"/>
                </a:lnTo>
                <a:lnTo>
                  <a:pt x="987486" y="342899"/>
                </a:lnTo>
                <a:close/>
              </a:path>
              <a:path w="2910840" h="1879600">
                <a:moveTo>
                  <a:pt x="318759" y="584199"/>
                </a:moveTo>
                <a:lnTo>
                  <a:pt x="318759" y="457199"/>
                </a:lnTo>
                <a:lnTo>
                  <a:pt x="18" y="457199"/>
                </a:lnTo>
                <a:lnTo>
                  <a:pt x="18" y="419099"/>
                </a:lnTo>
                <a:lnTo>
                  <a:pt x="490205" y="419099"/>
                </a:lnTo>
                <a:lnTo>
                  <a:pt x="496036" y="380999"/>
                </a:lnTo>
                <a:lnTo>
                  <a:pt x="511333" y="330199"/>
                </a:lnTo>
                <a:lnTo>
                  <a:pt x="534931" y="304799"/>
                </a:lnTo>
                <a:lnTo>
                  <a:pt x="565664" y="266699"/>
                </a:lnTo>
                <a:lnTo>
                  <a:pt x="602368" y="241299"/>
                </a:lnTo>
                <a:lnTo>
                  <a:pt x="643877" y="228599"/>
                </a:lnTo>
                <a:lnTo>
                  <a:pt x="735455" y="228599"/>
                </a:lnTo>
                <a:lnTo>
                  <a:pt x="777972" y="253999"/>
                </a:lnTo>
                <a:lnTo>
                  <a:pt x="815318" y="266699"/>
                </a:lnTo>
                <a:lnTo>
                  <a:pt x="689042" y="266699"/>
                </a:lnTo>
                <a:lnTo>
                  <a:pt x="640171" y="279399"/>
                </a:lnTo>
                <a:lnTo>
                  <a:pt x="597693" y="304799"/>
                </a:lnTo>
                <a:lnTo>
                  <a:pt x="564172" y="330199"/>
                </a:lnTo>
                <a:lnTo>
                  <a:pt x="542178" y="380999"/>
                </a:lnTo>
                <a:lnTo>
                  <a:pt x="534276" y="431799"/>
                </a:lnTo>
                <a:lnTo>
                  <a:pt x="536910" y="444499"/>
                </a:lnTo>
                <a:lnTo>
                  <a:pt x="491389" y="444499"/>
                </a:lnTo>
                <a:lnTo>
                  <a:pt x="318759" y="584199"/>
                </a:lnTo>
                <a:close/>
              </a:path>
              <a:path w="2910840" h="1879600">
                <a:moveTo>
                  <a:pt x="1464322" y="342899"/>
                </a:moveTo>
                <a:lnTo>
                  <a:pt x="1374237" y="342899"/>
                </a:lnTo>
                <a:lnTo>
                  <a:pt x="1328605" y="317499"/>
                </a:lnTo>
                <a:lnTo>
                  <a:pt x="1291294" y="279399"/>
                </a:lnTo>
                <a:lnTo>
                  <a:pt x="1264552" y="241299"/>
                </a:lnTo>
                <a:lnTo>
                  <a:pt x="1587423" y="241299"/>
                </a:lnTo>
                <a:lnTo>
                  <a:pt x="1583284" y="253999"/>
                </a:lnTo>
                <a:lnTo>
                  <a:pt x="1640391" y="292099"/>
                </a:lnTo>
                <a:lnTo>
                  <a:pt x="1558308" y="292099"/>
                </a:lnTo>
                <a:lnTo>
                  <a:pt x="1531369" y="317499"/>
                </a:lnTo>
                <a:lnTo>
                  <a:pt x="1499752" y="330199"/>
                </a:lnTo>
                <a:lnTo>
                  <a:pt x="1464322" y="342899"/>
                </a:lnTo>
                <a:close/>
              </a:path>
              <a:path w="2910840" h="1879600">
                <a:moveTo>
                  <a:pt x="813390" y="584199"/>
                </a:moveTo>
                <a:lnTo>
                  <a:pt x="689042" y="584199"/>
                </a:lnTo>
                <a:lnTo>
                  <a:pt x="737898" y="571499"/>
                </a:lnTo>
                <a:lnTo>
                  <a:pt x="780370" y="546099"/>
                </a:lnTo>
                <a:lnTo>
                  <a:pt x="813890" y="520699"/>
                </a:lnTo>
                <a:lnTo>
                  <a:pt x="835886" y="469899"/>
                </a:lnTo>
                <a:lnTo>
                  <a:pt x="843789" y="431799"/>
                </a:lnTo>
                <a:lnTo>
                  <a:pt x="835887" y="380999"/>
                </a:lnTo>
                <a:lnTo>
                  <a:pt x="813894" y="330199"/>
                </a:lnTo>
                <a:lnTo>
                  <a:pt x="780376" y="304799"/>
                </a:lnTo>
                <a:lnTo>
                  <a:pt x="737903" y="279399"/>
                </a:lnTo>
                <a:lnTo>
                  <a:pt x="689042" y="266699"/>
                </a:lnTo>
                <a:lnTo>
                  <a:pt x="815318" y="266699"/>
                </a:lnTo>
                <a:lnTo>
                  <a:pt x="846235" y="304799"/>
                </a:lnTo>
                <a:lnTo>
                  <a:pt x="869463" y="342899"/>
                </a:lnTo>
                <a:lnTo>
                  <a:pt x="987486" y="342899"/>
                </a:lnTo>
                <a:lnTo>
                  <a:pt x="883586" y="380999"/>
                </a:lnTo>
                <a:lnTo>
                  <a:pt x="885473" y="393699"/>
                </a:lnTo>
                <a:lnTo>
                  <a:pt x="886853" y="406399"/>
                </a:lnTo>
                <a:lnTo>
                  <a:pt x="887700" y="419099"/>
                </a:lnTo>
                <a:lnTo>
                  <a:pt x="887989" y="431799"/>
                </a:lnTo>
                <a:lnTo>
                  <a:pt x="882724" y="469899"/>
                </a:lnTo>
                <a:lnTo>
                  <a:pt x="867734" y="507999"/>
                </a:lnTo>
                <a:lnTo>
                  <a:pt x="844221" y="546099"/>
                </a:lnTo>
                <a:lnTo>
                  <a:pt x="813390" y="584199"/>
                </a:lnTo>
                <a:close/>
              </a:path>
              <a:path w="2910840" h="1879600">
                <a:moveTo>
                  <a:pt x="490205" y="419099"/>
                </a:moveTo>
                <a:lnTo>
                  <a:pt x="318759" y="419099"/>
                </a:lnTo>
                <a:lnTo>
                  <a:pt x="318759" y="292099"/>
                </a:lnTo>
                <a:lnTo>
                  <a:pt x="490205" y="419099"/>
                </a:lnTo>
                <a:close/>
              </a:path>
              <a:path w="2910840" h="1879600">
                <a:moveTo>
                  <a:pt x="1890952" y="914399"/>
                </a:moveTo>
                <a:lnTo>
                  <a:pt x="1810458" y="914399"/>
                </a:lnTo>
                <a:lnTo>
                  <a:pt x="2005539" y="787399"/>
                </a:lnTo>
                <a:lnTo>
                  <a:pt x="1991761" y="761999"/>
                </a:lnTo>
                <a:lnTo>
                  <a:pt x="1981504" y="736599"/>
                </a:lnTo>
                <a:lnTo>
                  <a:pt x="1975104" y="711199"/>
                </a:lnTo>
                <a:lnTo>
                  <a:pt x="1972895" y="673099"/>
                </a:lnTo>
                <a:lnTo>
                  <a:pt x="1974446" y="647699"/>
                </a:lnTo>
                <a:lnTo>
                  <a:pt x="1978967" y="634999"/>
                </a:lnTo>
                <a:lnTo>
                  <a:pt x="1986260" y="609599"/>
                </a:lnTo>
                <a:lnTo>
                  <a:pt x="1996127" y="584199"/>
                </a:lnTo>
                <a:lnTo>
                  <a:pt x="1558308" y="292099"/>
                </a:lnTo>
                <a:lnTo>
                  <a:pt x="1640391" y="292099"/>
                </a:lnTo>
                <a:lnTo>
                  <a:pt x="2021103" y="546099"/>
                </a:lnTo>
                <a:lnTo>
                  <a:pt x="2101796" y="546099"/>
                </a:lnTo>
                <a:lnTo>
                  <a:pt x="2080562" y="558799"/>
                </a:lnTo>
                <a:lnTo>
                  <a:pt x="2047040" y="584199"/>
                </a:lnTo>
                <a:lnTo>
                  <a:pt x="2025033" y="634999"/>
                </a:lnTo>
                <a:lnTo>
                  <a:pt x="2017109" y="673099"/>
                </a:lnTo>
                <a:lnTo>
                  <a:pt x="2025016" y="723899"/>
                </a:lnTo>
                <a:lnTo>
                  <a:pt x="2047020" y="774699"/>
                </a:lnTo>
                <a:lnTo>
                  <a:pt x="2080548" y="800099"/>
                </a:lnTo>
                <a:lnTo>
                  <a:pt x="2123026" y="825499"/>
                </a:lnTo>
                <a:lnTo>
                  <a:pt x="2034005" y="825499"/>
                </a:lnTo>
                <a:lnTo>
                  <a:pt x="1890952" y="914399"/>
                </a:lnTo>
                <a:close/>
              </a:path>
              <a:path w="2910840" h="1879600">
                <a:moveTo>
                  <a:pt x="734590" y="622299"/>
                </a:moveTo>
                <a:lnTo>
                  <a:pt x="639684" y="622299"/>
                </a:lnTo>
                <a:lnTo>
                  <a:pt x="594850" y="596899"/>
                </a:lnTo>
                <a:lnTo>
                  <a:pt x="556065" y="571499"/>
                </a:lnTo>
                <a:lnTo>
                  <a:pt x="524868" y="533399"/>
                </a:lnTo>
                <a:lnTo>
                  <a:pt x="502797" y="495299"/>
                </a:lnTo>
                <a:lnTo>
                  <a:pt x="491389" y="444499"/>
                </a:lnTo>
                <a:lnTo>
                  <a:pt x="536910" y="444499"/>
                </a:lnTo>
                <a:lnTo>
                  <a:pt x="542179" y="469899"/>
                </a:lnTo>
                <a:lnTo>
                  <a:pt x="564176" y="520699"/>
                </a:lnTo>
                <a:lnTo>
                  <a:pt x="597698" y="546099"/>
                </a:lnTo>
                <a:lnTo>
                  <a:pt x="640177" y="571499"/>
                </a:lnTo>
                <a:lnTo>
                  <a:pt x="689042" y="584199"/>
                </a:lnTo>
                <a:lnTo>
                  <a:pt x="813390" y="584199"/>
                </a:lnTo>
                <a:lnTo>
                  <a:pt x="776445" y="609599"/>
                </a:lnTo>
                <a:lnTo>
                  <a:pt x="734590" y="622299"/>
                </a:lnTo>
                <a:close/>
              </a:path>
              <a:path w="2910840" h="1879600">
                <a:moveTo>
                  <a:pt x="2101796" y="546099"/>
                </a:moveTo>
                <a:lnTo>
                  <a:pt x="2021103" y="546099"/>
                </a:lnTo>
                <a:lnTo>
                  <a:pt x="2051602" y="520699"/>
                </a:lnTo>
                <a:lnTo>
                  <a:pt x="2087584" y="495299"/>
                </a:lnTo>
                <a:lnTo>
                  <a:pt x="2128009" y="482599"/>
                </a:lnTo>
                <a:lnTo>
                  <a:pt x="2221212" y="482599"/>
                </a:lnTo>
                <a:lnTo>
                  <a:pt x="2266073" y="507999"/>
                </a:lnTo>
                <a:lnTo>
                  <a:pt x="2285474" y="520699"/>
                </a:lnTo>
                <a:lnTo>
                  <a:pt x="2171879" y="520699"/>
                </a:lnTo>
                <a:lnTo>
                  <a:pt x="2123030" y="533399"/>
                </a:lnTo>
                <a:lnTo>
                  <a:pt x="2101796" y="546099"/>
                </a:lnTo>
                <a:close/>
              </a:path>
              <a:path w="2910840" h="1879600">
                <a:moveTo>
                  <a:pt x="1008472" y="838199"/>
                </a:moveTo>
                <a:lnTo>
                  <a:pt x="860281" y="838199"/>
                </a:lnTo>
                <a:lnTo>
                  <a:pt x="1253189" y="711199"/>
                </a:lnTo>
                <a:lnTo>
                  <a:pt x="1251433" y="711199"/>
                </a:lnTo>
                <a:lnTo>
                  <a:pt x="1250141" y="698499"/>
                </a:lnTo>
                <a:lnTo>
                  <a:pt x="1249343" y="685799"/>
                </a:lnTo>
                <a:lnTo>
                  <a:pt x="1249070" y="673099"/>
                </a:lnTo>
                <a:lnTo>
                  <a:pt x="1255387" y="634999"/>
                </a:lnTo>
                <a:lnTo>
                  <a:pt x="1273215" y="584199"/>
                </a:lnTo>
                <a:lnTo>
                  <a:pt x="1300868" y="558799"/>
                </a:lnTo>
                <a:lnTo>
                  <a:pt x="1336664" y="520699"/>
                </a:lnTo>
                <a:lnTo>
                  <a:pt x="1378917" y="507999"/>
                </a:lnTo>
                <a:lnTo>
                  <a:pt x="1472951" y="507999"/>
                </a:lnTo>
                <a:lnTo>
                  <a:pt x="1515196" y="520699"/>
                </a:lnTo>
                <a:lnTo>
                  <a:pt x="1550990" y="558799"/>
                </a:lnTo>
                <a:lnTo>
                  <a:pt x="1578647" y="584199"/>
                </a:lnTo>
                <a:lnTo>
                  <a:pt x="1596478" y="634999"/>
                </a:lnTo>
                <a:lnTo>
                  <a:pt x="1602797" y="673099"/>
                </a:lnTo>
                <a:lnTo>
                  <a:pt x="1601491" y="698499"/>
                </a:lnTo>
                <a:lnTo>
                  <a:pt x="1597689" y="723899"/>
                </a:lnTo>
                <a:lnTo>
                  <a:pt x="1591563" y="736599"/>
                </a:lnTo>
                <a:lnTo>
                  <a:pt x="1583284" y="761999"/>
                </a:lnTo>
                <a:lnTo>
                  <a:pt x="1268087" y="761999"/>
                </a:lnTo>
                <a:lnTo>
                  <a:pt x="1008472" y="838199"/>
                </a:lnTo>
                <a:close/>
              </a:path>
              <a:path w="2910840" h="1879600">
                <a:moveTo>
                  <a:pt x="2285474" y="838199"/>
                </a:moveTo>
                <a:lnTo>
                  <a:pt x="2171879" y="838199"/>
                </a:lnTo>
                <a:lnTo>
                  <a:pt x="2220732" y="825499"/>
                </a:lnTo>
                <a:lnTo>
                  <a:pt x="2263210" y="800099"/>
                </a:lnTo>
                <a:lnTo>
                  <a:pt x="2296738" y="774699"/>
                </a:lnTo>
                <a:lnTo>
                  <a:pt x="2318743" y="723899"/>
                </a:lnTo>
                <a:lnTo>
                  <a:pt x="2326650" y="673099"/>
                </a:lnTo>
                <a:lnTo>
                  <a:pt x="2318743" y="634999"/>
                </a:lnTo>
                <a:lnTo>
                  <a:pt x="2296738" y="584199"/>
                </a:lnTo>
                <a:lnTo>
                  <a:pt x="2263210" y="558799"/>
                </a:lnTo>
                <a:lnTo>
                  <a:pt x="2220732" y="533399"/>
                </a:lnTo>
                <a:lnTo>
                  <a:pt x="2171879" y="520699"/>
                </a:lnTo>
                <a:lnTo>
                  <a:pt x="2285474" y="520699"/>
                </a:lnTo>
                <a:lnTo>
                  <a:pt x="2304876" y="533399"/>
                </a:lnTo>
                <a:lnTo>
                  <a:pt x="2336080" y="571499"/>
                </a:lnTo>
                <a:lnTo>
                  <a:pt x="2358146" y="609599"/>
                </a:lnTo>
                <a:lnTo>
                  <a:pt x="2369532" y="660399"/>
                </a:lnTo>
                <a:lnTo>
                  <a:pt x="2893745" y="660399"/>
                </a:lnTo>
                <a:lnTo>
                  <a:pt x="2910837" y="673099"/>
                </a:lnTo>
                <a:lnTo>
                  <a:pt x="2879502" y="698499"/>
                </a:lnTo>
                <a:lnTo>
                  <a:pt x="2369532" y="698499"/>
                </a:lnTo>
                <a:lnTo>
                  <a:pt x="2358146" y="749299"/>
                </a:lnTo>
                <a:lnTo>
                  <a:pt x="2336080" y="787399"/>
                </a:lnTo>
                <a:lnTo>
                  <a:pt x="2304876" y="825499"/>
                </a:lnTo>
                <a:lnTo>
                  <a:pt x="2285474" y="838199"/>
                </a:lnTo>
                <a:close/>
              </a:path>
              <a:path w="2910840" h="1879600">
                <a:moveTo>
                  <a:pt x="2893745" y="660399"/>
                </a:moveTo>
                <a:lnTo>
                  <a:pt x="2722826" y="660399"/>
                </a:lnTo>
                <a:lnTo>
                  <a:pt x="2722826" y="533399"/>
                </a:lnTo>
                <a:lnTo>
                  <a:pt x="2893745" y="660399"/>
                </a:lnTo>
                <a:close/>
              </a:path>
              <a:path w="2910840" h="1879600">
                <a:moveTo>
                  <a:pt x="2722826" y="825499"/>
                </a:moveTo>
                <a:lnTo>
                  <a:pt x="2722826" y="698499"/>
                </a:lnTo>
                <a:lnTo>
                  <a:pt x="2879502" y="698499"/>
                </a:lnTo>
                <a:lnTo>
                  <a:pt x="2722826" y="825499"/>
                </a:lnTo>
                <a:close/>
              </a:path>
              <a:path w="2910840" h="1879600">
                <a:moveTo>
                  <a:pt x="536251" y="927099"/>
                </a:moveTo>
                <a:lnTo>
                  <a:pt x="490613" y="927099"/>
                </a:lnTo>
                <a:lnTo>
                  <a:pt x="497856" y="876299"/>
                </a:lnTo>
                <a:lnTo>
                  <a:pt x="513928" y="838199"/>
                </a:lnTo>
                <a:lnTo>
                  <a:pt x="537752" y="800099"/>
                </a:lnTo>
                <a:lnTo>
                  <a:pt x="568250" y="774699"/>
                </a:lnTo>
                <a:lnTo>
                  <a:pt x="604347" y="749299"/>
                </a:lnTo>
                <a:lnTo>
                  <a:pt x="644965" y="736599"/>
                </a:lnTo>
                <a:lnTo>
                  <a:pt x="741674" y="736599"/>
                </a:lnTo>
                <a:lnTo>
                  <a:pt x="789003" y="761999"/>
                </a:lnTo>
                <a:lnTo>
                  <a:pt x="809080" y="774699"/>
                </a:lnTo>
                <a:lnTo>
                  <a:pt x="689042" y="774699"/>
                </a:lnTo>
                <a:lnTo>
                  <a:pt x="640171" y="787399"/>
                </a:lnTo>
                <a:lnTo>
                  <a:pt x="597693" y="812799"/>
                </a:lnTo>
                <a:lnTo>
                  <a:pt x="564172" y="838199"/>
                </a:lnTo>
                <a:lnTo>
                  <a:pt x="542178" y="888999"/>
                </a:lnTo>
                <a:lnTo>
                  <a:pt x="536251" y="927099"/>
                </a:lnTo>
                <a:close/>
              </a:path>
              <a:path w="2910840" h="1879600">
                <a:moveTo>
                  <a:pt x="1464329" y="850899"/>
                </a:moveTo>
                <a:lnTo>
                  <a:pt x="1376218" y="850899"/>
                </a:lnTo>
                <a:lnTo>
                  <a:pt x="1332014" y="825499"/>
                </a:lnTo>
                <a:lnTo>
                  <a:pt x="1295309" y="800099"/>
                </a:lnTo>
                <a:lnTo>
                  <a:pt x="1268087" y="761999"/>
                </a:lnTo>
                <a:lnTo>
                  <a:pt x="1583284" y="761999"/>
                </a:lnTo>
                <a:lnTo>
                  <a:pt x="1640077" y="800099"/>
                </a:lnTo>
                <a:lnTo>
                  <a:pt x="1558354" y="800099"/>
                </a:lnTo>
                <a:lnTo>
                  <a:pt x="1531408" y="825499"/>
                </a:lnTo>
                <a:lnTo>
                  <a:pt x="1499775" y="838199"/>
                </a:lnTo>
                <a:lnTo>
                  <a:pt x="1464329" y="850899"/>
                </a:lnTo>
                <a:close/>
              </a:path>
              <a:path w="2910840" h="1879600">
                <a:moveTo>
                  <a:pt x="812133" y="1092199"/>
                </a:moveTo>
                <a:lnTo>
                  <a:pt x="689042" y="1092199"/>
                </a:lnTo>
                <a:lnTo>
                  <a:pt x="737898" y="1079499"/>
                </a:lnTo>
                <a:lnTo>
                  <a:pt x="780370" y="1054099"/>
                </a:lnTo>
                <a:lnTo>
                  <a:pt x="813890" y="1028699"/>
                </a:lnTo>
                <a:lnTo>
                  <a:pt x="835886" y="977899"/>
                </a:lnTo>
                <a:lnTo>
                  <a:pt x="843789" y="939799"/>
                </a:lnTo>
                <a:lnTo>
                  <a:pt x="835887" y="888999"/>
                </a:lnTo>
                <a:lnTo>
                  <a:pt x="813894" y="838199"/>
                </a:lnTo>
                <a:lnTo>
                  <a:pt x="780376" y="812799"/>
                </a:lnTo>
                <a:lnTo>
                  <a:pt x="737903" y="787399"/>
                </a:lnTo>
                <a:lnTo>
                  <a:pt x="689042" y="774699"/>
                </a:lnTo>
                <a:lnTo>
                  <a:pt x="809080" y="774699"/>
                </a:lnTo>
                <a:lnTo>
                  <a:pt x="829158" y="787399"/>
                </a:lnTo>
                <a:lnTo>
                  <a:pt x="860281" y="838199"/>
                </a:lnTo>
                <a:lnTo>
                  <a:pt x="1008472" y="838199"/>
                </a:lnTo>
                <a:lnTo>
                  <a:pt x="878664" y="876299"/>
                </a:lnTo>
                <a:lnTo>
                  <a:pt x="882673" y="888999"/>
                </a:lnTo>
                <a:lnTo>
                  <a:pt x="885601" y="901699"/>
                </a:lnTo>
                <a:lnTo>
                  <a:pt x="887397" y="914399"/>
                </a:lnTo>
                <a:lnTo>
                  <a:pt x="888007" y="939799"/>
                </a:lnTo>
                <a:lnTo>
                  <a:pt x="887592" y="952499"/>
                </a:lnTo>
                <a:lnTo>
                  <a:pt x="886391" y="952499"/>
                </a:lnTo>
                <a:lnTo>
                  <a:pt x="884472" y="965199"/>
                </a:lnTo>
                <a:lnTo>
                  <a:pt x="881901" y="977899"/>
                </a:lnTo>
                <a:lnTo>
                  <a:pt x="1035826" y="1028699"/>
                </a:lnTo>
                <a:lnTo>
                  <a:pt x="866465" y="1028699"/>
                </a:lnTo>
                <a:lnTo>
                  <a:pt x="842840" y="1054099"/>
                </a:lnTo>
                <a:lnTo>
                  <a:pt x="812133" y="1092199"/>
                </a:lnTo>
                <a:close/>
              </a:path>
              <a:path w="2910840" h="1879600">
                <a:moveTo>
                  <a:pt x="734069" y="1130299"/>
                </a:moveTo>
                <a:lnTo>
                  <a:pt x="638441" y="1130299"/>
                </a:lnTo>
                <a:lnTo>
                  <a:pt x="592676" y="1104899"/>
                </a:lnTo>
                <a:lnTo>
                  <a:pt x="553371" y="1079499"/>
                </a:lnTo>
                <a:lnTo>
                  <a:pt x="522181" y="1041399"/>
                </a:lnTo>
                <a:lnTo>
                  <a:pt x="500764" y="1003299"/>
                </a:lnTo>
                <a:lnTo>
                  <a:pt x="490774" y="952499"/>
                </a:lnTo>
                <a:lnTo>
                  <a:pt x="0" y="952499"/>
                </a:lnTo>
                <a:lnTo>
                  <a:pt x="0" y="914399"/>
                </a:lnTo>
                <a:lnTo>
                  <a:pt x="318745" y="914399"/>
                </a:lnTo>
                <a:lnTo>
                  <a:pt x="318745" y="787399"/>
                </a:lnTo>
                <a:lnTo>
                  <a:pt x="490613" y="927099"/>
                </a:lnTo>
                <a:lnTo>
                  <a:pt x="536251" y="927099"/>
                </a:lnTo>
                <a:lnTo>
                  <a:pt x="534276" y="939799"/>
                </a:lnTo>
                <a:lnTo>
                  <a:pt x="542179" y="977899"/>
                </a:lnTo>
                <a:lnTo>
                  <a:pt x="564176" y="1028699"/>
                </a:lnTo>
                <a:lnTo>
                  <a:pt x="597698" y="1054099"/>
                </a:lnTo>
                <a:lnTo>
                  <a:pt x="640177" y="1079499"/>
                </a:lnTo>
                <a:lnTo>
                  <a:pt x="689042" y="1092199"/>
                </a:lnTo>
                <a:lnTo>
                  <a:pt x="812133" y="1092199"/>
                </a:lnTo>
                <a:lnTo>
                  <a:pt x="775493" y="1117599"/>
                </a:lnTo>
                <a:lnTo>
                  <a:pt x="734069" y="1130299"/>
                </a:lnTo>
                <a:close/>
              </a:path>
              <a:path w="2910840" h="1879600">
                <a:moveTo>
                  <a:pt x="1641960" y="1079499"/>
                </a:moveTo>
                <a:lnTo>
                  <a:pt x="1562486" y="1079499"/>
                </a:lnTo>
                <a:lnTo>
                  <a:pt x="1770239" y="939799"/>
                </a:lnTo>
                <a:lnTo>
                  <a:pt x="1558354" y="800099"/>
                </a:lnTo>
                <a:lnTo>
                  <a:pt x="1640077" y="800099"/>
                </a:lnTo>
                <a:lnTo>
                  <a:pt x="1810458" y="914399"/>
                </a:lnTo>
                <a:lnTo>
                  <a:pt x="1890952" y="914399"/>
                </a:lnTo>
                <a:lnTo>
                  <a:pt x="1850080" y="939799"/>
                </a:lnTo>
                <a:lnTo>
                  <a:pt x="1888096" y="965199"/>
                </a:lnTo>
                <a:lnTo>
                  <a:pt x="1809861" y="965199"/>
                </a:lnTo>
                <a:lnTo>
                  <a:pt x="1641960" y="1079499"/>
                </a:lnTo>
                <a:close/>
              </a:path>
              <a:path w="2910840" h="1879600">
                <a:moveTo>
                  <a:pt x="2221212" y="876299"/>
                </a:moveTo>
                <a:lnTo>
                  <a:pt x="2132781" y="876299"/>
                </a:lnTo>
                <a:lnTo>
                  <a:pt x="2096290" y="863599"/>
                </a:lnTo>
                <a:lnTo>
                  <a:pt x="2063114" y="850899"/>
                </a:lnTo>
                <a:lnTo>
                  <a:pt x="2034005" y="825499"/>
                </a:lnTo>
                <a:lnTo>
                  <a:pt x="2123026" y="825499"/>
                </a:lnTo>
                <a:lnTo>
                  <a:pt x="2171879" y="838199"/>
                </a:lnTo>
                <a:lnTo>
                  <a:pt x="2285474" y="838199"/>
                </a:lnTo>
                <a:lnTo>
                  <a:pt x="2266073" y="850899"/>
                </a:lnTo>
                <a:lnTo>
                  <a:pt x="2221212" y="876299"/>
                </a:lnTo>
                <a:close/>
              </a:path>
              <a:path w="2910840" h="1879600">
                <a:moveTo>
                  <a:pt x="318745" y="1079499"/>
                </a:moveTo>
                <a:lnTo>
                  <a:pt x="318745" y="952499"/>
                </a:lnTo>
                <a:lnTo>
                  <a:pt x="490774" y="952499"/>
                </a:lnTo>
                <a:lnTo>
                  <a:pt x="318745" y="1079499"/>
                </a:lnTo>
                <a:close/>
              </a:path>
              <a:path w="2910840" h="1879600">
                <a:moveTo>
                  <a:pt x="1640336" y="1587499"/>
                </a:moveTo>
                <a:lnTo>
                  <a:pt x="1560328" y="1587499"/>
                </a:lnTo>
                <a:lnTo>
                  <a:pt x="2003014" y="1295399"/>
                </a:lnTo>
                <a:lnTo>
                  <a:pt x="1990308" y="1269999"/>
                </a:lnTo>
                <a:lnTo>
                  <a:pt x="1980844" y="1244599"/>
                </a:lnTo>
                <a:lnTo>
                  <a:pt x="1974935" y="1219199"/>
                </a:lnTo>
                <a:lnTo>
                  <a:pt x="1972895" y="1181099"/>
                </a:lnTo>
                <a:lnTo>
                  <a:pt x="1974453" y="1168399"/>
                </a:lnTo>
                <a:lnTo>
                  <a:pt x="1978985" y="1142999"/>
                </a:lnTo>
                <a:lnTo>
                  <a:pt x="1986280" y="1117599"/>
                </a:lnTo>
                <a:lnTo>
                  <a:pt x="1996127" y="1092199"/>
                </a:lnTo>
                <a:lnTo>
                  <a:pt x="1809861" y="965199"/>
                </a:lnTo>
                <a:lnTo>
                  <a:pt x="1888096" y="965199"/>
                </a:lnTo>
                <a:lnTo>
                  <a:pt x="2021149" y="1054099"/>
                </a:lnTo>
                <a:lnTo>
                  <a:pt x="2101768" y="1054099"/>
                </a:lnTo>
                <a:lnTo>
                  <a:pt x="2080529" y="1066799"/>
                </a:lnTo>
                <a:lnTo>
                  <a:pt x="2047007" y="1092199"/>
                </a:lnTo>
                <a:lnTo>
                  <a:pt x="2025011" y="1142999"/>
                </a:lnTo>
                <a:lnTo>
                  <a:pt x="2017109" y="1181099"/>
                </a:lnTo>
                <a:lnTo>
                  <a:pt x="2025016" y="1231899"/>
                </a:lnTo>
                <a:lnTo>
                  <a:pt x="2047020" y="1282699"/>
                </a:lnTo>
                <a:lnTo>
                  <a:pt x="2080548" y="1308099"/>
                </a:lnTo>
                <a:lnTo>
                  <a:pt x="2101787" y="1320799"/>
                </a:lnTo>
                <a:lnTo>
                  <a:pt x="2030378" y="1320799"/>
                </a:lnTo>
                <a:lnTo>
                  <a:pt x="1640336" y="1587499"/>
                </a:lnTo>
                <a:close/>
              </a:path>
              <a:path w="2910840" h="1879600">
                <a:moveTo>
                  <a:pt x="2101768" y="1054099"/>
                </a:moveTo>
                <a:lnTo>
                  <a:pt x="2021149" y="1054099"/>
                </a:lnTo>
                <a:lnTo>
                  <a:pt x="2051648" y="1028699"/>
                </a:lnTo>
                <a:lnTo>
                  <a:pt x="2087630" y="1003299"/>
                </a:lnTo>
                <a:lnTo>
                  <a:pt x="2128055" y="990599"/>
                </a:lnTo>
                <a:lnTo>
                  <a:pt x="2221155" y="990599"/>
                </a:lnTo>
                <a:lnTo>
                  <a:pt x="2265940" y="1015999"/>
                </a:lnTo>
                <a:lnTo>
                  <a:pt x="2285319" y="1028699"/>
                </a:lnTo>
                <a:lnTo>
                  <a:pt x="2171879" y="1028699"/>
                </a:lnTo>
                <a:lnTo>
                  <a:pt x="2123008" y="1041399"/>
                </a:lnTo>
                <a:lnTo>
                  <a:pt x="2101768" y="1054099"/>
                </a:lnTo>
                <a:close/>
              </a:path>
              <a:path w="2910840" h="1879600">
                <a:moveTo>
                  <a:pt x="1604649" y="1104899"/>
                </a:moveTo>
                <a:lnTo>
                  <a:pt x="1266714" y="1104899"/>
                </a:lnTo>
                <a:lnTo>
                  <a:pt x="1293764" y="1066799"/>
                </a:lnTo>
                <a:lnTo>
                  <a:pt x="1330707" y="1041399"/>
                </a:lnTo>
                <a:lnTo>
                  <a:pt x="1375462" y="1015999"/>
                </a:lnTo>
                <a:lnTo>
                  <a:pt x="1465924" y="1015999"/>
                </a:lnTo>
                <a:lnTo>
                  <a:pt x="1502685" y="1028699"/>
                </a:lnTo>
                <a:lnTo>
                  <a:pt x="1535211" y="1054099"/>
                </a:lnTo>
                <a:lnTo>
                  <a:pt x="1562486" y="1079499"/>
                </a:lnTo>
                <a:lnTo>
                  <a:pt x="1641960" y="1079499"/>
                </a:lnTo>
                <a:lnTo>
                  <a:pt x="1604649" y="1104899"/>
                </a:lnTo>
                <a:close/>
              </a:path>
              <a:path w="2910840" h="1879600">
                <a:moveTo>
                  <a:pt x="1472951" y="1358899"/>
                </a:moveTo>
                <a:lnTo>
                  <a:pt x="1378917" y="1358899"/>
                </a:lnTo>
                <a:lnTo>
                  <a:pt x="1336664" y="1333499"/>
                </a:lnTo>
                <a:lnTo>
                  <a:pt x="1300868" y="1308099"/>
                </a:lnTo>
                <a:lnTo>
                  <a:pt x="1273215" y="1269999"/>
                </a:lnTo>
                <a:lnTo>
                  <a:pt x="1255387" y="1231899"/>
                </a:lnTo>
                <a:lnTo>
                  <a:pt x="1249070" y="1181099"/>
                </a:lnTo>
                <a:lnTo>
                  <a:pt x="1249295" y="1181099"/>
                </a:lnTo>
                <a:lnTo>
                  <a:pt x="1249956" y="1168399"/>
                </a:lnTo>
                <a:lnTo>
                  <a:pt x="1251034" y="1155699"/>
                </a:lnTo>
                <a:lnTo>
                  <a:pt x="1252509" y="1155699"/>
                </a:lnTo>
                <a:lnTo>
                  <a:pt x="866465" y="1028699"/>
                </a:lnTo>
                <a:lnTo>
                  <a:pt x="1035826" y="1028699"/>
                </a:lnTo>
                <a:lnTo>
                  <a:pt x="1266714" y="1104899"/>
                </a:lnTo>
                <a:lnTo>
                  <a:pt x="1604649" y="1104899"/>
                </a:lnTo>
                <a:lnTo>
                  <a:pt x="1585993" y="1117599"/>
                </a:lnTo>
                <a:lnTo>
                  <a:pt x="1593112" y="1130299"/>
                </a:lnTo>
                <a:lnTo>
                  <a:pt x="1598389" y="1142999"/>
                </a:lnTo>
                <a:lnTo>
                  <a:pt x="1601669" y="1168399"/>
                </a:lnTo>
                <a:lnTo>
                  <a:pt x="1602797" y="1181099"/>
                </a:lnTo>
                <a:lnTo>
                  <a:pt x="1596478" y="1231899"/>
                </a:lnTo>
                <a:lnTo>
                  <a:pt x="1578647" y="1269999"/>
                </a:lnTo>
                <a:lnTo>
                  <a:pt x="1550990" y="1308099"/>
                </a:lnTo>
                <a:lnTo>
                  <a:pt x="1515196" y="1333499"/>
                </a:lnTo>
                <a:lnTo>
                  <a:pt x="1472951" y="1358899"/>
                </a:lnTo>
                <a:close/>
              </a:path>
              <a:path w="2910840" h="1879600">
                <a:moveTo>
                  <a:pt x="2285662" y="1346199"/>
                </a:moveTo>
                <a:lnTo>
                  <a:pt x="2171879" y="1346199"/>
                </a:lnTo>
                <a:lnTo>
                  <a:pt x="2220732" y="1333499"/>
                </a:lnTo>
                <a:lnTo>
                  <a:pt x="2263210" y="1308099"/>
                </a:lnTo>
                <a:lnTo>
                  <a:pt x="2296738" y="1282699"/>
                </a:lnTo>
                <a:lnTo>
                  <a:pt x="2318743" y="1231899"/>
                </a:lnTo>
                <a:lnTo>
                  <a:pt x="2326650" y="1181099"/>
                </a:lnTo>
                <a:lnTo>
                  <a:pt x="2318743" y="1142999"/>
                </a:lnTo>
                <a:lnTo>
                  <a:pt x="2296738" y="1092199"/>
                </a:lnTo>
                <a:lnTo>
                  <a:pt x="2263210" y="1066799"/>
                </a:lnTo>
                <a:lnTo>
                  <a:pt x="2220732" y="1041399"/>
                </a:lnTo>
                <a:lnTo>
                  <a:pt x="2171879" y="1028699"/>
                </a:lnTo>
                <a:lnTo>
                  <a:pt x="2285319" y="1028699"/>
                </a:lnTo>
                <a:lnTo>
                  <a:pt x="2304698" y="1041399"/>
                </a:lnTo>
                <a:lnTo>
                  <a:pt x="2335891" y="1079499"/>
                </a:lnTo>
                <a:lnTo>
                  <a:pt x="2357984" y="1117599"/>
                </a:lnTo>
                <a:lnTo>
                  <a:pt x="2369440" y="1168399"/>
                </a:lnTo>
                <a:lnTo>
                  <a:pt x="2895170" y="1168399"/>
                </a:lnTo>
                <a:lnTo>
                  <a:pt x="2910837" y="1181099"/>
                </a:lnTo>
                <a:lnTo>
                  <a:pt x="2879502" y="1206499"/>
                </a:lnTo>
                <a:lnTo>
                  <a:pt x="2369623" y="1206499"/>
                </a:lnTo>
                <a:lnTo>
                  <a:pt x="2358323" y="1257299"/>
                </a:lnTo>
                <a:lnTo>
                  <a:pt x="2336293" y="1295399"/>
                </a:lnTo>
                <a:lnTo>
                  <a:pt x="2305082" y="1333499"/>
                </a:lnTo>
                <a:lnTo>
                  <a:pt x="2285662" y="1346199"/>
                </a:lnTo>
                <a:close/>
              </a:path>
              <a:path w="2910840" h="1879600">
                <a:moveTo>
                  <a:pt x="2895170" y="1168399"/>
                </a:moveTo>
                <a:lnTo>
                  <a:pt x="2722826" y="1168399"/>
                </a:lnTo>
                <a:lnTo>
                  <a:pt x="2722826" y="1028699"/>
                </a:lnTo>
                <a:lnTo>
                  <a:pt x="2895170" y="1168399"/>
                </a:lnTo>
                <a:close/>
              </a:path>
              <a:path w="2910840" h="1879600">
                <a:moveTo>
                  <a:pt x="2722826" y="1333499"/>
                </a:moveTo>
                <a:lnTo>
                  <a:pt x="2722826" y="1206499"/>
                </a:lnTo>
                <a:lnTo>
                  <a:pt x="2879502" y="1206499"/>
                </a:lnTo>
                <a:lnTo>
                  <a:pt x="2722826" y="1333499"/>
                </a:lnTo>
                <a:close/>
              </a:path>
              <a:path w="2910840" h="1879600">
                <a:moveTo>
                  <a:pt x="318759" y="1587499"/>
                </a:moveTo>
                <a:lnTo>
                  <a:pt x="318759" y="1460499"/>
                </a:lnTo>
                <a:lnTo>
                  <a:pt x="18" y="1460499"/>
                </a:lnTo>
                <a:lnTo>
                  <a:pt x="18" y="1422399"/>
                </a:lnTo>
                <a:lnTo>
                  <a:pt x="490976" y="1422399"/>
                </a:lnTo>
                <a:lnTo>
                  <a:pt x="501635" y="1371599"/>
                </a:lnTo>
                <a:lnTo>
                  <a:pt x="523373" y="1333499"/>
                </a:lnTo>
                <a:lnTo>
                  <a:pt x="554586" y="1295399"/>
                </a:lnTo>
                <a:lnTo>
                  <a:pt x="593670" y="1269999"/>
                </a:lnTo>
                <a:lnTo>
                  <a:pt x="639018" y="1244599"/>
                </a:lnTo>
                <a:lnTo>
                  <a:pt x="734590" y="1244599"/>
                </a:lnTo>
                <a:lnTo>
                  <a:pt x="776445" y="1257299"/>
                </a:lnTo>
                <a:lnTo>
                  <a:pt x="813390" y="1282699"/>
                </a:lnTo>
                <a:lnTo>
                  <a:pt x="689042" y="1282699"/>
                </a:lnTo>
                <a:lnTo>
                  <a:pt x="640171" y="1295399"/>
                </a:lnTo>
                <a:lnTo>
                  <a:pt x="597693" y="1320799"/>
                </a:lnTo>
                <a:lnTo>
                  <a:pt x="564172" y="1346199"/>
                </a:lnTo>
                <a:lnTo>
                  <a:pt x="542178" y="1396999"/>
                </a:lnTo>
                <a:lnTo>
                  <a:pt x="534276" y="1447799"/>
                </a:lnTo>
                <a:lnTo>
                  <a:pt x="490444" y="1447799"/>
                </a:lnTo>
                <a:lnTo>
                  <a:pt x="318759" y="1587499"/>
                </a:lnTo>
                <a:close/>
              </a:path>
              <a:path w="2910840" h="1879600">
                <a:moveTo>
                  <a:pt x="490976" y="1422399"/>
                </a:moveTo>
                <a:lnTo>
                  <a:pt x="318759" y="1422399"/>
                </a:lnTo>
                <a:lnTo>
                  <a:pt x="318759" y="1282699"/>
                </a:lnTo>
                <a:lnTo>
                  <a:pt x="490976" y="1422399"/>
                </a:lnTo>
                <a:close/>
              </a:path>
              <a:path w="2910840" h="1879600">
                <a:moveTo>
                  <a:pt x="814222" y="1600199"/>
                </a:moveTo>
                <a:lnTo>
                  <a:pt x="689042" y="1600199"/>
                </a:lnTo>
                <a:lnTo>
                  <a:pt x="737898" y="1587499"/>
                </a:lnTo>
                <a:lnTo>
                  <a:pt x="780370" y="1562099"/>
                </a:lnTo>
                <a:lnTo>
                  <a:pt x="813890" y="1536699"/>
                </a:lnTo>
                <a:lnTo>
                  <a:pt x="835886" y="1485899"/>
                </a:lnTo>
                <a:lnTo>
                  <a:pt x="843789" y="1447799"/>
                </a:lnTo>
                <a:lnTo>
                  <a:pt x="835887" y="1396999"/>
                </a:lnTo>
                <a:lnTo>
                  <a:pt x="813894" y="1346199"/>
                </a:lnTo>
                <a:lnTo>
                  <a:pt x="780376" y="1320799"/>
                </a:lnTo>
                <a:lnTo>
                  <a:pt x="737903" y="1295399"/>
                </a:lnTo>
                <a:lnTo>
                  <a:pt x="689042" y="1282699"/>
                </a:lnTo>
                <a:lnTo>
                  <a:pt x="813390" y="1282699"/>
                </a:lnTo>
                <a:lnTo>
                  <a:pt x="844221" y="1320799"/>
                </a:lnTo>
                <a:lnTo>
                  <a:pt x="867734" y="1358899"/>
                </a:lnTo>
                <a:lnTo>
                  <a:pt x="882724" y="1396999"/>
                </a:lnTo>
                <a:lnTo>
                  <a:pt x="887989" y="1447799"/>
                </a:lnTo>
                <a:lnTo>
                  <a:pt x="887656" y="1447799"/>
                </a:lnTo>
                <a:lnTo>
                  <a:pt x="886687" y="1460499"/>
                </a:lnTo>
                <a:lnTo>
                  <a:pt x="885126" y="1473199"/>
                </a:lnTo>
                <a:lnTo>
                  <a:pt x="883016" y="1485899"/>
                </a:lnTo>
                <a:lnTo>
                  <a:pt x="998371" y="1523999"/>
                </a:lnTo>
                <a:lnTo>
                  <a:pt x="868439" y="1523999"/>
                </a:lnTo>
                <a:lnTo>
                  <a:pt x="845068" y="1562099"/>
                </a:lnTo>
                <a:lnTo>
                  <a:pt x="814222" y="1600199"/>
                </a:lnTo>
                <a:close/>
              </a:path>
              <a:path w="2910840" h="1879600">
                <a:moveTo>
                  <a:pt x="2221325" y="1384299"/>
                </a:moveTo>
                <a:lnTo>
                  <a:pt x="2131504" y="1384299"/>
                </a:lnTo>
                <a:lnTo>
                  <a:pt x="2093914" y="1371599"/>
                </a:lnTo>
                <a:lnTo>
                  <a:pt x="2059932" y="1346199"/>
                </a:lnTo>
                <a:lnTo>
                  <a:pt x="2030378" y="1320799"/>
                </a:lnTo>
                <a:lnTo>
                  <a:pt x="2101787" y="1320799"/>
                </a:lnTo>
                <a:lnTo>
                  <a:pt x="2123026" y="1333499"/>
                </a:lnTo>
                <a:lnTo>
                  <a:pt x="2171879" y="1346199"/>
                </a:lnTo>
                <a:lnTo>
                  <a:pt x="2285662" y="1346199"/>
                </a:lnTo>
                <a:lnTo>
                  <a:pt x="2266243" y="1358899"/>
                </a:lnTo>
                <a:lnTo>
                  <a:pt x="2221325" y="1384299"/>
                </a:lnTo>
                <a:close/>
              </a:path>
              <a:path w="2910840" h="1879600">
                <a:moveTo>
                  <a:pt x="734984" y="1638299"/>
                </a:moveTo>
                <a:lnTo>
                  <a:pt x="644471" y="1638299"/>
                </a:lnTo>
                <a:lnTo>
                  <a:pt x="603452" y="1625599"/>
                </a:lnTo>
                <a:lnTo>
                  <a:pt x="567084" y="1600199"/>
                </a:lnTo>
                <a:lnTo>
                  <a:pt x="536484" y="1574799"/>
                </a:lnTo>
                <a:lnTo>
                  <a:pt x="512767" y="1536699"/>
                </a:lnTo>
                <a:lnTo>
                  <a:pt x="497049" y="1498599"/>
                </a:lnTo>
                <a:lnTo>
                  <a:pt x="490444" y="1447799"/>
                </a:lnTo>
                <a:lnTo>
                  <a:pt x="534276" y="1447799"/>
                </a:lnTo>
                <a:lnTo>
                  <a:pt x="542179" y="1485899"/>
                </a:lnTo>
                <a:lnTo>
                  <a:pt x="564176" y="1536699"/>
                </a:lnTo>
                <a:lnTo>
                  <a:pt x="597698" y="1562099"/>
                </a:lnTo>
                <a:lnTo>
                  <a:pt x="640177" y="1587499"/>
                </a:lnTo>
                <a:lnTo>
                  <a:pt x="689042" y="1600199"/>
                </a:lnTo>
                <a:lnTo>
                  <a:pt x="814222" y="1600199"/>
                </a:lnTo>
                <a:lnTo>
                  <a:pt x="777121" y="1625599"/>
                </a:lnTo>
                <a:lnTo>
                  <a:pt x="734984" y="1638299"/>
                </a:lnTo>
                <a:close/>
              </a:path>
              <a:path w="2910840" h="1879600">
                <a:moveTo>
                  <a:pt x="1425943" y="1879599"/>
                </a:moveTo>
                <a:lnTo>
                  <a:pt x="1378917" y="1866899"/>
                </a:lnTo>
                <a:lnTo>
                  <a:pt x="1336664" y="1854199"/>
                </a:lnTo>
                <a:lnTo>
                  <a:pt x="1300868" y="1816099"/>
                </a:lnTo>
                <a:lnTo>
                  <a:pt x="1273215" y="1790699"/>
                </a:lnTo>
                <a:lnTo>
                  <a:pt x="1255387" y="1739899"/>
                </a:lnTo>
                <a:lnTo>
                  <a:pt x="1249070" y="1701799"/>
                </a:lnTo>
                <a:lnTo>
                  <a:pt x="1249321" y="1689099"/>
                </a:lnTo>
                <a:lnTo>
                  <a:pt x="1250059" y="1676399"/>
                </a:lnTo>
                <a:lnTo>
                  <a:pt x="1251261" y="1663699"/>
                </a:lnTo>
                <a:lnTo>
                  <a:pt x="1252904" y="1663699"/>
                </a:lnTo>
                <a:lnTo>
                  <a:pt x="868439" y="1523999"/>
                </a:lnTo>
                <a:lnTo>
                  <a:pt x="998371" y="1523999"/>
                </a:lnTo>
                <a:lnTo>
                  <a:pt x="1267532" y="1612899"/>
                </a:lnTo>
                <a:lnTo>
                  <a:pt x="1603189" y="1612899"/>
                </a:lnTo>
                <a:lnTo>
                  <a:pt x="1584615" y="1625599"/>
                </a:lnTo>
                <a:lnTo>
                  <a:pt x="1592318" y="1638299"/>
                </a:lnTo>
                <a:lnTo>
                  <a:pt x="1598028" y="1650999"/>
                </a:lnTo>
                <a:lnTo>
                  <a:pt x="1601576" y="1676399"/>
                </a:lnTo>
                <a:lnTo>
                  <a:pt x="1602797" y="1701799"/>
                </a:lnTo>
                <a:lnTo>
                  <a:pt x="1596478" y="1739899"/>
                </a:lnTo>
                <a:lnTo>
                  <a:pt x="1578647" y="1790699"/>
                </a:lnTo>
                <a:lnTo>
                  <a:pt x="1550990" y="1816099"/>
                </a:lnTo>
                <a:lnTo>
                  <a:pt x="1515196" y="1854199"/>
                </a:lnTo>
                <a:lnTo>
                  <a:pt x="1472951" y="1866899"/>
                </a:lnTo>
                <a:lnTo>
                  <a:pt x="1425943" y="1879599"/>
                </a:lnTo>
                <a:close/>
              </a:path>
              <a:path w="2910840" h="1879600">
                <a:moveTo>
                  <a:pt x="1603189" y="1612899"/>
                </a:moveTo>
                <a:lnTo>
                  <a:pt x="1267532" y="1612899"/>
                </a:lnTo>
                <a:lnTo>
                  <a:pt x="1294691" y="1574799"/>
                </a:lnTo>
                <a:lnTo>
                  <a:pt x="1331488" y="1549399"/>
                </a:lnTo>
                <a:lnTo>
                  <a:pt x="1375910" y="1523999"/>
                </a:lnTo>
                <a:lnTo>
                  <a:pt x="1465083" y="1523999"/>
                </a:lnTo>
                <a:lnTo>
                  <a:pt x="1501158" y="1536699"/>
                </a:lnTo>
                <a:lnTo>
                  <a:pt x="1533222" y="1562099"/>
                </a:lnTo>
                <a:lnTo>
                  <a:pt x="1560328" y="1587499"/>
                </a:lnTo>
                <a:lnTo>
                  <a:pt x="1640336" y="1587499"/>
                </a:lnTo>
                <a:lnTo>
                  <a:pt x="1603189" y="1612899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3" descr="A picture containing arrow  Description automatically generated">
            <a:extLst>
              <a:ext uri="{FF2B5EF4-FFF2-40B4-BE49-F238E27FC236}">
                <a16:creationId xmlns:a16="http://schemas.microsoft.com/office/drawing/2014/main" id="{A07BDDC0-B41E-CF92-1610-D2BEC29164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7805" y="1605953"/>
            <a:ext cx="2295423" cy="222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65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6AD8-89DD-C426-F44F-54EB3D96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05" y="59823"/>
            <a:ext cx="10515600" cy="1325563"/>
          </a:xfrm>
        </p:spPr>
        <p:txBody>
          <a:bodyPr/>
          <a:lstStyle/>
          <a:p>
            <a:r>
              <a:rPr lang="en-US" spc="-40" dirty="0"/>
              <a:t>Taking</a:t>
            </a:r>
            <a:r>
              <a:rPr lang="en-US" spc="-50" dirty="0"/>
              <a:t> </a:t>
            </a:r>
            <a:r>
              <a:rPr lang="en-US" dirty="0"/>
              <a:t>up</a:t>
            </a:r>
            <a:r>
              <a:rPr lang="en-US" spc="-25" dirty="0"/>
              <a:t> </a:t>
            </a:r>
            <a:r>
              <a:rPr lang="en-US" dirty="0"/>
              <a:t>the</a:t>
            </a:r>
            <a:r>
              <a:rPr lang="en-US" spc="-20" dirty="0"/>
              <a:t> </a:t>
            </a:r>
            <a:r>
              <a:rPr lang="en-US" dirty="0"/>
              <a:t>edge</a:t>
            </a:r>
            <a:r>
              <a:rPr lang="en-US" spc="-240" dirty="0"/>
              <a:t> </a:t>
            </a:r>
            <a:r>
              <a:rPr lang="en-US" dirty="0"/>
              <a:t>AI</a:t>
            </a:r>
            <a:r>
              <a:rPr lang="en-US" spc="-20" dirty="0"/>
              <a:t> </a:t>
            </a:r>
            <a:r>
              <a:rPr lang="en-US" dirty="0"/>
              <a:t>developer’s</a:t>
            </a:r>
            <a:r>
              <a:rPr lang="en-US" spc="-65" dirty="0"/>
              <a:t> </a:t>
            </a:r>
            <a:r>
              <a:rPr lang="en-US" spc="-10" dirty="0"/>
              <a:t>challenge</a:t>
            </a:r>
            <a:endParaRPr lang="en-US" dirty="0"/>
          </a:p>
        </p:txBody>
      </p:sp>
      <p:grpSp>
        <p:nvGrpSpPr>
          <p:cNvPr id="14" name="object 2">
            <a:extLst>
              <a:ext uri="{FF2B5EF4-FFF2-40B4-BE49-F238E27FC236}">
                <a16:creationId xmlns:a16="http://schemas.microsoft.com/office/drawing/2014/main" id="{9E27E055-0F2E-AE6F-16DC-5FA43BF9656C}"/>
              </a:ext>
            </a:extLst>
          </p:cNvPr>
          <p:cNvGrpSpPr/>
          <p:nvPr/>
        </p:nvGrpSpPr>
        <p:grpSpPr>
          <a:xfrm>
            <a:off x="3788540" y="1444623"/>
            <a:ext cx="4554464" cy="4554220"/>
            <a:chOff x="3788540" y="1444623"/>
            <a:chExt cx="4554464" cy="4554220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5CAFFA70-F6D9-0EF3-31B6-9E7A6D701BFA}"/>
                </a:ext>
              </a:extLst>
            </p:cNvPr>
            <p:cNvSpPr/>
            <p:nvPr/>
          </p:nvSpPr>
          <p:spPr>
            <a:xfrm>
              <a:off x="6063989" y="1444623"/>
              <a:ext cx="2279015" cy="4554220"/>
            </a:xfrm>
            <a:custGeom>
              <a:avLst/>
              <a:gdLst/>
              <a:ahLst/>
              <a:cxnLst/>
              <a:rect l="l" t="t" r="r" b="b"/>
              <a:pathLst>
                <a:path w="2279015" h="4554220">
                  <a:moveTo>
                    <a:pt x="1435" y="0"/>
                  </a:moveTo>
                  <a:lnTo>
                    <a:pt x="1435" y="2277008"/>
                  </a:lnTo>
                  <a:lnTo>
                    <a:pt x="0" y="4554004"/>
                  </a:lnTo>
                  <a:lnTo>
                    <a:pt x="49683" y="4553503"/>
                  </a:lnTo>
                  <a:lnTo>
                    <a:pt x="97687" y="4552006"/>
                  </a:lnTo>
                  <a:lnTo>
                    <a:pt x="145436" y="4549524"/>
                  </a:lnTo>
                  <a:lnTo>
                    <a:pt x="192921" y="4546066"/>
                  </a:lnTo>
                  <a:lnTo>
                    <a:pt x="240131" y="4541642"/>
                  </a:lnTo>
                  <a:lnTo>
                    <a:pt x="287057" y="4536263"/>
                  </a:lnTo>
                  <a:lnTo>
                    <a:pt x="333689" y="4529937"/>
                  </a:lnTo>
                  <a:lnTo>
                    <a:pt x="380017" y="4522675"/>
                  </a:lnTo>
                  <a:lnTo>
                    <a:pt x="426032" y="4514487"/>
                  </a:lnTo>
                  <a:lnTo>
                    <a:pt x="471722" y="4505382"/>
                  </a:lnTo>
                  <a:lnTo>
                    <a:pt x="517079" y="4495370"/>
                  </a:lnTo>
                  <a:lnTo>
                    <a:pt x="562092" y="4484462"/>
                  </a:lnTo>
                  <a:lnTo>
                    <a:pt x="606753" y="4472667"/>
                  </a:lnTo>
                  <a:lnTo>
                    <a:pt x="651049" y="4459996"/>
                  </a:lnTo>
                  <a:lnTo>
                    <a:pt x="694973" y="4446457"/>
                  </a:lnTo>
                  <a:lnTo>
                    <a:pt x="738514" y="4432061"/>
                  </a:lnTo>
                  <a:lnTo>
                    <a:pt x="781662" y="4416817"/>
                  </a:lnTo>
                  <a:lnTo>
                    <a:pt x="824407" y="4400736"/>
                  </a:lnTo>
                  <a:lnTo>
                    <a:pt x="866739" y="4383828"/>
                  </a:lnTo>
                  <a:lnTo>
                    <a:pt x="908649" y="4366102"/>
                  </a:lnTo>
                  <a:lnTo>
                    <a:pt x="950127" y="4347568"/>
                  </a:lnTo>
                  <a:lnTo>
                    <a:pt x="991162" y="4328236"/>
                  </a:lnTo>
                  <a:lnTo>
                    <a:pt x="1031745" y="4308117"/>
                  </a:lnTo>
                  <a:lnTo>
                    <a:pt x="1071866" y="4287219"/>
                  </a:lnTo>
                  <a:lnTo>
                    <a:pt x="1111516" y="4265552"/>
                  </a:lnTo>
                  <a:lnTo>
                    <a:pt x="1150683" y="4243128"/>
                  </a:lnTo>
                  <a:lnTo>
                    <a:pt x="1189359" y="4219955"/>
                  </a:lnTo>
                  <a:lnTo>
                    <a:pt x="1227533" y="4196043"/>
                  </a:lnTo>
                  <a:lnTo>
                    <a:pt x="1265196" y="4171402"/>
                  </a:lnTo>
                  <a:lnTo>
                    <a:pt x="1302337" y="4146043"/>
                  </a:lnTo>
                  <a:lnTo>
                    <a:pt x="1338947" y="4119975"/>
                  </a:lnTo>
                  <a:lnTo>
                    <a:pt x="1375017" y="4093207"/>
                  </a:lnTo>
                  <a:lnTo>
                    <a:pt x="1410535" y="4065750"/>
                  </a:lnTo>
                  <a:lnTo>
                    <a:pt x="1445492" y="4037614"/>
                  </a:lnTo>
                  <a:lnTo>
                    <a:pt x="1479879" y="4008808"/>
                  </a:lnTo>
                  <a:lnTo>
                    <a:pt x="1513685" y="3979343"/>
                  </a:lnTo>
                  <a:lnTo>
                    <a:pt x="1546901" y="3949228"/>
                  </a:lnTo>
                  <a:lnTo>
                    <a:pt x="1579516" y="3918473"/>
                  </a:lnTo>
                  <a:lnTo>
                    <a:pt x="1611522" y="3887089"/>
                  </a:lnTo>
                  <a:lnTo>
                    <a:pt x="1642907" y="3855084"/>
                  </a:lnTo>
                  <a:lnTo>
                    <a:pt x="1673662" y="3822468"/>
                  </a:lnTo>
                  <a:lnTo>
                    <a:pt x="1703777" y="3789253"/>
                  </a:lnTo>
                  <a:lnTo>
                    <a:pt x="1733242" y="3755447"/>
                  </a:lnTo>
                  <a:lnTo>
                    <a:pt x="1762048" y="3721061"/>
                  </a:lnTo>
                  <a:lnTo>
                    <a:pt x="1790185" y="3686103"/>
                  </a:lnTo>
                  <a:lnTo>
                    <a:pt x="1817642" y="3650585"/>
                  </a:lnTo>
                  <a:lnTo>
                    <a:pt x="1844410" y="3614516"/>
                  </a:lnTo>
                  <a:lnTo>
                    <a:pt x="1870478" y="3577906"/>
                  </a:lnTo>
                  <a:lnTo>
                    <a:pt x="1895838" y="3540765"/>
                  </a:lnTo>
                  <a:lnTo>
                    <a:pt x="1920479" y="3503102"/>
                  </a:lnTo>
                  <a:lnTo>
                    <a:pt x="1944391" y="3464929"/>
                  </a:lnTo>
                  <a:lnTo>
                    <a:pt x="1967564" y="3426253"/>
                  </a:lnTo>
                  <a:lnTo>
                    <a:pt x="1989989" y="3387086"/>
                  </a:lnTo>
                  <a:lnTo>
                    <a:pt x="2011655" y="3347437"/>
                  </a:lnTo>
                  <a:lnTo>
                    <a:pt x="2032553" y="3307316"/>
                  </a:lnTo>
                  <a:lnTo>
                    <a:pt x="2052673" y="3266733"/>
                  </a:lnTo>
                  <a:lnTo>
                    <a:pt x="2072005" y="3225698"/>
                  </a:lnTo>
                  <a:lnTo>
                    <a:pt x="2090539" y="3184221"/>
                  </a:lnTo>
                  <a:lnTo>
                    <a:pt x="2108265" y="3142311"/>
                  </a:lnTo>
                  <a:lnTo>
                    <a:pt x="2125174" y="3099978"/>
                  </a:lnTo>
                  <a:lnTo>
                    <a:pt x="2141255" y="3057234"/>
                  </a:lnTo>
                  <a:lnTo>
                    <a:pt x="2156499" y="3014086"/>
                  </a:lnTo>
                  <a:lnTo>
                    <a:pt x="2170895" y="2970545"/>
                  </a:lnTo>
                  <a:lnTo>
                    <a:pt x="2184434" y="2926622"/>
                  </a:lnTo>
                  <a:lnTo>
                    <a:pt x="2197106" y="2882325"/>
                  </a:lnTo>
                  <a:lnTo>
                    <a:pt x="2208901" y="2837665"/>
                  </a:lnTo>
                  <a:lnTo>
                    <a:pt x="2219809" y="2792652"/>
                  </a:lnTo>
                  <a:lnTo>
                    <a:pt x="2229821" y="2747295"/>
                  </a:lnTo>
                  <a:lnTo>
                    <a:pt x="2238925" y="2701604"/>
                  </a:lnTo>
                  <a:lnTo>
                    <a:pt x="2247114" y="2655590"/>
                  </a:lnTo>
                  <a:lnTo>
                    <a:pt x="2254376" y="2609262"/>
                  </a:lnTo>
                  <a:lnTo>
                    <a:pt x="2260702" y="2562630"/>
                  </a:lnTo>
                  <a:lnTo>
                    <a:pt x="2266082" y="2515704"/>
                  </a:lnTo>
                  <a:lnTo>
                    <a:pt x="2270505" y="2468494"/>
                  </a:lnTo>
                  <a:lnTo>
                    <a:pt x="2273963" y="2421009"/>
                  </a:lnTo>
                  <a:lnTo>
                    <a:pt x="2276445" y="2373260"/>
                  </a:lnTo>
                  <a:lnTo>
                    <a:pt x="2277942" y="2325256"/>
                  </a:lnTo>
                  <a:lnTo>
                    <a:pt x="2278443" y="2277008"/>
                  </a:lnTo>
                  <a:lnTo>
                    <a:pt x="2277942" y="2228759"/>
                  </a:lnTo>
                  <a:lnTo>
                    <a:pt x="2276445" y="2180756"/>
                  </a:lnTo>
                  <a:lnTo>
                    <a:pt x="2273963" y="2133007"/>
                  </a:lnTo>
                  <a:lnTo>
                    <a:pt x="2270505" y="2085522"/>
                  </a:lnTo>
                  <a:lnTo>
                    <a:pt x="2266082" y="2038312"/>
                  </a:lnTo>
                  <a:lnTo>
                    <a:pt x="2260702" y="1991385"/>
                  </a:lnTo>
                  <a:lnTo>
                    <a:pt x="2254376" y="1944753"/>
                  </a:lnTo>
                  <a:lnTo>
                    <a:pt x="2247114" y="1898425"/>
                  </a:lnTo>
                  <a:lnTo>
                    <a:pt x="2238925" y="1852411"/>
                  </a:lnTo>
                  <a:lnTo>
                    <a:pt x="2229821" y="1806720"/>
                  </a:lnTo>
                  <a:lnTo>
                    <a:pt x="2219809" y="1761363"/>
                  </a:lnTo>
                  <a:lnTo>
                    <a:pt x="2208901" y="1716350"/>
                  </a:lnTo>
                  <a:lnTo>
                    <a:pt x="2197106" y="1671690"/>
                  </a:lnTo>
                  <a:lnTo>
                    <a:pt x="2184434" y="1627393"/>
                  </a:lnTo>
                  <a:lnTo>
                    <a:pt x="2170895" y="1583469"/>
                  </a:lnTo>
                  <a:lnTo>
                    <a:pt x="2156499" y="1539929"/>
                  </a:lnTo>
                  <a:lnTo>
                    <a:pt x="2141255" y="1496781"/>
                  </a:lnTo>
                  <a:lnTo>
                    <a:pt x="2125174" y="1454036"/>
                  </a:lnTo>
                  <a:lnTo>
                    <a:pt x="2108265" y="1411703"/>
                  </a:lnTo>
                  <a:lnTo>
                    <a:pt x="2090539" y="1369793"/>
                  </a:lnTo>
                  <a:lnTo>
                    <a:pt x="2072005" y="1328316"/>
                  </a:lnTo>
                  <a:lnTo>
                    <a:pt x="2052673" y="1287280"/>
                  </a:lnTo>
                  <a:lnTo>
                    <a:pt x="2032553" y="1246697"/>
                  </a:lnTo>
                  <a:lnTo>
                    <a:pt x="2011655" y="1206576"/>
                  </a:lnTo>
                  <a:lnTo>
                    <a:pt x="1989989" y="1166927"/>
                  </a:lnTo>
                  <a:lnTo>
                    <a:pt x="1967564" y="1127759"/>
                  </a:lnTo>
                  <a:lnTo>
                    <a:pt x="1944391" y="1089084"/>
                  </a:lnTo>
                  <a:lnTo>
                    <a:pt x="1920479" y="1050910"/>
                  </a:lnTo>
                  <a:lnTo>
                    <a:pt x="1895838" y="1013247"/>
                  </a:lnTo>
                  <a:lnTo>
                    <a:pt x="1870478" y="976105"/>
                  </a:lnTo>
                  <a:lnTo>
                    <a:pt x="1844410" y="939495"/>
                  </a:lnTo>
                  <a:lnTo>
                    <a:pt x="1817642" y="903426"/>
                  </a:lnTo>
                  <a:lnTo>
                    <a:pt x="1790185" y="867908"/>
                  </a:lnTo>
                  <a:lnTo>
                    <a:pt x="1762048" y="832950"/>
                  </a:lnTo>
                  <a:lnTo>
                    <a:pt x="1733242" y="798563"/>
                  </a:lnTo>
                  <a:lnTo>
                    <a:pt x="1703777" y="764757"/>
                  </a:lnTo>
                  <a:lnTo>
                    <a:pt x="1673662" y="731541"/>
                  </a:lnTo>
                  <a:lnTo>
                    <a:pt x="1642907" y="698926"/>
                  </a:lnTo>
                  <a:lnTo>
                    <a:pt x="1611522" y="666921"/>
                  </a:lnTo>
                  <a:lnTo>
                    <a:pt x="1579516" y="635536"/>
                  </a:lnTo>
                  <a:lnTo>
                    <a:pt x="1546901" y="604781"/>
                  </a:lnTo>
                  <a:lnTo>
                    <a:pt x="1513685" y="574666"/>
                  </a:lnTo>
                  <a:lnTo>
                    <a:pt x="1479879" y="545200"/>
                  </a:lnTo>
                  <a:lnTo>
                    <a:pt x="1445492" y="516394"/>
                  </a:lnTo>
                  <a:lnTo>
                    <a:pt x="1410535" y="488258"/>
                  </a:lnTo>
                  <a:lnTo>
                    <a:pt x="1375017" y="460801"/>
                  </a:lnTo>
                  <a:lnTo>
                    <a:pt x="1338947" y="434033"/>
                  </a:lnTo>
                  <a:lnTo>
                    <a:pt x="1302337" y="407964"/>
                  </a:lnTo>
                  <a:lnTo>
                    <a:pt x="1265196" y="382605"/>
                  </a:lnTo>
                  <a:lnTo>
                    <a:pt x="1227533" y="357964"/>
                  </a:lnTo>
                  <a:lnTo>
                    <a:pt x="1189359" y="334052"/>
                  </a:lnTo>
                  <a:lnTo>
                    <a:pt x="1150683" y="310879"/>
                  </a:lnTo>
                  <a:lnTo>
                    <a:pt x="1111516" y="288454"/>
                  </a:lnTo>
                  <a:lnTo>
                    <a:pt x="1071866" y="266787"/>
                  </a:lnTo>
                  <a:lnTo>
                    <a:pt x="1031745" y="245889"/>
                  </a:lnTo>
                  <a:lnTo>
                    <a:pt x="991162" y="225769"/>
                  </a:lnTo>
                  <a:lnTo>
                    <a:pt x="950127" y="206437"/>
                  </a:lnTo>
                  <a:lnTo>
                    <a:pt x="908649" y="187903"/>
                  </a:lnTo>
                  <a:lnTo>
                    <a:pt x="866739" y="170177"/>
                  </a:lnTo>
                  <a:lnTo>
                    <a:pt x="824407" y="153268"/>
                  </a:lnTo>
                  <a:lnTo>
                    <a:pt x="781662" y="137187"/>
                  </a:lnTo>
                  <a:lnTo>
                    <a:pt x="738514" y="121944"/>
                  </a:lnTo>
                  <a:lnTo>
                    <a:pt x="694973" y="107548"/>
                  </a:lnTo>
                  <a:lnTo>
                    <a:pt x="651049" y="94009"/>
                  </a:lnTo>
                  <a:lnTo>
                    <a:pt x="606753" y="81337"/>
                  </a:lnTo>
                  <a:lnTo>
                    <a:pt x="562092" y="69542"/>
                  </a:lnTo>
                  <a:lnTo>
                    <a:pt x="517079" y="58633"/>
                  </a:lnTo>
                  <a:lnTo>
                    <a:pt x="471722" y="48622"/>
                  </a:lnTo>
                  <a:lnTo>
                    <a:pt x="426032" y="39517"/>
                  </a:lnTo>
                  <a:lnTo>
                    <a:pt x="380017" y="31329"/>
                  </a:lnTo>
                  <a:lnTo>
                    <a:pt x="333689" y="24067"/>
                  </a:lnTo>
                  <a:lnTo>
                    <a:pt x="287057" y="17741"/>
                  </a:lnTo>
                  <a:lnTo>
                    <a:pt x="240131" y="12361"/>
                  </a:lnTo>
                  <a:lnTo>
                    <a:pt x="192921" y="7937"/>
                  </a:lnTo>
                  <a:lnTo>
                    <a:pt x="145436" y="4479"/>
                  </a:lnTo>
                  <a:lnTo>
                    <a:pt x="97687" y="1997"/>
                  </a:lnTo>
                  <a:lnTo>
                    <a:pt x="49683" y="501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FD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DF0660D7-316D-1658-B083-AE17B9EADFE4}"/>
                </a:ext>
              </a:extLst>
            </p:cNvPr>
            <p:cNvSpPr/>
            <p:nvPr/>
          </p:nvSpPr>
          <p:spPr>
            <a:xfrm>
              <a:off x="6063989" y="1444623"/>
              <a:ext cx="2279015" cy="4554220"/>
            </a:xfrm>
            <a:custGeom>
              <a:avLst/>
              <a:gdLst/>
              <a:ahLst/>
              <a:cxnLst/>
              <a:rect l="l" t="t" r="r" b="b"/>
              <a:pathLst>
                <a:path w="2279015" h="4554220">
                  <a:moveTo>
                    <a:pt x="1435" y="0"/>
                  </a:moveTo>
                  <a:lnTo>
                    <a:pt x="49683" y="501"/>
                  </a:lnTo>
                  <a:lnTo>
                    <a:pt x="97687" y="1997"/>
                  </a:lnTo>
                  <a:lnTo>
                    <a:pt x="145436" y="4479"/>
                  </a:lnTo>
                  <a:lnTo>
                    <a:pt x="192921" y="7937"/>
                  </a:lnTo>
                  <a:lnTo>
                    <a:pt x="240131" y="12361"/>
                  </a:lnTo>
                  <a:lnTo>
                    <a:pt x="287057" y="17741"/>
                  </a:lnTo>
                  <a:lnTo>
                    <a:pt x="333689" y="24067"/>
                  </a:lnTo>
                  <a:lnTo>
                    <a:pt x="380017" y="31329"/>
                  </a:lnTo>
                  <a:lnTo>
                    <a:pt x="426032" y="39517"/>
                  </a:lnTo>
                  <a:lnTo>
                    <a:pt x="471722" y="48622"/>
                  </a:lnTo>
                  <a:lnTo>
                    <a:pt x="517079" y="58633"/>
                  </a:lnTo>
                  <a:lnTo>
                    <a:pt x="562092" y="69542"/>
                  </a:lnTo>
                  <a:lnTo>
                    <a:pt x="606753" y="81337"/>
                  </a:lnTo>
                  <a:lnTo>
                    <a:pt x="651049" y="94009"/>
                  </a:lnTo>
                  <a:lnTo>
                    <a:pt x="694973" y="107548"/>
                  </a:lnTo>
                  <a:lnTo>
                    <a:pt x="738514" y="121944"/>
                  </a:lnTo>
                  <a:lnTo>
                    <a:pt x="781662" y="137187"/>
                  </a:lnTo>
                  <a:lnTo>
                    <a:pt x="824407" y="153268"/>
                  </a:lnTo>
                  <a:lnTo>
                    <a:pt x="866739" y="170177"/>
                  </a:lnTo>
                  <a:lnTo>
                    <a:pt x="908649" y="187903"/>
                  </a:lnTo>
                  <a:lnTo>
                    <a:pt x="950127" y="206437"/>
                  </a:lnTo>
                  <a:lnTo>
                    <a:pt x="991162" y="225769"/>
                  </a:lnTo>
                  <a:lnTo>
                    <a:pt x="1031745" y="245889"/>
                  </a:lnTo>
                  <a:lnTo>
                    <a:pt x="1071866" y="266787"/>
                  </a:lnTo>
                  <a:lnTo>
                    <a:pt x="1111516" y="288454"/>
                  </a:lnTo>
                  <a:lnTo>
                    <a:pt x="1150683" y="310879"/>
                  </a:lnTo>
                  <a:lnTo>
                    <a:pt x="1189359" y="334052"/>
                  </a:lnTo>
                  <a:lnTo>
                    <a:pt x="1227533" y="357964"/>
                  </a:lnTo>
                  <a:lnTo>
                    <a:pt x="1265196" y="382605"/>
                  </a:lnTo>
                  <a:lnTo>
                    <a:pt x="1302337" y="407964"/>
                  </a:lnTo>
                  <a:lnTo>
                    <a:pt x="1338947" y="434033"/>
                  </a:lnTo>
                  <a:lnTo>
                    <a:pt x="1375017" y="460801"/>
                  </a:lnTo>
                  <a:lnTo>
                    <a:pt x="1410535" y="488258"/>
                  </a:lnTo>
                  <a:lnTo>
                    <a:pt x="1445492" y="516394"/>
                  </a:lnTo>
                  <a:lnTo>
                    <a:pt x="1479879" y="545200"/>
                  </a:lnTo>
                  <a:lnTo>
                    <a:pt x="1513685" y="574666"/>
                  </a:lnTo>
                  <a:lnTo>
                    <a:pt x="1546901" y="604781"/>
                  </a:lnTo>
                  <a:lnTo>
                    <a:pt x="1579516" y="635536"/>
                  </a:lnTo>
                  <a:lnTo>
                    <a:pt x="1611522" y="666921"/>
                  </a:lnTo>
                  <a:lnTo>
                    <a:pt x="1642907" y="698926"/>
                  </a:lnTo>
                  <a:lnTo>
                    <a:pt x="1673662" y="731541"/>
                  </a:lnTo>
                  <a:lnTo>
                    <a:pt x="1703777" y="764757"/>
                  </a:lnTo>
                  <a:lnTo>
                    <a:pt x="1733242" y="798563"/>
                  </a:lnTo>
                  <a:lnTo>
                    <a:pt x="1762048" y="832950"/>
                  </a:lnTo>
                  <a:lnTo>
                    <a:pt x="1790185" y="867908"/>
                  </a:lnTo>
                  <a:lnTo>
                    <a:pt x="1817642" y="903426"/>
                  </a:lnTo>
                  <a:lnTo>
                    <a:pt x="1844410" y="939495"/>
                  </a:lnTo>
                  <a:lnTo>
                    <a:pt x="1870478" y="976105"/>
                  </a:lnTo>
                  <a:lnTo>
                    <a:pt x="1895838" y="1013247"/>
                  </a:lnTo>
                  <a:lnTo>
                    <a:pt x="1920479" y="1050910"/>
                  </a:lnTo>
                  <a:lnTo>
                    <a:pt x="1944391" y="1089084"/>
                  </a:lnTo>
                  <a:lnTo>
                    <a:pt x="1967564" y="1127759"/>
                  </a:lnTo>
                  <a:lnTo>
                    <a:pt x="1989989" y="1166927"/>
                  </a:lnTo>
                  <a:lnTo>
                    <a:pt x="2011655" y="1206576"/>
                  </a:lnTo>
                  <a:lnTo>
                    <a:pt x="2032553" y="1246697"/>
                  </a:lnTo>
                  <a:lnTo>
                    <a:pt x="2052673" y="1287280"/>
                  </a:lnTo>
                  <a:lnTo>
                    <a:pt x="2072005" y="1328316"/>
                  </a:lnTo>
                  <a:lnTo>
                    <a:pt x="2090539" y="1369793"/>
                  </a:lnTo>
                  <a:lnTo>
                    <a:pt x="2108265" y="1411703"/>
                  </a:lnTo>
                  <a:lnTo>
                    <a:pt x="2125174" y="1454036"/>
                  </a:lnTo>
                  <a:lnTo>
                    <a:pt x="2141255" y="1496781"/>
                  </a:lnTo>
                  <a:lnTo>
                    <a:pt x="2156499" y="1539929"/>
                  </a:lnTo>
                  <a:lnTo>
                    <a:pt x="2170895" y="1583469"/>
                  </a:lnTo>
                  <a:lnTo>
                    <a:pt x="2184434" y="1627393"/>
                  </a:lnTo>
                  <a:lnTo>
                    <a:pt x="2197106" y="1671690"/>
                  </a:lnTo>
                  <a:lnTo>
                    <a:pt x="2208901" y="1716350"/>
                  </a:lnTo>
                  <a:lnTo>
                    <a:pt x="2219809" y="1761363"/>
                  </a:lnTo>
                  <a:lnTo>
                    <a:pt x="2229821" y="1806720"/>
                  </a:lnTo>
                  <a:lnTo>
                    <a:pt x="2238925" y="1852411"/>
                  </a:lnTo>
                  <a:lnTo>
                    <a:pt x="2247114" y="1898425"/>
                  </a:lnTo>
                  <a:lnTo>
                    <a:pt x="2254376" y="1944753"/>
                  </a:lnTo>
                  <a:lnTo>
                    <a:pt x="2260702" y="1991385"/>
                  </a:lnTo>
                  <a:lnTo>
                    <a:pt x="2266082" y="2038312"/>
                  </a:lnTo>
                  <a:lnTo>
                    <a:pt x="2270505" y="2085522"/>
                  </a:lnTo>
                  <a:lnTo>
                    <a:pt x="2273963" y="2133007"/>
                  </a:lnTo>
                  <a:lnTo>
                    <a:pt x="2276445" y="2180756"/>
                  </a:lnTo>
                  <a:lnTo>
                    <a:pt x="2277942" y="2228759"/>
                  </a:lnTo>
                  <a:lnTo>
                    <a:pt x="2278443" y="2277008"/>
                  </a:lnTo>
                  <a:lnTo>
                    <a:pt x="2277942" y="2325256"/>
                  </a:lnTo>
                  <a:lnTo>
                    <a:pt x="2276445" y="2373260"/>
                  </a:lnTo>
                  <a:lnTo>
                    <a:pt x="2273963" y="2421009"/>
                  </a:lnTo>
                  <a:lnTo>
                    <a:pt x="2270505" y="2468494"/>
                  </a:lnTo>
                  <a:lnTo>
                    <a:pt x="2266082" y="2515704"/>
                  </a:lnTo>
                  <a:lnTo>
                    <a:pt x="2260702" y="2562630"/>
                  </a:lnTo>
                  <a:lnTo>
                    <a:pt x="2254376" y="2609262"/>
                  </a:lnTo>
                  <a:lnTo>
                    <a:pt x="2247114" y="2655590"/>
                  </a:lnTo>
                  <a:lnTo>
                    <a:pt x="2238925" y="2701604"/>
                  </a:lnTo>
                  <a:lnTo>
                    <a:pt x="2229821" y="2747295"/>
                  </a:lnTo>
                  <a:lnTo>
                    <a:pt x="2219809" y="2792652"/>
                  </a:lnTo>
                  <a:lnTo>
                    <a:pt x="2208901" y="2837665"/>
                  </a:lnTo>
                  <a:lnTo>
                    <a:pt x="2197106" y="2882325"/>
                  </a:lnTo>
                  <a:lnTo>
                    <a:pt x="2184434" y="2926622"/>
                  </a:lnTo>
                  <a:lnTo>
                    <a:pt x="2170895" y="2970545"/>
                  </a:lnTo>
                  <a:lnTo>
                    <a:pt x="2156499" y="3014086"/>
                  </a:lnTo>
                  <a:lnTo>
                    <a:pt x="2141255" y="3057234"/>
                  </a:lnTo>
                  <a:lnTo>
                    <a:pt x="2125174" y="3099978"/>
                  </a:lnTo>
                  <a:lnTo>
                    <a:pt x="2108265" y="3142311"/>
                  </a:lnTo>
                  <a:lnTo>
                    <a:pt x="2090539" y="3184221"/>
                  </a:lnTo>
                  <a:lnTo>
                    <a:pt x="2072005" y="3225698"/>
                  </a:lnTo>
                  <a:lnTo>
                    <a:pt x="2052673" y="3266733"/>
                  </a:lnTo>
                  <a:lnTo>
                    <a:pt x="2032553" y="3307316"/>
                  </a:lnTo>
                  <a:lnTo>
                    <a:pt x="2011655" y="3347437"/>
                  </a:lnTo>
                  <a:lnTo>
                    <a:pt x="1989989" y="3387086"/>
                  </a:lnTo>
                  <a:lnTo>
                    <a:pt x="1967564" y="3426253"/>
                  </a:lnTo>
                  <a:lnTo>
                    <a:pt x="1944391" y="3464929"/>
                  </a:lnTo>
                  <a:lnTo>
                    <a:pt x="1920479" y="3503102"/>
                  </a:lnTo>
                  <a:lnTo>
                    <a:pt x="1895838" y="3540765"/>
                  </a:lnTo>
                  <a:lnTo>
                    <a:pt x="1870478" y="3577906"/>
                  </a:lnTo>
                  <a:lnTo>
                    <a:pt x="1844410" y="3614516"/>
                  </a:lnTo>
                  <a:lnTo>
                    <a:pt x="1817642" y="3650585"/>
                  </a:lnTo>
                  <a:lnTo>
                    <a:pt x="1790185" y="3686103"/>
                  </a:lnTo>
                  <a:lnTo>
                    <a:pt x="1762048" y="3721061"/>
                  </a:lnTo>
                  <a:lnTo>
                    <a:pt x="1733242" y="3755447"/>
                  </a:lnTo>
                  <a:lnTo>
                    <a:pt x="1703777" y="3789253"/>
                  </a:lnTo>
                  <a:lnTo>
                    <a:pt x="1673662" y="3822468"/>
                  </a:lnTo>
                  <a:lnTo>
                    <a:pt x="1642907" y="3855084"/>
                  </a:lnTo>
                  <a:lnTo>
                    <a:pt x="1611522" y="3887089"/>
                  </a:lnTo>
                  <a:lnTo>
                    <a:pt x="1579516" y="3918473"/>
                  </a:lnTo>
                  <a:lnTo>
                    <a:pt x="1546901" y="3949228"/>
                  </a:lnTo>
                  <a:lnTo>
                    <a:pt x="1513685" y="3979343"/>
                  </a:lnTo>
                  <a:lnTo>
                    <a:pt x="1479879" y="4008808"/>
                  </a:lnTo>
                  <a:lnTo>
                    <a:pt x="1445492" y="4037614"/>
                  </a:lnTo>
                  <a:lnTo>
                    <a:pt x="1410535" y="4065750"/>
                  </a:lnTo>
                  <a:lnTo>
                    <a:pt x="1375017" y="4093207"/>
                  </a:lnTo>
                  <a:lnTo>
                    <a:pt x="1338947" y="4119975"/>
                  </a:lnTo>
                  <a:lnTo>
                    <a:pt x="1302337" y="4146043"/>
                  </a:lnTo>
                  <a:lnTo>
                    <a:pt x="1265196" y="4171402"/>
                  </a:lnTo>
                  <a:lnTo>
                    <a:pt x="1227533" y="4196043"/>
                  </a:lnTo>
                  <a:lnTo>
                    <a:pt x="1189359" y="4219955"/>
                  </a:lnTo>
                  <a:lnTo>
                    <a:pt x="1150683" y="4243128"/>
                  </a:lnTo>
                  <a:lnTo>
                    <a:pt x="1111516" y="4265552"/>
                  </a:lnTo>
                  <a:lnTo>
                    <a:pt x="1071866" y="4287219"/>
                  </a:lnTo>
                  <a:lnTo>
                    <a:pt x="1031745" y="4308117"/>
                  </a:lnTo>
                  <a:lnTo>
                    <a:pt x="991162" y="4328236"/>
                  </a:lnTo>
                  <a:lnTo>
                    <a:pt x="950127" y="4347568"/>
                  </a:lnTo>
                  <a:lnTo>
                    <a:pt x="908649" y="4366102"/>
                  </a:lnTo>
                  <a:lnTo>
                    <a:pt x="866739" y="4383828"/>
                  </a:lnTo>
                  <a:lnTo>
                    <a:pt x="824407" y="4400736"/>
                  </a:lnTo>
                  <a:lnTo>
                    <a:pt x="781662" y="4416817"/>
                  </a:lnTo>
                  <a:lnTo>
                    <a:pt x="738514" y="4432061"/>
                  </a:lnTo>
                  <a:lnTo>
                    <a:pt x="694973" y="4446457"/>
                  </a:lnTo>
                  <a:lnTo>
                    <a:pt x="651049" y="4459996"/>
                  </a:lnTo>
                  <a:lnTo>
                    <a:pt x="606753" y="4472667"/>
                  </a:lnTo>
                  <a:lnTo>
                    <a:pt x="562092" y="4484462"/>
                  </a:lnTo>
                  <a:lnTo>
                    <a:pt x="517079" y="4495370"/>
                  </a:lnTo>
                  <a:lnTo>
                    <a:pt x="471722" y="4505382"/>
                  </a:lnTo>
                  <a:lnTo>
                    <a:pt x="426032" y="4514487"/>
                  </a:lnTo>
                  <a:lnTo>
                    <a:pt x="380017" y="4522675"/>
                  </a:lnTo>
                  <a:lnTo>
                    <a:pt x="333689" y="4529937"/>
                  </a:lnTo>
                  <a:lnTo>
                    <a:pt x="287057" y="4536263"/>
                  </a:lnTo>
                  <a:lnTo>
                    <a:pt x="240131" y="4541642"/>
                  </a:lnTo>
                  <a:lnTo>
                    <a:pt x="192921" y="4546066"/>
                  </a:lnTo>
                  <a:lnTo>
                    <a:pt x="145436" y="4549524"/>
                  </a:lnTo>
                  <a:lnTo>
                    <a:pt x="97687" y="4552006"/>
                  </a:lnTo>
                  <a:lnTo>
                    <a:pt x="49683" y="4553503"/>
                  </a:lnTo>
                  <a:lnTo>
                    <a:pt x="1435" y="4554004"/>
                  </a:lnTo>
                  <a:lnTo>
                    <a:pt x="0" y="4554004"/>
                  </a:lnTo>
                  <a:lnTo>
                    <a:pt x="1435" y="2277008"/>
                  </a:lnTo>
                  <a:lnTo>
                    <a:pt x="1435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A52A8FA8-A6D7-D6EB-E580-B68447167EE2}"/>
                </a:ext>
              </a:extLst>
            </p:cNvPr>
            <p:cNvSpPr/>
            <p:nvPr/>
          </p:nvSpPr>
          <p:spPr>
            <a:xfrm>
              <a:off x="4093006" y="3721623"/>
              <a:ext cx="1972945" cy="2277110"/>
            </a:xfrm>
            <a:custGeom>
              <a:avLst/>
              <a:gdLst/>
              <a:ahLst/>
              <a:cxnLst/>
              <a:rect l="l" t="t" r="r" b="b"/>
              <a:pathLst>
                <a:path w="1972945" h="2277110">
                  <a:moveTo>
                    <a:pt x="1972424" y="0"/>
                  </a:moveTo>
                  <a:lnTo>
                    <a:pt x="0" y="1137678"/>
                  </a:lnTo>
                  <a:lnTo>
                    <a:pt x="25307" y="1180474"/>
                  </a:lnTo>
                  <a:lnTo>
                    <a:pt x="51463" y="1222586"/>
                  </a:lnTo>
                  <a:lnTo>
                    <a:pt x="78451" y="1264006"/>
                  </a:lnTo>
                  <a:lnTo>
                    <a:pt x="106259" y="1304725"/>
                  </a:lnTo>
                  <a:lnTo>
                    <a:pt x="134870" y="1344736"/>
                  </a:lnTo>
                  <a:lnTo>
                    <a:pt x="164272" y="1384030"/>
                  </a:lnTo>
                  <a:lnTo>
                    <a:pt x="194449" y="1422598"/>
                  </a:lnTo>
                  <a:lnTo>
                    <a:pt x="225387" y="1460433"/>
                  </a:lnTo>
                  <a:lnTo>
                    <a:pt x="257071" y="1497526"/>
                  </a:lnTo>
                  <a:lnTo>
                    <a:pt x="289488" y="1533868"/>
                  </a:lnTo>
                  <a:lnTo>
                    <a:pt x="322622" y="1569452"/>
                  </a:lnTo>
                  <a:lnTo>
                    <a:pt x="356460" y="1604268"/>
                  </a:lnTo>
                  <a:lnTo>
                    <a:pt x="390986" y="1638309"/>
                  </a:lnTo>
                  <a:lnTo>
                    <a:pt x="426187" y="1671567"/>
                  </a:lnTo>
                  <a:lnTo>
                    <a:pt x="462048" y="1704032"/>
                  </a:lnTo>
                  <a:lnTo>
                    <a:pt x="498554" y="1735697"/>
                  </a:lnTo>
                  <a:lnTo>
                    <a:pt x="535692" y="1766553"/>
                  </a:lnTo>
                  <a:lnTo>
                    <a:pt x="573446" y="1796592"/>
                  </a:lnTo>
                  <a:lnTo>
                    <a:pt x="611803" y="1825806"/>
                  </a:lnTo>
                  <a:lnTo>
                    <a:pt x="650747" y="1854185"/>
                  </a:lnTo>
                  <a:lnTo>
                    <a:pt x="690265" y="1881723"/>
                  </a:lnTo>
                  <a:lnTo>
                    <a:pt x="730342" y="1908410"/>
                  </a:lnTo>
                  <a:lnTo>
                    <a:pt x="770963" y="1934238"/>
                  </a:lnTo>
                  <a:lnTo>
                    <a:pt x="812115" y="1959199"/>
                  </a:lnTo>
                  <a:lnTo>
                    <a:pt x="853782" y="1983285"/>
                  </a:lnTo>
                  <a:lnTo>
                    <a:pt x="895950" y="2006487"/>
                  </a:lnTo>
                  <a:lnTo>
                    <a:pt x="938605" y="2028797"/>
                  </a:lnTo>
                  <a:lnTo>
                    <a:pt x="981733" y="2050206"/>
                  </a:lnTo>
                  <a:lnTo>
                    <a:pt x="1025319" y="2070706"/>
                  </a:lnTo>
                  <a:lnTo>
                    <a:pt x="1069348" y="2090289"/>
                  </a:lnTo>
                  <a:lnTo>
                    <a:pt x="1113807" y="2108947"/>
                  </a:lnTo>
                  <a:lnTo>
                    <a:pt x="1158680" y="2126670"/>
                  </a:lnTo>
                  <a:lnTo>
                    <a:pt x="1203953" y="2143452"/>
                  </a:lnTo>
                  <a:lnTo>
                    <a:pt x="1249612" y="2159283"/>
                  </a:lnTo>
                  <a:lnTo>
                    <a:pt x="1295643" y="2174155"/>
                  </a:lnTo>
                  <a:lnTo>
                    <a:pt x="1342030" y="2188059"/>
                  </a:lnTo>
                  <a:lnTo>
                    <a:pt x="1388760" y="2200989"/>
                  </a:lnTo>
                  <a:lnTo>
                    <a:pt x="1435819" y="2212934"/>
                  </a:lnTo>
                  <a:lnTo>
                    <a:pt x="1483191" y="2223887"/>
                  </a:lnTo>
                  <a:lnTo>
                    <a:pt x="1530862" y="2233839"/>
                  </a:lnTo>
                  <a:lnTo>
                    <a:pt x="1578818" y="2242783"/>
                  </a:lnTo>
                  <a:lnTo>
                    <a:pt x="1627044" y="2250709"/>
                  </a:lnTo>
                  <a:lnTo>
                    <a:pt x="1675527" y="2257610"/>
                  </a:lnTo>
                  <a:lnTo>
                    <a:pt x="1724251" y="2263476"/>
                  </a:lnTo>
                  <a:lnTo>
                    <a:pt x="1773202" y="2268300"/>
                  </a:lnTo>
                  <a:lnTo>
                    <a:pt x="1822366" y="2272074"/>
                  </a:lnTo>
                  <a:lnTo>
                    <a:pt x="1871728" y="2274789"/>
                  </a:lnTo>
                  <a:lnTo>
                    <a:pt x="1921273" y="2276436"/>
                  </a:lnTo>
                  <a:lnTo>
                    <a:pt x="1970989" y="2277008"/>
                  </a:lnTo>
                  <a:lnTo>
                    <a:pt x="1972424" y="0"/>
                  </a:lnTo>
                  <a:close/>
                </a:path>
              </a:pathLst>
            </a:custGeom>
            <a:solidFill>
              <a:srgbClr val="8191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B1BE5395-EB42-EAAB-9FE3-224DDFB77275}"/>
                </a:ext>
              </a:extLst>
            </p:cNvPr>
            <p:cNvSpPr/>
            <p:nvPr/>
          </p:nvSpPr>
          <p:spPr>
            <a:xfrm>
              <a:off x="4093006" y="3721623"/>
              <a:ext cx="1972945" cy="2277110"/>
            </a:xfrm>
            <a:custGeom>
              <a:avLst/>
              <a:gdLst/>
              <a:ahLst/>
              <a:cxnLst/>
              <a:rect l="l" t="t" r="r" b="b"/>
              <a:pathLst>
                <a:path w="1972945" h="2277110">
                  <a:moveTo>
                    <a:pt x="1970989" y="2277008"/>
                  </a:moveTo>
                  <a:lnTo>
                    <a:pt x="1921273" y="2276436"/>
                  </a:lnTo>
                  <a:lnTo>
                    <a:pt x="1871728" y="2274789"/>
                  </a:lnTo>
                  <a:lnTo>
                    <a:pt x="1822366" y="2272074"/>
                  </a:lnTo>
                  <a:lnTo>
                    <a:pt x="1773202" y="2268300"/>
                  </a:lnTo>
                  <a:lnTo>
                    <a:pt x="1724251" y="2263476"/>
                  </a:lnTo>
                  <a:lnTo>
                    <a:pt x="1675527" y="2257610"/>
                  </a:lnTo>
                  <a:lnTo>
                    <a:pt x="1627044" y="2250709"/>
                  </a:lnTo>
                  <a:lnTo>
                    <a:pt x="1578818" y="2242783"/>
                  </a:lnTo>
                  <a:lnTo>
                    <a:pt x="1530862" y="2233839"/>
                  </a:lnTo>
                  <a:lnTo>
                    <a:pt x="1483191" y="2223887"/>
                  </a:lnTo>
                  <a:lnTo>
                    <a:pt x="1435819" y="2212934"/>
                  </a:lnTo>
                  <a:lnTo>
                    <a:pt x="1388760" y="2200989"/>
                  </a:lnTo>
                  <a:lnTo>
                    <a:pt x="1342030" y="2188059"/>
                  </a:lnTo>
                  <a:lnTo>
                    <a:pt x="1295643" y="2174155"/>
                  </a:lnTo>
                  <a:lnTo>
                    <a:pt x="1249612" y="2159283"/>
                  </a:lnTo>
                  <a:lnTo>
                    <a:pt x="1203953" y="2143452"/>
                  </a:lnTo>
                  <a:lnTo>
                    <a:pt x="1158680" y="2126670"/>
                  </a:lnTo>
                  <a:lnTo>
                    <a:pt x="1113807" y="2108947"/>
                  </a:lnTo>
                  <a:lnTo>
                    <a:pt x="1069348" y="2090289"/>
                  </a:lnTo>
                  <a:lnTo>
                    <a:pt x="1025319" y="2070706"/>
                  </a:lnTo>
                  <a:lnTo>
                    <a:pt x="981733" y="2050206"/>
                  </a:lnTo>
                  <a:lnTo>
                    <a:pt x="938605" y="2028797"/>
                  </a:lnTo>
                  <a:lnTo>
                    <a:pt x="895950" y="2006487"/>
                  </a:lnTo>
                  <a:lnTo>
                    <a:pt x="853782" y="1983285"/>
                  </a:lnTo>
                  <a:lnTo>
                    <a:pt x="812115" y="1959199"/>
                  </a:lnTo>
                  <a:lnTo>
                    <a:pt x="770963" y="1934238"/>
                  </a:lnTo>
                  <a:lnTo>
                    <a:pt x="730342" y="1908410"/>
                  </a:lnTo>
                  <a:lnTo>
                    <a:pt x="690265" y="1881723"/>
                  </a:lnTo>
                  <a:lnTo>
                    <a:pt x="650747" y="1854185"/>
                  </a:lnTo>
                  <a:lnTo>
                    <a:pt x="611803" y="1825806"/>
                  </a:lnTo>
                  <a:lnTo>
                    <a:pt x="573446" y="1796592"/>
                  </a:lnTo>
                  <a:lnTo>
                    <a:pt x="535692" y="1766553"/>
                  </a:lnTo>
                  <a:lnTo>
                    <a:pt x="498554" y="1735697"/>
                  </a:lnTo>
                  <a:lnTo>
                    <a:pt x="462048" y="1704032"/>
                  </a:lnTo>
                  <a:lnTo>
                    <a:pt x="426187" y="1671567"/>
                  </a:lnTo>
                  <a:lnTo>
                    <a:pt x="390986" y="1638309"/>
                  </a:lnTo>
                  <a:lnTo>
                    <a:pt x="356460" y="1604268"/>
                  </a:lnTo>
                  <a:lnTo>
                    <a:pt x="322622" y="1569452"/>
                  </a:lnTo>
                  <a:lnTo>
                    <a:pt x="289488" y="1533868"/>
                  </a:lnTo>
                  <a:lnTo>
                    <a:pt x="257071" y="1497526"/>
                  </a:lnTo>
                  <a:lnTo>
                    <a:pt x="225387" y="1460433"/>
                  </a:lnTo>
                  <a:lnTo>
                    <a:pt x="194449" y="1422598"/>
                  </a:lnTo>
                  <a:lnTo>
                    <a:pt x="164272" y="1384030"/>
                  </a:lnTo>
                  <a:lnTo>
                    <a:pt x="134870" y="1344736"/>
                  </a:lnTo>
                  <a:lnTo>
                    <a:pt x="106259" y="1304725"/>
                  </a:lnTo>
                  <a:lnTo>
                    <a:pt x="78451" y="1264006"/>
                  </a:lnTo>
                  <a:lnTo>
                    <a:pt x="51463" y="1222586"/>
                  </a:lnTo>
                  <a:lnTo>
                    <a:pt x="25307" y="1180474"/>
                  </a:lnTo>
                  <a:lnTo>
                    <a:pt x="0" y="1137678"/>
                  </a:lnTo>
                  <a:lnTo>
                    <a:pt x="1972424" y="0"/>
                  </a:lnTo>
                  <a:lnTo>
                    <a:pt x="1970989" y="227700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038F54B2-08D9-3D00-1C8C-30D3EA6B6D34}"/>
                </a:ext>
              </a:extLst>
            </p:cNvPr>
            <p:cNvSpPr/>
            <p:nvPr/>
          </p:nvSpPr>
          <p:spPr>
            <a:xfrm>
              <a:off x="3788540" y="2582713"/>
              <a:ext cx="2277110" cy="2277110"/>
            </a:xfrm>
            <a:custGeom>
              <a:avLst/>
              <a:gdLst/>
              <a:ahLst/>
              <a:cxnLst/>
              <a:rect l="l" t="t" r="r" b="b"/>
              <a:pathLst>
                <a:path w="2277110" h="2277110">
                  <a:moveTo>
                    <a:pt x="305174" y="0"/>
                  </a:moveTo>
                  <a:lnTo>
                    <a:pt x="280775" y="43320"/>
                  </a:lnTo>
                  <a:lnTo>
                    <a:pt x="257393" y="87033"/>
                  </a:lnTo>
                  <a:lnTo>
                    <a:pt x="235026" y="131120"/>
                  </a:lnTo>
                  <a:lnTo>
                    <a:pt x="213675" y="175567"/>
                  </a:lnTo>
                  <a:lnTo>
                    <a:pt x="193340" y="220355"/>
                  </a:lnTo>
                  <a:lnTo>
                    <a:pt x="174021" y="265469"/>
                  </a:lnTo>
                  <a:lnTo>
                    <a:pt x="155719" y="310891"/>
                  </a:lnTo>
                  <a:lnTo>
                    <a:pt x="138432" y="356605"/>
                  </a:lnTo>
                  <a:lnTo>
                    <a:pt x="122161" y="402594"/>
                  </a:lnTo>
                  <a:lnTo>
                    <a:pt x="106906" y="448842"/>
                  </a:lnTo>
                  <a:lnTo>
                    <a:pt x="92667" y="495332"/>
                  </a:lnTo>
                  <a:lnTo>
                    <a:pt x="79443" y="542047"/>
                  </a:lnTo>
                  <a:lnTo>
                    <a:pt x="67236" y="588971"/>
                  </a:lnTo>
                  <a:lnTo>
                    <a:pt x="56045" y="636087"/>
                  </a:lnTo>
                  <a:lnTo>
                    <a:pt x="45870" y="683378"/>
                  </a:lnTo>
                  <a:lnTo>
                    <a:pt x="36711" y="730827"/>
                  </a:lnTo>
                  <a:lnTo>
                    <a:pt x="28568" y="778419"/>
                  </a:lnTo>
                  <a:lnTo>
                    <a:pt x="21441" y="826136"/>
                  </a:lnTo>
                  <a:lnTo>
                    <a:pt x="15330" y="873961"/>
                  </a:lnTo>
                  <a:lnTo>
                    <a:pt x="10235" y="921879"/>
                  </a:lnTo>
                  <a:lnTo>
                    <a:pt x="6156" y="969872"/>
                  </a:lnTo>
                  <a:lnTo>
                    <a:pt x="3093" y="1017923"/>
                  </a:lnTo>
                  <a:lnTo>
                    <a:pt x="1045" y="1066017"/>
                  </a:lnTo>
                  <a:lnTo>
                    <a:pt x="14" y="1114135"/>
                  </a:lnTo>
                  <a:lnTo>
                    <a:pt x="0" y="1162263"/>
                  </a:lnTo>
                  <a:lnTo>
                    <a:pt x="1001" y="1210382"/>
                  </a:lnTo>
                  <a:lnTo>
                    <a:pt x="3018" y="1258477"/>
                  </a:lnTo>
                  <a:lnTo>
                    <a:pt x="6051" y="1306530"/>
                  </a:lnTo>
                  <a:lnTo>
                    <a:pt x="10100" y="1354525"/>
                  </a:lnTo>
                  <a:lnTo>
                    <a:pt x="15165" y="1402446"/>
                  </a:lnTo>
                  <a:lnTo>
                    <a:pt x="21247" y="1450275"/>
                  </a:lnTo>
                  <a:lnTo>
                    <a:pt x="28344" y="1497997"/>
                  </a:lnTo>
                  <a:lnTo>
                    <a:pt x="36458" y="1545593"/>
                  </a:lnTo>
                  <a:lnTo>
                    <a:pt x="45587" y="1593049"/>
                  </a:lnTo>
                  <a:lnTo>
                    <a:pt x="55733" y="1640346"/>
                  </a:lnTo>
                  <a:lnTo>
                    <a:pt x="66894" y="1687469"/>
                  </a:lnTo>
                  <a:lnTo>
                    <a:pt x="79072" y="1734400"/>
                  </a:lnTo>
                  <a:lnTo>
                    <a:pt x="92266" y="1781124"/>
                  </a:lnTo>
                  <a:lnTo>
                    <a:pt x="106476" y="1827622"/>
                  </a:lnTo>
                  <a:lnTo>
                    <a:pt x="121702" y="1873880"/>
                  </a:lnTo>
                  <a:lnTo>
                    <a:pt x="137944" y="1919879"/>
                  </a:lnTo>
                  <a:lnTo>
                    <a:pt x="155203" y="1965604"/>
                  </a:lnTo>
                  <a:lnTo>
                    <a:pt x="173477" y="2011038"/>
                  </a:lnTo>
                  <a:lnTo>
                    <a:pt x="192768" y="2056163"/>
                  </a:lnTo>
                  <a:lnTo>
                    <a:pt x="213074" y="2100964"/>
                  </a:lnTo>
                  <a:lnTo>
                    <a:pt x="234397" y="2145424"/>
                  </a:lnTo>
                  <a:lnTo>
                    <a:pt x="256736" y="2189526"/>
                  </a:lnTo>
                  <a:lnTo>
                    <a:pt x="280091" y="2233253"/>
                  </a:lnTo>
                  <a:lnTo>
                    <a:pt x="304462" y="2276589"/>
                  </a:lnTo>
                  <a:lnTo>
                    <a:pt x="2276887" y="1138910"/>
                  </a:lnTo>
                  <a:lnTo>
                    <a:pt x="305174" y="0"/>
                  </a:lnTo>
                  <a:close/>
                </a:path>
              </a:pathLst>
            </a:custGeom>
            <a:solidFill>
              <a:srgbClr val="425A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9">
              <a:extLst>
                <a:ext uri="{FF2B5EF4-FFF2-40B4-BE49-F238E27FC236}">
                  <a16:creationId xmlns:a16="http://schemas.microsoft.com/office/drawing/2014/main" id="{B2910E9B-9984-B5B5-5D25-7F3B3BFF649B}"/>
                </a:ext>
              </a:extLst>
            </p:cNvPr>
            <p:cNvSpPr/>
            <p:nvPr/>
          </p:nvSpPr>
          <p:spPr>
            <a:xfrm>
              <a:off x="3788540" y="2582713"/>
              <a:ext cx="2277110" cy="2277110"/>
            </a:xfrm>
            <a:custGeom>
              <a:avLst/>
              <a:gdLst/>
              <a:ahLst/>
              <a:cxnLst/>
              <a:rect l="l" t="t" r="r" b="b"/>
              <a:pathLst>
                <a:path w="2277110" h="2277110">
                  <a:moveTo>
                    <a:pt x="304462" y="2276589"/>
                  </a:moveTo>
                  <a:lnTo>
                    <a:pt x="280091" y="2233253"/>
                  </a:lnTo>
                  <a:lnTo>
                    <a:pt x="256736" y="2189526"/>
                  </a:lnTo>
                  <a:lnTo>
                    <a:pt x="234397" y="2145424"/>
                  </a:lnTo>
                  <a:lnTo>
                    <a:pt x="213074" y="2100964"/>
                  </a:lnTo>
                  <a:lnTo>
                    <a:pt x="192768" y="2056163"/>
                  </a:lnTo>
                  <a:lnTo>
                    <a:pt x="173477" y="2011038"/>
                  </a:lnTo>
                  <a:lnTo>
                    <a:pt x="155203" y="1965604"/>
                  </a:lnTo>
                  <a:lnTo>
                    <a:pt x="137944" y="1919879"/>
                  </a:lnTo>
                  <a:lnTo>
                    <a:pt x="121702" y="1873880"/>
                  </a:lnTo>
                  <a:lnTo>
                    <a:pt x="106476" y="1827622"/>
                  </a:lnTo>
                  <a:lnTo>
                    <a:pt x="92266" y="1781124"/>
                  </a:lnTo>
                  <a:lnTo>
                    <a:pt x="79072" y="1734400"/>
                  </a:lnTo>
                  <a:lnTo>
                    <a:pt x="66894" y="1687469"/>
                  </a:lnTo>
                  <a:lnTo>
                    <a:pt x="55733" y="1640346"/>
                  </a:lnTo>
                  <a:lnTo>
                    <a:pt x="45587" y="1593049"/>
                  </a:lnTo>
                  <a:lnTo>
                    <a:pt x="36458" y="1545593"/>
                  </a:lnTo>
                  <a:lnTo>
                    <a:pt x="28344" y="1497997"/>
                  </a:lnTo>
                  <a:lnTo>
                    <a:pt x="21247" y="1450275"/>
                  </a:lnTo>
                  <a:lnTo>
                    <a:pt x="15165" y="1402446"/>
                  </a:lnTo>
                  <a:lnTo>
                    <a:pt x="10100" y="1354525"/>
                  </a:lnTo>
                  <a:lnTo>
                    <a:pt x="6051" y="1306530"/>
                  </a:lnTo>
                  <a:lnTo>
                    <a:pt x="3018" y="1258477"/>
                  </a:lnTo>
                  <a:lnTo>
                    <a:pt x="1001" y="1210382"/>
                  </a:lnTo>
                  <a:lnTo>
                    <a:pt x="0" y="1162263"/>
                  </a:lnTo>
                  <a:lnTo>
                    <a:pt x="14" y="1114135"/>
                  </a:lnTo>
                  <a:lnTo>
                    <a:pt x="1045" y="1066017"/>
                  </a:lnTo>
                  <a:lnTo>
                    <a:pt x="3093" y="1017923"/>
                  </a:lnTo>
                  <a:lnTo>
                    <a:pt x="6156" y="969872"/>
                  </a:lnTo>
                  <a:lnTo>
                    <a:pt x="10235" y="921879"/>
                  </a:lnTo>
                  <a:lnTo>
                    <a:pt x="15330" y="873961"/>
                  </a:lnTo>
                  <a:lnTo>
                    <a:pt x="21441" y="826136"/>
                  </a:lnTo>
                  <a:lnTo>
                    <a:pt x="28568" y="778419"/>
                  </a:lnTo>
                  <a:lnTo>
                    <a:pt x="36711" y="730827"/>
                  </a:lnTo>
                  <a:lnTo>
                    <a:pt x="45870" y="683378"/>
                  </a:lnTo>
                  <a:lnTo>
                    <a:pt x="56045" y="636087"/>
                  </a:lnTo>
                  <a:lnTo>
                    <a:pt x="67236" y="588971"/>
                  </a:lnTo>
                  <a:lnTo>
                    <a:pt x="79443" y="542047"/>
                  </a:lnTo>
                  <a:lnTo>
                    <a:pt x="92667" y="495332"/>
                  </a:lnTo>
                  <a:lnTo>
                    <a:pt x="106906" y="448842"/>
                  </a:lnTo>
                  <a:lnTo>
                    <a:pt x="122161" y="402594"/>
                  </a:lnTo>
                  <a:lnTo>
                    <a:pt x="138432" y="356605"/>
                  </a:lnTo>
                  <a:lnTo>
                    <a:pt x="155719" y="310891"/>
                  </a:lnTo>
                  <a:lnTo>
                    <a:pt x="174021" y="265469"/>
                  </a:lnTo>
                  <a:lnTo>
                    <a:pt x="193340" y="220355"/>
                  </a:lnTo>
                  <a:lnTo>
                    <a:pt x="213675" y="175567"/>
                  </a:lnTo>
                  <a:lnTo>
                    <a:pt x="235026" y="131120"/>
                  </a:lnTo>
                  <a:lnTo>
                    <a:pt x="257393" y="87033"/>
                  </a:lnTo>
                  <a:lnTo>
                    <a:pt x="280775" y="43320"/>
                  </a:lnTo>
                  <a:lnTo>
                    <a:pt x="305174" y="0"/>
                  </a:lnTo>
                  <a:lnTo>
                    <a:pt x="2276887" y="1138910"/>
                  </a:lnTo>
                  <a:lnTo>
                    <a:pt x="304462" y="227658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0">
              <a:extLst>
                <a:ext uri="{FF2B5EF4-FFF2-40B4-BE49-F238E27FC236}">
                  <a16:creationId xmlns:a16="http://schemas.microsoft.com/office/drawing/2014/main" id="{0CC2F1D9-932A-9A8E-11BC-F1F429A1570B}"/>
                </a:ext>
              </a:extLst>
            </p:cNvPr>
            <p:cNvSpPr/>
            <p:nvPr/>
          </p:nvSpPr>
          <p:spPr>
            <a:xfrm>
              <a:off x="4093719" y="1444627"/>
              <a:ext cx="1972310" cy="2277110"/>
            </a:xfrm>
            <a:custGeom>
              <a:avLst/>
              <a:gdLst/>
              <a:ahLst/>
              <a:cxnLst/>
              <a:rect l="l" t="t" r="r" b="b"/>
              <a:pathLst>
                <a:path w="1972310" h="2277110">
                  <a:moveTo>
                    <a:pt x="1971700" y="0"/>
                  </a:moveTo>
                  <a:lnTo>
                    <a:pt x="1921984" y="540"/>
                  </a:lnTo>
                  <a:lnTo>
                    <a:pt x="1872437" y="2157"/>
                  </a:lnTo>
                  <a:lnTo>
                    <a:pt x="1823074" y="4840"/>
                  </a:lnTo>
                  <a:lnTo>
                    <a:pt x="1773908" y="8583"/>
                  </a:lnTo>
                  <a:lnTo>
                    <a:pt x="1724954" y="13377"/>
                  </a:lnTo>
                  <a:lnTo>
                    <a:pt x="1676226" y="19213"/>
                  </a:lnTo>
                  <a:lnTo>
                    <a:pt x="1627739" y="26083"/>
                  </a:lnTo>
                  <a:lnTo>
                    <a:pt x="1579508" y="33979"/>
                  </a:lnTo>
                  <a:lnTo>
                    <a:pt x="1531547" y="42892"/>
                  </a:lnTo>
                  <a:lnTo>
                    <a:pt x="1483869" y="52814"/>
                  </a:lnTo>
                  <a:lnTo>
                    <a:pt x="1436491" y="63738"/>
                  </a:lnTo>
                  <a:lnTo>
                    <a:pt x="1389425" y="75653"/>
                  </a:lnTo>
                  <a:lnTo>
                    <a:pt x="1342687" y="88553"/>
                  </a:lnTo>
                  <a:lnTo>
                    <a:pt x="1296291" y="102428"/>
                  </a:lnTo>
                  <a:lnTo>
                    <a:pt x="1250251" y="117271"/>
                  </a:lnTo>
                  <a:lnTo>
                    <a:pt x="1204582" y="133073"/>
                  </a:lnTo>
                  <a:lnTo>
                    <a:pt x="1159298" y="149826"/>
                  </a:lnTo>
                  <a:lnTo>
                    <a:pt x="1114414" y="167521"/>
                  </a:lnTo>
                  <a:lnTo>
                    <a:pt x="1069944" y="186151"/>
                  </a:lnTo>
                  <a:lnTo>
                    <a:pt x="1025903" y="205706"/>
                  </a:lnTo>
                  <a:lnTo>
                    <a:pt x="982304" y="226179"/>
                  </a:lnTo>
                  <a:lnTo>
                    <a:pt x="939163" y="247560"/>
                  </a:lnTo>
                  <a:lnTo>
                    <a:pt x="896494" y="269843"/>
                  </a:lnTo>
                  <a:lnTo>
                    <a:pt x="854311" y="293018"/>
                  </a:lnTo>
                  <a:lnTo>
                    <a:pt x="812629" y="317077"/>
                  </a:lnTo>
                  <a:lnTo>
                    <a:pt x="771462" y="342012"/>
                  </a:lnTo>
                  <a:lnTo>
                    <a:pt x="730825" y="367815"/>
                  </a:lnTo>
                  <a:lnTo>
                    <a:pt x="690731" y="394476"/>
                  </a:lnTo>
                  <a:lnTo>
                    <a:pt x="651196" y="421989"/>
                  </a:lnTo>
                  <a:lnTo>
                    <a:pt x="612234" y="450344"/>
                  </a:lnTo>
                  <a:lnTo>
                    <a:pt x="573860" y="479533"/>
                  </a:lnTo>
                  <a:lnTo>
                    <a:pt x="536087" y="509548"/>
                  </a:lnTo>
                  <a:lnTo>
                    <a:pt x="498930" y="540381"/>
                  </a:lnTo>
                  <a:lnTo>
                    <a:pt x="462404" y="572022"/>
                  </a:lnTo>
                  <a:lnTo>
                    <a:pt x="426522" y="604465"/>
                  </a:lnTo>
                  <a:lnTo>
                    <a:pt x="391301" y="637700"/>
                  </a:lnTo>
                  <a:lnTo>
                    <a:pt x="356753" y="671719"/>
                  </a:lnTo>
                  <a:lnTo>
                    <a:pt x="322894" y="706514"/>
                  </a:lnTo>
                  <a:lnTo>
                    <a:pt x="289737" y="742077"/>
                  </a:lnTo>
                  <a:lnTo>
                    <a:pt x="257298" y="778399"/>
                  </a:lnTo>
                  <a:lnTo>
                    <a:pt x="225590" y="815471"/>
                  </a:lnTo>
                  <a:lnTo>
                    <a:pt x="194628" y="853287"/>
                  </a:lnTo>
                  <a:lnTo>
                    <a:pt x="164427" y="891836"/>
                  </a:lnTo>
                  <a:lnTo>
                    <a:pt x="135001" y="931111"/>
                  </a:lnTo>
                  <a:lnTo>
                    <a:pt x="106364" y="971104"/>
                  </a:lnTo>
                  <a:lnTo>
                    <a:pt x="78531" y="1011806"/>
                  </a:lnTo>
                  <a:lnTo>
                    <a:pt x="51516" y="1053209"/>
                  </a:lnTo>
                  <a:lnTo>
                    <a:pt x="25334" y="1095305"/>
                  </a:lnTo>
                  <a:lnTo>
                    <a:pt x="0" y="1138085"/>
                  </a:lnTo>
                  <a:lnTo>
                    <a:pt x="1971700" y="2276995"/>
                  </a:lnTo>
                  <a:lnTo>
                    <a:pt x="1971700" y="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AA3D4B8F-3693-F952-8BCA-1BF43AB213B5}"/>
                </a:ext>
              </a:extLst>
            </p:cNvPr>
            <p:cNvSpPr/>
            <p:nvPr/>
          </p:nvSpPr>
          <p:spPr>
            <a:xfrm>
              <a:off x="4093719" y="1444627"/>
              <a:ext cx="1972310" cy="2277110"/>
            </a:xfrm>
            <a:custGeom>
              <a:avLst/>
              <a:gdLst/>
              <a:ahLst/>
              <a:cxnLst/>
              <a:rect l="l" t="t" r="r" b="b"/>
              <a:pathLst>
                <a:path w="1972310" h="2277110">
                  <a:moveTo>
                    <a:pt x="0" y="1138085"/>
                  </a:moveTo>
                  <a:lnTo>
                    <a:pt x="25334" y="1095305"/>
                  </a:lnTo>
                  <a:lnTo>
                    <a:pt x="51516" y="1053209"/>
                  </a:lnTo>
                  <a:lnTo>
                    <a:pt x="78531" y="1011806"/>
                  </a:lnTo>
                  <a:lnTo>
                    <a:pt x="106364" y="971104"/>
                  </a:lnTo>
                  <a:lnTo>
                    <a:pt x="135001" y="931111"/>
                  </a:lnTo>
                  <a:lnTo>
                    <a:pt x="164427" y="891836"/>
                  </a:lnTo>
                  <a:lnTo>
                    <a:pt x="194628" y="853287"/>
                  </a:lnTo>
                  <a:lnTo>
                    <a:pt x="225590" y="815471"/>
                  </a:lnTo>
                  <a:lnTo>
                    <a:pt x="257298" y="778399"/>
                  </a:lnTo>
                  <a:lnTo>
                    <a:pt x="289737" y="742077"/>
                  </a:lnTo>
                  <a:lnTo>
                    <a:pt x="322894" y="706514"/>
                  </a:lnTo>
                  <a:lnTo>
                    <a:pt x="356753" y="671719"/>
                  </a:lnTo>
                  <a:lnTo>
                    <a:pt x="391301" y="637700"/>
                  </a:lnTo>
                  <a:lnTo>
                    <a:pt x="426522" y="604465"/>
                  </a:lnTo>
                  <a:lnTo>
                    <a:pt x="462404" y="572022"/>
                  </a:lnTo>
                  <a:lnTo>
                    <a:pt x="498930" y="540381"/>
                  </a:lnTo>
                  <a:lnTo>
                    <a:pt x="536087" y="509548"/>
                  </a:lnTo>
                  <a:lnTo>
                    <a:pt x="573860" y="479533"/>
                  </a:lnTo>
                  <a:lnTo>
                    <a:pt x="612234" y="450344"/>
                  </a:lnTo>
                  <a:lnTo>
                    <a:pt x="651196" y="421989"/>
                  </a:lnTo>
                  <a:lnTo>
                    <a:pt x="690731" y="394476"/>
                  </a:lnTo>
                  <a:lnTo>
                    <a:pt x="730825" y="367815"/>
                  </a:lnTo>
                  <a:lnTo>
                    <a:pt x="771462" y="342012"/>
                  </a:lnTo>
                  <a:lnTo>
                    <a:pt x="812629" y="317077"/>
                  </a:lnTo>
                  <a:lnTo>
                    <a:pt x="854311" y="293018"/>
                  </a:lnTo>
                  <a:lnTo>
                    <a:pt x="896494" y="269843"/>
                  </a:lnTo>
                  <a:lnTo>
                    <a:pt x="939163" y="247560"/>
                  </a:lnTo>
                  <a:lnTo>
                    <a:pt x="982304" y="226179"/>
                  </a:lnTo>
                  <a:lnTo>
                    <a:pt x="1025903" y="205706"/>
                  </a:lnTo>
                  <a:lnTo>
                    <a:pt x="1069944" y="186151"/>
                  </a:lnTo>
                  <a:lnTo>
                    <a:pt x="1114414" y="167521"/>
                  </a:lnTo>
                  <a:lnTo>
                    <a:pt x="1159298" y="149826"/>
                  </a:lnTo>
                  <a:lnTo>
                    <a:pt x="1204582" y="133073"/>
                  </a:lnTo>
                  <a:lnTo>
                    <a:pt x="1250251" y="117271"/>
                  </a:lnTo>
                  <a:lnTo>
                    <a:pt x="1296291" y="102428"/>
                  </a:lnTo>
                  <a:lnTo>
                    <a:pt x="1342687" y="88553"/>
                  </a:lnTo>
                  <a:lnTo>
                    <a:pt x="1389425" y="75653"/>
                  </a:lnTo>
                  <a:lnTo>
                    <a:pt x="1436491" y="63738"/>
                  </a:lnTo>
                  <a:lnTo>
                    <a:pt x="1483869" y="52814"/>
                  </a:lnTo>
                  <a:lnTo>
                    <a:pt x="1531547" y="42892"/>
                  </a:lnTo>
                  <a:lnTo>
                    <a:pt x="1579508" y="33979"/>
                  </a:lnTo>
                  <a:lnTo>
                    <a:pt x="1627739" y="26083"/>
                  </a:lnTo>
                  <a:lnTo>
                    <a:pt x="1676226" y="19213"/>
                  </a:lnTo>
                  <a:lnTo>
                    <a:pt x="1724954" y="13377"/>
                  </a:lnTo>
                  <a:lnTo>
                    <a:pt x="1773908" y="8583"/>
                  </a:lnTo>
                  <a:lnTo>
                    <a:pt x="1823074" y="4840"/>
                  </a:lnTo>
                  <a:lnTo>
                    <a:pt x="1872437" y="2157"/>
                  </a:lnTo>
                  <a:lnTo>
                    <a:pt x="1921984" y="540"/>
                  </a:lnTo>
                  <a:lnTo>
                    <a:pt x="1971700" y="0"/>
                  </a:lnTo>
                  <a:lnTo>
                    <a:pt x="1971700" y="2276995"/>
                  </a:lnTo>
                  <a:lnTo>
                    <a:pt x="0" y="113808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3">
            <a:extLst>
              <a:ext uri="{FF2B5EF4-FFF2-40B4-BE49-F238E27FC236}">
                <a16:creationId xmlns:a16="http://schemas.microsoft.com/office/drawing/2014/main" id="{C0F5974C-2E7C-2B28-A43B-8032289E97B1}"/>
              </a:ext>
            </a:extLst>
          </p:cNvPr>
          <p:cNvSpPr txBox="1"/>
          <p:nvPr/>
        </p:nvSpPr>
        <p:spPr>
          <a:xfrm>
            <a:off x="2030095" y="1649709"/>
            <a:ext cx="1887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3224A"/>
                </a:solidFill>
                <a:latin typeface="Arial"/>
                <a:cs typeface="Arial"/>
              </a:rPr>
              <a:t>Performance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167E6C71-61AE-7FB8-9E64-BD9A464C6EB4}"/>
              </a:ext>
            </a:extLst>
          </p:cNvPr>
          <p:cNvSpPr txBox="1"/>
          <p:nvPr/>
        </p:nvSpPr>
        <p:spPr>
          <a:xfrm>
            <a:off x="2030095" y="3516304"/>
            <a:ext cx="1228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3224A"/>
                </a:solidFill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510E8295-B122-7B7A-830A-468D465773F1}"/>
              </a:ext>
            </a:extLst>
          </p:cNvPr>
          <p:cNvSpPr txBox="1"/>
          <p:nvPr/>
        </p:nvSpPr>
        <p:spPr>
          <a:xfrm>
            <a:off x="2030095" y="5506039"/>
            <a:ext cx="2430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Power</a:t>
            </a:r>
            <a:r>
              <a:rPr sz="24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3224A"/>
                </a:solidFill>
                <a:latin typeface="Arial"/>
                <a:cs typeface="Arial"/>
              </a:rPr>
              <a:t>efficiency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5811D430-B369-4C54-2940-FB2482E9A2E9}"/>
              </a:ext>
            </a:extLst>
          </p:cNvPr>
          <p:cNvSpPr txBox="1"/>
          <p:nvPr/>
        </p:nvSpPr>
        <p:spPr>
          <a:xfrm>
            <a:off x="8735085" y="3146887"/>
            <a:ext cx="21259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Create,</a:t>
            </a:r>
            <a:r>
              <a:rPr sz="2400" b="1" spc="-8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3224A"/>
                </a:solidFill>
                <a:latin typeface="Arial"/>
                <a:cs typeface="Arial"/>
              </a:rPr>
              <a:t>deploy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&amp;</a:t>
            </a:r>
            <a:r>
              <a:rPr sz="24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3224A"/>
                </a:solidFill>
                <a:latin typeface="Arial"/>
                <a:cs typeface="Arial"/>
              </a:rPr>
              <a:t>maintain</a:t>
            </a:r>
            <a:r>
              <a:rPr sz="24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03224A"/>
                </a:solidFill>
                <a:latin typeface="Arial"/>
                <a:cs typeface="Arial"/>
              </a:rPr>
              <a:t>ML </a:t>
            </a:r>
            <a:r>
              <a:rPr sz="2400" b="1" spc="-10" dirty="0">
                <a:solidFill>
                  <a:srgbClr val="03224A"/>
                </a:solidFill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849D8330-1C13-3F3A-DD28-C1D9E55F37F9}"/>
              </a:ext>
            </a:extLst>
          </p:cNvPr>
          <p:cNvSpPr/>
          <p:nvPr/>
        </p:nvSpPr>
        <p:spPr>
          <a:xfrm>
            <a:off x="3711747" y="1176016"/>
            <a:ext cx="4768850" cy="4930140"/>
          </a:xfrm>
          <a:custGeom>
            <a:avLst/>
            <a:gdLst/>
            <a:ahLst/>
            <a:cxnLst/>
            <a:rect l="l" t="t" r="r" b="b"/>
            <a:pathLst>
              <a:path w="4768850" h="4930140">
                <a:moveTo>
                  <a:pt x="2618740" y="0"/>
                </a:moveTo>
                <a:lnTo>
                  <a:pt x="2401989" y="291503"/>
                </a:lnTo>
                <a:lnTo>
                  <a:pt x="2613939" y="606844"/>
                </a:lnTo>
                <a:lnTo>
                  <a:pt x="2615298" y="434098"/>
                </a:lnTo>
                <a:lnTo>
                  <a:pt x="2663038" y="439861"/>
                </a:lnTo>
                <a:lnTo>
                  <a:pt x="2710402" y="446649"/>
                </a:lnTo>
                <a:lnTo>
                  <a:pt x="2757382" y="454449"/>
                </a:lnTo>
                <a:lnTo>
                  <a:pt x="2803967" y="463249"/>
                </a:lnTo>
                <a:lnTo>
                  <a:pt x="2850147" y="473036"/>
                </a:lnTo>
                <a:lnTo>
                  <a:pt x="2895912" y="483799"/>
                </a:lnTo>
                <a:lnTo>
                  <a:pt x="2941252" y="495524"/>
                </a:lnTo>
                <a:lnTo>
                  <a:pt x="2986157" y="508200"/>
                </a:lnTo>
                <a:lnTo>
                  <a:pt x="3030618" y="521814"/>
                </a:lnTo>
                <a:lnTo>
                  <a:pt x="3074624" y="536354"/>
                </a:lnTo>
                <a:lnTo>
                  <a:pt x="3118165" y="551806"/>
                </a:lnTo>
                <a:lnTo>
                  <a:pt x="3161232" y="568160"/>
                </a:lnTo>
                <a:lnTo>
                  <a:pt x="3203814" y="585401"/>
                </a:lnTo>
                <a:lnTo>
                  <a:pt x="3245902" y="603519"/>
                </a:lnTo>
                <a:lnTo>
                  <a:pt x="3287485" y="622501"/>
                </a:lnTo>
                <a:lnTo>
                  <a:pt x="3328554" y="642333"/>
                </a:lnTo>
                <a:lnTo>
                  <a:pt x="3369099" y="663005"/>
                </a:lnTo>
                <a:lnTo>
                  <a:pt x="3409109" y="684502"/>
                </a:lnTo>
                <a:lnTo>
                  <a:pt x="3448575" y="706814"/>
                </a:lnTo>
                <a:lnTo>
                  <a:pt x="3487487" y="729928"/>
                </a:lnTo>
                <a:lnTo>
                  <a:pt x="3525835" y="753830"/>
                </a:lnTo>
                <a:lnTo>
                  <a:pt x="3563608" y="778510"/>
                </a:lnTo>
                <a:lnTo>
                  <a:pt x="3600798" y="803953"/>
                </a:lnTo>
                <a:lnTo>
                  <a:pt x="3637393" y="830149"/>
                </a:lnTo>
                <a:lnTo>
                  <a:pt x="3673385" y="857085"/>
                </a:lnTo>
                <a:lnTo>
                  <a:pt x="3708762" y="884747"/>
                </a:lnTo>
                <a:lnTo>
                  <a:pt x="3743516" y="913125"/>
                </a:lnTo>
                <a:lnTo>
                  <a:pt x="3777636" y="942205"/>
                </a:lnTo>
                <a:lnTo>
                  <a:pt x="3811112" y="971974"/>
                </a:lnTo>
                <a:lnTo>
                  <a:pt x="3843934" y="1002422"/>
                </a:lnTo>
                <a:lnTo>
                  <a:pt x="3876093" y="1033535"/>
                </a:lnTo>
                <a:lnTo>
                  <a:pt x="3907578" y="1065300"/>
                </a:lnTo>
                <a:lnTo>
                  <a:pt x="3938380" y="1097706"/>
                </a:lnTo>
                <a:lnTo>
                  <a:pt x="3968488" y="1130740"/>
                </a:lnTo>
                <a:lnTo>
                  <a:pt x="3997892" y="1164390"/>
                </a:lnTo>
                <a:lnTo>
                  <a:pt x="4026584" y="1198642"/>
                </a:lnTo>
                <a:lnTo>
                  <a:pt x="4054551" y="1233486"/>
                </a:lnTo>
                <a:lnTo>
                  <a:pt x="4081786" y="1268908"/>
                </a:lnTo>
                <a:lnTo>
                  <a:pt x="4108277" y="1304896"/>
                </a:lnTo>
                <a:lnTo>
                  <a:pt x="4134015" y="1341438"/>
                </a:lnTo>
                <a:lnTo>
                  <a:pt x="4158989" y="1378521"/>
                </a:lnTo>
                <a:lnTo>
                  <a:pt x="4183191" y="1416133"/>
                </a:lnTo>
                <a:lnTo>
                  <a:pt x="4206609" y="1454261"/>
                </a:lnTo>
                <a:lnTo>
                  <a:pt x="4229235" y="1492893"/>
                </a:lnTo>
                <a:lnTo>
                  <a:pt x="4251057" y="1532017"/>
                </a:lnTo>
                <a:lnTo>
                  <a:pt x="4272066" y="1571620"/>
                </a:lnTo>
                <a:lnTo>
                  <a:pt x="4292253" y="1611690"/>
                </a:lnTo>
                <a:lnTo>
                  <a:pt x="4311607" y="1652215"/>
                </a:lnTo>
                <a:lnTo>
                  <a:pt x="4330117" y="1693181"/>
                </a:lnTo>
                <a:lnTo>
                  <a:pt x="4347776" y="1734577"/>
                </a:lnTo>
                <a:lnTo>
                  <a:pt x="4364571" y="1776390"/>
                </a:lnTo>
                <a:lnTo>
                  <a:pt x="4380494" y="1818609"/>
                </a:lnTo>
                <a:lnTo>
                  <a:pt x="4395534" y="1861219"/>
                </a:lnTo>
                <a:lnTo>
                  <a:pt x="4409681" y="1904210"/>
                </a:lnTo>
                <a:lnTo>
                  <a:pt x="4422926" y="1947568"/>
                </a:lnTo>
                <a:lnTo>
                  <a:pt x="4435259" y="1991282"/>
                </a:lnTo>
                <a:lnTo>
                  <a:pt x="4446669" y="2035338"/>
                </a:lnTo>
                <a:lnTo>
                  <a:pt x="4457147" y="2079725"/>
                </a:lnTo>
                <a:lnTo>
                  <a:pt x="4466682" y="2124430"/>
                </a:lnTo>
                <a:lnTo>
                  <a:pt x="4475265" y="2169441"/>
                </a:lnTo>
                <a:lnTo>
                  <a:pt x="4482886" y="2214745"/>
                </a:lnTo>
                <a:lnTo>
                  <a:pt x="4489535" y="2260330"/>
                </a:lnTo>
                <a:lnTo>
                  <a:pt x="4495201" y="2306183"/>
                </a:lnTo>
                <a:lnTo>
                  <a:pt x="4499876" y="2352292"/>
                </a:lnTo>
                <a:lnTo>
                  <a:pt x="4503548" y="2398645"/>
                </a:lnTo>
                <a:lnTo>
                  <a:pt x="4506209" y="2445229"/>
                </a:lnTo>
                <a:lnTo>
                  <a:pt x="4507847" y="2492032"/>
                </a:lnTo>
                <a:lnTo>
                  <a:pt x="4508454" y="2539042"/>
                </a:lnTo>
                <a:lnTo>
                  <a:pt x="4508018" y="2586246"/>
                </a:lnTo>
                <a:lnTo>
                  <a:pt x="4506531" y="2633631"/>
                </a:lnTo>
                <a:lnTo>
                  <a:pt x="4503982" y="2681185"/>
                </a:lnTo>
                <a:lnTo>
                  <a:pt x="4500362" y="2728897"/>
                </a:lnTo>
                <a:lnTo>
                  <a:pt x="4495660" y="2776753"/>
                </a:lnTo>
                <a:lnTo>
                  <a:pt x="4489897" y="2824493"/>
                </a:lnTo>
                <a:lnTo>
                  <a:pt x="4483109" y="2871858"/>
                </a:lnTo>
                <a:lnTo>
                  <a:pt x="4475309" y="2918837"/>
                </a:lnTo>
                <a:lnTo>
                  <a:pt x="4466509" y="2965422"/>
                </a:lnTo>
                <a:lnTo>
                  <a:pt x="4456722" y="3011602"/>
                </a:lnTo>
                <a:lnTo>
                  <a:pt x="4445959" y="3057367"/>
                </a:lnTo>
                <a:lnTo>
                  <a:pt x="4434234" y="3102707"/>
                </a:lnTo>
                <a:lnTo>
                  <a:pt x="4421558" y="3147612"/>
                </a:lnTo>
                <a:lnTo>
                  <a:pt x="4407944" y="3192073"/>
                </a:lnTo>
                <a:lnTo>
                  <a:pt x="4393404" y="3236079"/>
                </a:lnTo>
                <a:lnTo>
                  <a:pt x="4377952" y="3279620"/>
                </a:lnTo>
                <a:lnTo>
                  <a:pt x="4361598" y="3322687"/>
                </a:lnTo>
                <a:lnTo>
                  <a:pt x="4344357" y="3365269"/>
                </a:lnTo>
                <a:lnTo>
                  <a:pt x="4326239" y="3407357"/>
                </a:lnTo>
                <a:lnTo>
                  <a:pt x="4307257" y="3448941"/>
                </a:lnTo>
                <a:lnTo>
                  <a:pt x="4287425" y="3490009"/>
                </a:lnTo>
                <a:lnTo>
                  <a:pt x="4266753" y="3530554"/>
                </a:lnTo>
                <a:lnTo>
                  <a:pt x="4245256" y="3570564"/>
                </a:lnTo>
                <a:lnTo>
                  <a:pt x="4222944" y="3610030"/>
                </a:lnTo>
                <a:lnTo>
                  <a:pt x="4199830" y="3648942"/>
                </a:lnTo>
                <a:lnTo>
                  <a:pt x="4175928" y="3687290"/>
                </a:lnTo>
                <a:lnTo>
                  <a:pt x="4151248" y="3725063"/>
                </a:lnTo>
                <a:lnTo>
                  <a:pt x="4125805" y="3762253"/>
                </a:lnTo>
                <a:lnTo>
                  <a:pt x="4099609" y="3798848"/>
                </a:lnTo>
                <a:lnTo>
                  <a:pt x="4072673" y="3834840"/>
                </a:lnTo>
                <a:lnTo>
                  <a:pt x="4045011" y="3870217"/>
                </a:lnTo>
                <a:lnTo>
                  <a:pt x="4016633" y="3904971"/>
                </a:lnTo>
                <a:lnTo>
                  <a:pt x="3987553" y="3939091"/>
                </a:lnTo>
                <a:lnTo>
                  <a:pt x="3957784" y="3972567"/>
                </a:lnTo>
                <a:lnTo>
                  <a:pt x="3927336" y="4005390"/>
                </a:lnTo>
                <a:lnTo>
                  <a:pt x="3896223" y="4037548"/>
                </a:lnTo>
                <a:lnTo>
                  <a:pt x="3864458" y="4069033"/>
                </a:lnTo>
                <a:lnTo>
                  <a:pt x="3832052" y="4099835"/>
                </a:lnTo>
                <a:lnTo>
                  <a:pt x="3799018" y="4129943"/>
                </a:lnTo>
                <a:lnTo>
                  <a:pt x="3765368" y="4159348"/>
                </a:lnTo>
                <a:lnTo>
                  <a:pt x="3731116" y="4188039"/>
                </a:lnTo>
                <a:lnTo>
                  <a:pt x="3696272" y="4216006"/>
                </a:lnTo>
                <a:lnTo>
                  <a:pt x="3660850" y="4243241"/>
                </a:lnTo>
                <a:lnTo>
                  <a:pt x="3624862" y="4269732"/>
                </a:lnTo>
                <a:lnTo>
                  <a:pt x="3588320" y="4295470"/>
                </a:lnTo>
                <a:lnTo>
                  <a:pt x="3551237" y="4320444"/>
                </a:lnTo>
                <a:lnTo>
                  <a:pt x="3513625" y="4344646"/>
                </a:lnTo>
                <a:lnTo>
                  <a:pt x="3475497" y="4368064"/>
                </a:lnTo>
                <a:lnTo>
                  <a:pt x="3436865" y="4390690"/>
                </a:lnTo>
                <a:lnTo>
                  <a:pt x="3397741" y="4412512"/>
                </a:lnTo>
                <a:lnTo>
                  <a:pt x="3358138" y="4433522"/>
                </a:lnTo>
                <a:lnTo>
                  <a:pt x="3318068" y="4453708"/>
                </a:lnTo>
                <a:lnTo>
                  <a:pt x="3277543" y="4473062"/>
                </a:lnTo>
                <a:lnTo>
                  <a:pt x="3236577" y="4491573"/>
                </a:lnTo>
                <a:lnTo>
                  <a:pt x="3195181" y="4509231"/>
                </a:lnTo>
                <a:lnTo>
                  <a:pt x="3153368" y="4526026"/>
                </a:lnTo>
                <a:lnTo>
                  <a:pt x="3111149" y="4541949"/>
                </a:lnTo>
                <a:lnTo>
                  <a:pt x="3068539" y="4556989"/>
                </a:lnTo>
                <a:lnTo>
                  <a:pt x="3025548" y="4571136"/>
                </a:lnTo>
                <a:lnTo>
                  <a:pt x="2982190" y="4584381"/>
                </a:lnTo>
                <a:lnTo>
                  <a:pt x="2938476" y="4596714"/>
                </a:lnTo>
                <a:lnTo>
                  <a:pt x="2894420" y="4608124"/>
                </a:lnTo>
                <a:lnTo>
                  <a:pt x="2850033" y="4618602"/>
                </a:lnTo>
                <a:lnTo>
                  <a:pt x="2805328" y="4628137"/>
                </a:lnTo>
                <a:lnTo>
                  <a:pt x="2760317" y="4636720"/>
                </a:lnTo>
                <a:lnTo>
                  <a:pt x="2715013" y="4644341"/>
                </a:lnTo>
                <a:lnTo>
                  <a:pt x="2669428" y="4650990"/>
                </a:lnTo>
                <a:lnTo>
                  <a:pt x="2623575" y="4656656"/>
                </a:lnTo>
                <a:lnTo>
                  <a:pt x="2577466" y="4661331"/>
                </a:lnTo>
                <a:lnTo>
                  <a:pt x="2531113" y="4665003"/>
                </a:lnTo>
                <a:lnTo>
                  <a:pt x="2484529" y="4667664"/>
                </a:lnTo>
                <a:lnTo>
                  <a:pt x="2437726" y="4669302"/>
                </a:lnTo>
                <a:lnTo>
                  <a:pt x="2390716" y="4669909"/>
                </a:lnTo>
                <a:lnTo>
                  <a:pt x="2343512" y="4669473"/>
                </a:lnTo>
                <a:lnTo>
                  <a:pt x="2296127" y="4667986"/>
                </a:lnTo>
                <a:lnTo>
                  <a:pt x="2248573" y="4665438"/>
                </a:lnTo>
                <a:lnTo>
                  <a:pt x="2200861" y="4661817"/>
                </a:lnTo>
                <a:lnTo>
                  <a:pt x="2153005" y="4657115"/>
                </a:lnTo>
                <a:lnTo>
                  <a:pt x="2105265" y="4651352"/>
                </a:lnTo>
                <a:lnTo>
                  <a:pt x="2057901" y="4644564"/>
                </a:lnTo>
                <a:lnTo>
                  <a:pt x="2010921" y="4636764"/>
                </a:lnTo>
                <a:lnTo>
                  <a:pt x="1964336" y="4627965"/>
                </a:lnTo>
                <a:lnTo>
                  <a:pt x="1918156" y="4618177"/>
                </a:lnTo>
                <a:lnTo>
                  <a:pt x="1872391" y="4607414"/>
                </a:lnTo>
                <a:lnTo>
                  <a:pt x="1827051" y="4595689"/>
                </a:lnTo>
                <a:lnTo>
                  <a:pt x="1782146" y="4583013"/>
                </a:lnTo>
                <a:lnTo>
                  <a:pt x="1737685" y="4569399"/>
                </a:lnTo>
                <a:lnTo>
                  <a:pt x="1693680" y="4554860"/>
                </a:lnTo>
                <a:lnTo>
                  <a:pt x="1650138" y="4539407"/>
                </a:lnTo>
                <a:lnTo>
                  <a:pt x="1607072" y="4523053"/>
                </a:lnTo>
                <a:lnTo>
                  <a:pt x="1564490" y="4505812"/>
                </a:lnTo>
                <a:lnTo>
                  <a:pt x="1522402" y="4487694"/>
                </a:lnTo>
                <a:lnTo>
                  <a:pt x="1480819" y="4468712"/>
                </a:lnTo>
                <a:lnTo>
                  <a:pt x="1439750" y="4448880"/>
                </a:lnTo>
                <a:lnTo>
                  <a:pt x="1399206" y="4428208"/>
                </a:lnTo>
                <a:lnTo>
                  <a:pt x="1359196" y="4406711"/>
                </a:lnTo>
                <a:lnTo>
                  <a:pt x="1319730" y="4384399"/>
                </a:lnTo>
                <a:lnTo>
                  <a:pt x="1280818" y="4361285"/>
                </a:lnTo>
                <a:lnTo>
                  <a:pt x="1242471" y="4337383"/>
                </a:lnTo>
                <a:lnTo>
                  <a:pt x="1204698" y="4312703"/>
                </a:lnTo>
                <a:lnTo>
                  <a:pt x="1167508" y="4287260"/>
                </a:lnTo>
                <a:lnTo>
                  <a:pt x="1130913" y="4261064"/>
                </a:lnTo>
                <a:lnTo>
                  <a:pt x="1094922" y="4234128"/>
                </a:lnTo>
                <a:lnTo>
                  <a:pt x="1059544" y="4206466"/>
                </a:lnTo>
                <a:lnTo>
                  <a:pt x="1024791" y="4178088"/>
                </a:lnTo>
                <a:lnTo>
                  <a:pt x="990671" y="4149009"/>
                </a:lnTo>
                <a:lnTo>
                  <a:pt x="957195" y="4119239"/>
                </a:lnTo>
                <a:lnTo>
                  <a:pt x="924373" y="4088791"/>
                </a:lnTo>
                <a:lnTo>
                  <a:pt x="892215" y="4057678"/>
                </a:lnTo>
                <a:lnTo>
                  <a:pt x="860730" y="4025913"/>
                </a:lnTo>
                <a:lnTo>
                  <a:pt x="829928" y="3993507"/>
                </a:lnTo>
                <a:lnTo>
                  <a:pt x="799821" y="3960473"/>
                </a:lnTo>
                <a:lnTo>
                  <a:pt x="770416" y="3926823"/>
                </a:lnTo>
                <a:lnTo>
                  <a:pt x="741726" y="3892571"/>
                </a:lnTo>
                <a:lnTo>
                  <a:pt x="713758" y="3857727"/>
                </a:lnTo>
                <a:lnTo>
                  <a:pt x="686524" y="3822305"/>
                </a:lnTo>
                <a:lnTo>
                  <a:pt x="660033" y="3786317"/>
                </a:lnTo>
                <a:lnTo>
                  <a:pt x="634296" y="3749775"/>
                </a:lnTo>
                <a:lnTo>
                  <a:pt x="609321" y="3712692"/>
                </a:lnTo>
                <a:lnTo>
                  <a:pt x="585120" y="3675080"/>
                </a:lnTo>
                <a:lnTo>
                  <a:pt x="561702" y="3636952"/>
                </a:lnTo>
                <a:lnTo>
                  <a:pt x="539077" y="3598320"/>
                </a:lnTo>
                <a:lnTo>
                  <a:pt x="517254" y="3559196"/>
                </a:lnTo>
                <a:lnTo>
                  <a:pt x="496245" y="3519593"/>
                </a:lnTo>
                <a:lnTo>
                  <a:pt x="476059" y="3479523"/>
                </a:lnTo>
                <a:lnTo>
                  <a:pt x="456706" y="3438999"/>
                </a:lnTo>
                <a:lnTo>
                  <a:pt x="438195" y="3398032"/>
                </a:lnTo>
                <a:lnTo>
                  <a:pt x="420537" y="3356636"/>
                </a:lnTo>
                <a:lnTo>
                  <a:pt x="403742" y="3314823"/>
                </a:lnTo>
                <a:lnTo>
                  <a:pt x="387819" y="3272604"/>
                </a:lnTo>
                <a:lnTo>
                  <a:pt x="372780" y="3229994"/>
                </a:lnTo>
                <a:lnTo>
                  <a:pt x="358632" y="3187003"/>
                </a:lnTo>
                <a:lnTo>
                  <a:pt x="345387" y="3143645"/>
                </a:lnTo>
                <a:lnTo>
                  <a:pt x="333055" y="3099931"/>
                </a:lnTo>
                <a:lnTo>
                  <a:pt x="321645" y="3055875"/>
                </a:lnTo>
                <a:lnTo>
                  <a:pt x="311168" y="3011488"/>
                </a:lnTo>
                <a:lnTo>
                  <a:pt x="301632" y="2966783"/>
                </a:lnTo>
                <a:lnTo>
                  <a:pt x="293049" y="2921772"/>
                </a:lnTo>
                <a:lnTo>
                  <a:pt x="285429" y="2876468"/>
                </a:lnTo>
                <a:lnTo>
                  <a:pt x="278780" y="2830884"/>
                </a:lnTo>
                <a:lnTo>
                  <a:pt x="273114" y="2785030"/>
                </a:lnTo>
                <a:lnTo>
                  <a:pt x="268439" y="2738921"/>
                </a:lnTo>
                <a:lnTo>
                  <a:pt x="264767" y="2692568"/>
                </a:lnTo>
                <a:lnTo>
                  <a:pt x="262107" y="2645984"/>
                </a:lnTo>
                <a:lnTo>
                  <a:pt x="260468" y="2599181"/>
                </a:lnTo>
                <a:lnTo>
                  <a:pt x="259862" y="2552171"/>
                </a:lnTo>
                <a:lnTo>
                  <a:pt x="260297" y="2504968"/>
                </a:lnTo>
                <a:lnTo>
                  <a:pt x="261784" y="2457582"/>
                </a:lnTo>
                <a:lnTo>
                  <a:pt x="264333" y="2410028"/>
                </a:lnTo>
                <a:lnTo>
                  <a:pt x="267954" y="2362316"/>
                </a:lnTo>
                <a:lnTo>
                  <a:pt x="272656" y="2314460"/>
                </a:lnTo>
                <a:lnTo>
                  <a:pt x="278521" y="2265965"/>
                </a:lnTo>
                <a:lnTo>
                  <a:pt x="285453" y="2217835"/>
                </a:lnTo>
                <a:lnTo>
                  <a:pt x="293437" y="2170083"/>
                </a:lnTo>
                <a:lnTo>
                  <a:pt x="302462" y="2122719"/>
                </a:lnTo>
                <a:lnTo>
                  <a:pt x="312516" y="2075756"/>
                </a:lnTo>
                <a:lnTo>
                  <a:pt x="323584" y="2029204"/>
                </a:lnTo>
                <a:lnTo>
                  <a:pt x="335655" y="1983075"/>
                </a:lnTo>
                <a:lnTo>
                  <a:pt x="348717" y="1937380"/>
                </a:lnTo>
                <a:lnTo>
                  <a:pt x="362755" y="1892132"/>
                </a:lnTo>
                <a:lnTo>
                  <a:pt x="377759" y="1847340"/>
                </a:lnTo>
                <a:lnTo>
                  <a:pt x="393714" y="1803018"/>
                </a:lnTo>
                <a:lnTo>
                  <a:pt x="410609" y="1759175"/>
                </a:lnTo>
                <a:lnTo>
                  <a:pt x="428430" y="1715824"/>
                </a:lnTo>
                <a:lnTo>
                  <a:pt x="447166" y="1672976"/>
                </a:lnTo>
                <a:lnTo>
                  <a:pt x="466804" y="1630642"/>
                </a:lnTo>
                <a:lnTo>
                  <a:pt x="487330" y="1588835"/>
                </a:lnTo>
                <a:lnTo>
                  <a:pt x="508732" y="1547564"/>
                </a:lnTo>
                <a:lnTo>
                  <a:pt x="530998" y="1506842"/>
                </a:lnTo>
                <a:lnTo>
                  <a:pt x="554114" y="1466681"/>
                </a:lnTo>
                <a:lnTo>
                  <a:pt x="578069" y="1427091"/>
                </a:lnTo>
                <a:lnTo>
                  <a:pt x="602850" y="1388084"/>
                </a:lnTo>
                <a:lnTo>
                  <a:pt x="628443" y="1349671"/>
                </a:lnTo>
                <a:lnTo>
                  <a:pt x="654837" y="1311865"/>
                </a:lnTo>
                <a:lnTo>
                  <a:pt x="682019" y="1274675"/>
                </a:lnTo>
                <a:lnTo>
                  <a:pt x="709975" y="1238115"/>
                </a:lnTo>
                <a:lnTo>
                  <a:pt x="738694" y="1202194"/>
                </a:lnTo>
                <a:lnTo>
                  <a:pt x="768162" y="1166926"/>
                </a:lnTo>
                <a:lnTo>
                  <a:pt x="798368" y="1132320"/>
                </a:lnTo>
                <a:lnTo>
                  <a:pt x="829298" y="1098388"/>
                </a:lnTo>
                <a:lnTo>
                  <a:pt x="860939" y="1065143"/>
                </a:lnTo>
                <a:lnTo>
                  <a:pt x="893280" y="1032595"/>
                </a:lnTo>
                <a:lnTo>
                  <a:pt x="926307" y="1000756"/>
                </a:lnTo>
                <a:lnTo>
                  <a:pt x="960008" y="969637"/>
                </a:lnTo>
                <a:lnTo>
                  <a:pt x="994371" y="939249"/>
                </a:lnTo>
                <a:lnTo>
                  <a:pt x="1029381" y="909605"/>
                </a:lnTo>
                <a:lnTo>
                  <a:pt x="1065028" y="880715"/>
                </a:lnTo>
                <a:lnTo>
                  <a:pt x="1101297" y="852591"/>
                </a:lnTo>
                <a:lnTo>
                  <a:pt x="1138178" y="825244"/>
                </a:lnTo>
                <a:lnTo>
                  <a:pt x="1175656" y="798686"/>
                </a:lnTo>
                <a:lnTo>
                  <a:pt x="1213719" y="772928"/>
                </a:lnTo>
                <a:lnTo>
                  <a:pt x="1252355" y="747982"/>
                </a:lnTo>
                <a:lnTo>
                  <a:pt x="1291551" y="723859"/>
                </a:lnTo>
                <a:lnTo>
                  <a:pt x="1331295" y="700571"/>
                </a:lnTo>
                <a:lnTo>
                  <a:pt x="1371573" y="678128"/>
                </a:lnTo>
                <a:lnTo>
                  <a:pt x="1412373" y="656543"/>
                </a:lnTo>
                <a:lnTo>
                  <a:pt x="1453682" y="635827"/>
                </a:lnTo>
                <a:lnTo>
                  <a:pt x="1495488" y="615991"/>
                </a:lnTo>
                <a:lnTo>
                  <a:pt x="1537778" y="597046"/>
                </a:lnTo>
                <a:lnTo>
                  <a:pt x="1580540" y="579005"/>
                </a:lnTo>
                <a:lnTo>
                  <a:pt x="1623760" y="561878"/>
                </a:lnTo>
                <a:lnTo>
                  <a:pt x="1667427" y="545677"/>
                </a:lnTo>
                <a:lnTo>
                  <a:pt x="1711526" y="530413"/>
                </a:lnTo>
                <a:lnTo>
                  <a:pt x="1756047" y="516099"/>
                </a:lnTo>
                <a:lnTo>
                  <a:pt x="1800976" y="502744"/>
                </a:lnTo>
                <a:lnTo>
                  <a:pt x="1846300" y="490361"/>
                </a:lnTo>
                <a:lnTo>
                  <a:pt x="1892008" y="478962"/>
                </a:lnTo>
                <a:lnTo>
                  <a:pt x="1938085" y="468556"/>
                </a:lnTo>
                <a:lnTo>
                  <a:pt x="1984520" y="459157"/>
                </a:lnTo>
                <a:lnTo>
                  <a:pt x="2031300" y="450775"/>
                </a:lnTo>
                <a:lnTo>
                  <a:pt x="2078413" y="443423"/>
                </a:lnTo>
                <a:lnTo>
                  <a:pt x="2125845" y="437110"/>
                </a:lnTo>
                <a:lnTo>
                  <a:pt x="2173583" y="431849"/>
                </a:lnTo>
                <a:lnTo>
                  <a:pt x="2221617" y="427651"/>
                </a:lnTo>
                <a:lnTo>
                  <a:pt x="2269931" y="424528"/>
                </a:lnTo>
                <a:lnTo>
                  <a:pt x="2318515" y="422490"/>
                </a:lnTo>
                <a:lnTo>
                  <a:pt x="2367356" y="421551"/>
                </a:lnTo>
                <a:lnTo>
                  <a:pt x="2365298" y="161455"/>
                </a:lnTo>
                <a:lnTo>
                  <a:pt x="2317242" y="162309"/>
                </a:lnTo>
                <a:lnTo>
                  <a:pt x="2269424" y="164106"/>
                </a:lnTo>
                <a:lnTo>
                  <a:pt x="2221853" y="166836"/>
                </a:lnTo>
                <a:lnTo>
                  <a:pt x="2174539" y="170489"/>
                </a:lnTo>
                <a:lnTo>
                  <a:pt x="2127491" y="175057"/>
                </a:lnTo>
                <a:lnTo>
                  <a:pt x="2080717" y="180531"/>
                </a:lnTo>
                <a:lnTo>
                  <a:pt x="2034225" y="186902"/>
                </a:lnTo>
                <a:lnTo>
                  <a:pt x="1988026" y="194160"/>
                </a:lnTo>
                <a:lnTo>
                  <a:pt x="1942127" y="202298"/>
                </a:lnTo>
                <a:lnTo>
                  <a:pt x="1896538" y="211306"/>
                </a:lnTo>
                <a:lnTo>
                  <a:pt x="1851267" y="221174"/>
                </a:lnTo>
                <a:lnTo>
                  <a:pt x="1806323" y="231895"/>
                </a:lnTo>
                <a:lnTo>
                  <a:pt x="1761715" y="243459"/>
                </a:lnTo>
                <a:lnTo>
                  <a:pt x="1717452" y="255857"/>
                </a:lnTo>
                <a:lnTo>
                  <a:pt x="1673543" y="269079"/>
                </a:lnTo>
                <a:lnTo>
                  <a:pt x="1629996" y="283119"/>
                </a:lnTo>
                <a:lnTo>
                  <a:pt x="1586821" y="297965"/>
                </a:lnTo>
                <a:lnTo>
                  <a:pt x="1544025" y="313609"/>
                </a:lnTo>
                <a:lnTo>
                  <a:pt x="1501619" y="330043"/>
                </a:lnTo>
                <a:lnTo>
                  <a:pt x="1459610" y="347257"/>
                </a:lnTo>
                <a:lnTo>
                  <a:pt x="1418008" y="365242"/>
                </a:lnTo>
                <a:lnTo>
                  <a:pt x="1376822" y="383989"/>
                </a:lnTo>
                <a:lnTo>
                  <a:pt x="1336060" y="403490"/>
                </a:lnTo>
                <a:lnTo>
                  <a:pt x="1295731" y="423735"/>
                </a:lnTo>
                <a:lnTo>
                  <a:pt x="1255844" y="444715"/>
                </a:lnTo>
                <a:lnTo>
                  <a:pt x="1216408" y="466422"/>
                </a:lnTo>
                <a:lnTo>
                  <a:pt x="1177431" y="488847"/>
                </a:lnTo>
                <a:lnTo>
                  <a:pt x="1138923" y="511979"/>
                </a:lnTo>
                <a:lnTo>
                  <a:pt x="1100892" y="535811"/>
                </a:lnTo>
                <a:lnTo>
                  <a:pt x="1063347" y="560334"/>
                </a:lnTo>
                <a:lnTo>
                  <a:pt x="1026298" y="585538"/>
                </a:lnTo>
                <a:lnTo>
                  <a:pt x="989752" y="611415"/>
                </a:lnTo>
                <a:lnTo>
                  <a:pt x="953719" y="637956"/>
                </a:lnTo>
                <a:lnTo>
                  <a:pt x="918207" y="665151"/>
                </a:lnTo>
                <a:lnTo>
                  <a:pt x="883226" y="692991"/>
                </a:lnTo>
                <a:lnTo>
                  <a:pt x="848783" y="721469"/>
                </a:lnTo>
                <a:lnTo>
                  <a:pt x="814889" y="750574"/>
                </a:lnTo>
                <a:lnTo>
                  <a:pt x="781551" y="780297"/>
                </a:lnTo>
                <a:lnTo>
                  <a:pt x="748779" y="810631"/>
                </a:lnTo>
                <a:lnTo>
                  <a:pt x="716582" y="841565"/>
                </a:lnTo>
                <a:lnTo>
                  <a:pt x="684968" y="873091"/>
                </a:lnTo>
                <a:lnTo>
                  <a:pt x="653946" y="905200"/>
                </a:lnTo>
                <a:lnTo>
                  <a:pt x="623524" y="937883"/>
                </a:lnTo>
                <a:lnTo>
                  <a:pt x="593713" y="971130"/>
                </a:lnTo>
                <a:lnTo>
                  <a:pt x="564520" y="1004934"/>
                </a:lnTo>
                <a:lnTo>
                  <a:pt x="535955" y="1039284"/>
                </a:lnTo>
                <a:lnTo>
                  <a:pt x="508026" y="1074173"/>
                </a:lnTo>
                <a:lnTo>
                  <a:pt x="480742" y="1109590"/>
                </a:lnTo>
                <a:lnTo>
                  <a:pt x="454113" y="1145528"/>
                </a:lnTo>
                <a:lnTo>
                  <a:pt x="428145" y="1181976"/>
                </a:lnTo>
                <a:lnTo>
                  <a:pt x="402850" y="1218927"/>
                </a:lnTo>
                <a:lnTo>
                  <a:pt x="378235" y="1256370"/>
                </a:lnTo>
                <a:lnTo>
                  <a:pt x="354309" y="1294298"/>
                </a:lnTo>
                <a:lnTo>
                  <a:pt x="331082" y="1332701"/>
                </a:lnTo>
                <a:lnTo>
                  <a:pt x="308561" y="1371570"/>
                </a:lnTo>
                <a:lnTo>
                  <a:pt x="286756" y="1410896"/>
                </a:lnTo>
                <a:lnTo>
                  <a:pt x="265676" y="1450671"/>
                </a:lnTo>
                <a:lnTo>
                  <a:pt x="245329" y="1490884"/>
                </a:lnTo>
                <a:lnTo>
                  <a:pt x="225724" y="1531528"/>
                </a:lnTo>
                <a:lnTo>
                  <a:pt x="206871" y="1572594"/>
                </a:lnTo>
                <a:lnTo>
                  <a:pt x="188777" y="1614071"/>
                </a:lnTo>
                <a:lnTo>
                  <a:pt x="171452" y="1655952"/>
                </a:lnTo>
                <a:lnTo>
                  <a:pt x="154905" y="1698228"/>
                </a:lnTo>
                <a:lnTo>
                  <a:pt x="139144" y="1740889"/>
                </a:lnTo>
                <a:lnTo>
                  <a:pt x="124179" y="1783926"/>
                </a:lnTo>
                <a:lnTo>
                  <a:pt x="110017" y="1827331"/>
                </a:lnTo>
                <a:lnTo>
                  <a:pt x="96669" y="1871094"/>
                </a:lnTo>
                <a:lnTo>
                  <a:pt x="84142" y="1915207"/>
                </a:lnTo>
                <a:lnTo>
                  <a:pt x="72446" y="1959660"/>
                </a:lnTo>
                <a:lnTo>
                  <a:pt x="61589" y="2004445"/>
                </a:lnTo>
                <a:lnTo>
                  <a:pt x="51581" y="2049552"/>
                </a:lnTo>
                <a:lnTo>
                  <a:pt x="42430" y="2094973"/>
                </a:lnTo>
                <a:lnTo>
                  <a:pt x="34144" y="2140699"/>
                </a:lnTo>
                <a:lnTo>
                  <a:pt x="26734" y="2186720"/>
                </a:lnTo>
                <a:lnTo>
                  <a:pt x="20207" y="2233029"/>
                </a:lnTo>
                <a:lnTo>
                  <a:pt x="14572" y="2279615"/>
                </a:lnTo>
                <a:lnTo>
                  <a:pt x="9839" y="2326469"/>
                </a:lnTo>
                <a:lnTo>
                  <a:pt x="6015" y="2373584"/>
                </a:lnTo>
                <a:lnTo>
                  <a:pt x="3111" y="2420949"/>
                </a:lnTo>
                <a:lnTo>
                  <a:pt x="1134" y="2468556"/>
                </a:lnTo>
                <a:lnTo>
                  <a:pt x="94" y="2516396"/>
                </a:lnTo>
                <a:lnTo>
                  <a:pt x="0" y="2564460"/>
                </a:lnTo>
                <a:lnTo>
                  <a:pt x="854" y="2612516"/>
                </a:lnTo>
                <a:lnTo>
                  <a:pt x="2651" y="2660334"/>
                </a:lnTo>
                <a:lnTo>
                  <a:pt x="5380" y="2707905"/>
                </a:lnTo>
                <a:lnTo>
                  <a:pt x="9034" y="2755219"/>
                </a:lnTo>
                <a:lnTo>
                  <a:pt x="13602" y="2802267"/>
                </a:lnTo>
                <a:lnTo>
                  <a:pt x="19076" y="2849041"/>
                </a:lnTo>
                <a:lnTo>
                  <a:pt x="25446" y="2895533"/>
                </a:lnTo>
                <a:lnTo>
                  <a:pt x="32705" y="2941732"/>
                </a:lnTo>
                <a:lnTo>
                  <a:pt x="40843" y="2987631"/>
                </a:lnTo>
                <a:lnTo>
                  <a:pt x="49851" y="3033220"/>
                </a:lnTo>
                <a:lnTo>
                  <a:pt x="59719" y="3078491"/>
                </a:lnTo>
                <a:lnTo>
                  <a:pt x="70440" y="3123435"/>
                </a:lnTo>
                <a:lnTo>
                  <a:pt x="82004" y="3168043"/>
                </a:lnTo>
                <a:lnTo>
                  <a:pt x="94402" y="3212306"/>
                </a:lnTo>
                <a:lnTo>
                  <a:pt x="107624" y="3256215"/>
                </a:lnTo>
                <a:lnTo>
                  <a:pt x="121664" y="3299762"/>
                </a:lnTo>
                <a:lnTo>
                  <a:pt x="136510" y="3342937"/>
                </a:lnTo>
                <a:lnTo>
                  <a:pt x="152154" y="3385733"/>
                </a:lnTo>
                <a:lnTo>
                  <a:pt x="168588" y="3428139"/>
                </a:lnTo>
                <a:lnTo>
                  <a:pt x="185802" y="3470148"/>
                </a:lnTo>
                <a:lnTo>
                  <a:pt x="203787" y="3511750"/>
                </a:lnTo>
                <a:lnTo>
                  <a:pt x="222534" y="3552936"/>
                </a:lnTo>
                <a:lnTo>
                  <a:pt x="242035" y="3593698"/>
                </a:lnTo>
                <a:lnTo>
                  <a:pt x="262280" y="3634027"/>
                </a:lnTo>
                <a:lnTo>
                  <a:pt x="283261" y="3673914"/>
                </a:lnTo>
                <a:lnTo>
                  <a:pt x="304968" y="3713350"/>
                </a:lnTo>
                <a:lnTo>
                  <a:pt x="327392" y="3752327"/>
                </a:lnTo>
                <a:lnTo>
                  <a:pt x="350525" y="3790835"/>
                </a:lnTo>
                <a:lnTo>
                  <a:pt x="374357" y="3828866"/>
                </a:lnTo>
                <a:lnTo>
                  <a:pt x="398880" y="3866411"/>
                </a:lnTo>
                <a:lnTo>
                  <a:pt x="424084" y="3903460"/>
                </a:lnTo>
                <a:lnTo>
                  <a:pt x="449961" y="3940006"/>
                </a:lnTo>
                <a:lnTo>
                  <a:pt x="476501" y="3976039"/>
                </a:lnTo>
                <a:lnTo>
                  <a:pt x="503696" y="4011551"/>
                </a:lnTo>
                <a:lnTo>
                  <a:pt x="531537" y="4046532"/>
                </a:lnTo>
                <a:lnTo>
                  <a:pt x="560015" y="4080975"/>
                </a:lnTo>
                <a:lnTo>
                  <a:pt x="589120" y="4114869"/>
                </a:lnTo>
                <a:lnTo>
                  <a:pt x="618844" y="4148207"/>
                </a:lnTo>
                <a:lnTo>
                  <a:pt x="649177" y="4180979"/>
                </a:lnTo>
                <a:lnTo>
                  <a:pt x="680111" y="4213176"/>
                </a:lnTo>
                <a:lnTo>
                  <a:pt x="711638" y="4244790"/>
                </a:lnTo>
                <a:lnTo>
                  <a:pt x="743747" y="4275812"/>
                </a:lnTo>
                <a:lnTo>
                  <a:pt x="776430" y="4306234"/>
                </a:lnTo>
                <a:lnTo>
                  <a:pt x="809677" y="4336045"/>
                </a:lnTo>
                <a:lnTo>
                  <a:pt x="843481" y="4365238"/>
                </a:lnTo>
                <a:lnTo>
                  <a:pt x="877831" y="4393803"/>
                </a:lnTo>
                <a:lnTo>
                  <a:pt x="912720" y="4421732"/>
                </a:lnTo>
                <a:lnTo>
                  <a:pt x="948138" y="4449016"/>
                </a:lnTo>
                <a:lnTo>
                  <a:pt x="984075" y="4475645"/>
                </a:lnTo>
                <a:lnTo>
                  <a:pt x="1020524" y="4501613"/>
                </a:lnTo>
                <a:lnTo>
                  <a:pt x="1057475" y="4526908"/>
                </a:lnTo>
                <a:lnTo>
                  <a:pt x="1094918" y="4551523"/>
                </a:lnTo>
                <a:lnTo>
                  <a:pt x="1132846" y="4575449"/>
                </a:lnTo>
                <a:lnTo>
                  <a:pt x="1171249" y="4598676"/>
                </a:lnTo>
                <a:lnTo>
                  <a:pt x="1210119" y="4621197"/>
                </a:lnTo>
                <a:lnTo>
                  <a:pt x="1249445" y="4643002"/>
                </a:lnTo>
                <a:lnTo>
                  <a:pt x="1289220" y="4664082"/>
                </a:lnTo>
                <a:lnTo>
                  <a:pt x="1329434" y="4684429"/>
                </a:lnTo>
                <a:lnTo>
                  <a:pt x="1370078" y="4704034"/>
                </a:lnTo>
                <a:lnTo>
                  <a:pt x="1411144" y="4722887"/>
                </a:lnTo>
                <a:lnTo>
                  <a:pt x="1452621" y="4740981"/>
                </a:lnTo>
                <a:lnTo>
                  <a:pt x="1494503" y="4758306"/>
                </a:lnTo>
                <a:lnTo>
                  <a:pt x="1536778" y="4774853"/>
                </a:lnTo>
                <a:lnTo>
                  <a:pt x="1579440" y="4790614"/>
                </a:lnTo>
                <a:lnTo>
                  <a:pt x="1622477" y="4805579"/>
                </a:lnTo>
                <a:lnTo>
                  <a:pt x="1665882" y="4819741"/>
                </a:lnTo>
                <a:lnTo>
                  <a:pt x="1709646" y="4833089"/>
                </a:lnTo>
                <a:lnTo>
                  <a:pt x="1753759" y="4845616"/>
                </a:lnTo>
                <a:lnTo>
                  <a:pt x="1798212" y="4857312"/>
                </a:lnTo>
                <a:lnTo>
                  <a:pt x="1842998" y="4868169"/>
                </a:lnTo>
                <a:lnTo>
                  <a:pt x="1888105" y="4878177"/>
                </a:lnTo>
                <a:lnTo>
                  <a:pt x="1933527" y="4887328"/>
                </a:lnTo>
                <a:lnTo>
                  <a:pt x="1979253" y="4895614"/>
                </a:lnTo>
                <a:lnTo>
                  <a:pt x="2025275" y="4903024"/>
                </a:lnTo>
                <a:lnTo>
                  <a:pt x="2071583" y="4909551"/>
                </a:lnTo>
                <a:lnTo>
                  <a:pt x="2118170" y="4915186"/>
                </a:lnTo>
                <a:lnTo>
                  <a:pt x="2165025" y="4919919"/>
                </a:lnTo>
                <a:lnTo>
                  <a:pt x="2212139" y="4923743"/>
                </a:lnTo>
                <a:lnTo>
                  <a:pt x="2259505" y="4926647"/>
                </a:lnTo>
                <a:lnTo>
                  <a:pt x="2307113" y="4928624"/>
                </a:lnTo>
                <a:lnTo>
                  <a:pt x="2354953" y="4929664"/>
                </a:lnTo>
                <a:lnTo>
                  <a:pt x="2403017" y="4929759"/>
                </a:lnTo>
                <a:lnTo>
                  <a:pt x="2451074" y="4928904"/>
                </a:lnTo>
                <a:lnTo>
                  <a:pt x="2498891" y="4927107"/>
                </a:lnTo>
                <a:lnTo>
                  <a:pt x="2546461" y="4924378"/>
                </a:lnTo>
                <a:lnTo>
                  <a:pt x="2593774" y="4920724"/>
                </a:lnTo>
                <a:lnTo>
                  <a:pt x="2640822" y="4916156"/>
                </a:lnTo>
                <a:lnTo>
                  <a:pt x="2687596" y="4910682"/>
                </a:lnTo>
                <a:lnTo>
                  <a:pt x="2734087" y="4904312"/>
                </a:lnTo>
                <a:lnTo>
                  <a:pt x="2780286" y="4897053"/>
                </a:lnTo>
                <a:lnTo>
                  <a:pt x="2826185" y="4888915"/>
                </a:lnTo>
                <a:lnTo>
                  <a:pt x="2871774" y="4879907"/>
                </a:lnTo>
                <a:lnTo>
                  <a:pt x="2917044" y="4870039"/>
                </a:lnTo>
                <a:lnTo>
                  <a:pt x="2961988" y="4859318"/>
                </a:lnTo>
                <a:lnTo>
                  <a:pt x="3006595" y="4847754"/>
                </a:lnTo>
                <a:lnTo>
                  <a:pt x="3050858" y="4835357"/>
                </a:lnTo>
                <a:lnTo>
                  <a:pt x="3094767" y="4822134"/>
                </a:lnTo>
                <a:lnTo>
                  <a:pt x="3138313" y="4808095"/>
                </a:lnTo>
                <a:lnTo>
                  <a:pt x="3181489" y="4793248"/>
                </a:lnTo>
                <a:lnTo>
                  <a:pt x="3224284" y="4777604"/>
                </a:lnTo>
                <a:lnTo>
                  <a:pt x="3266690" y="4761170"/>
                </a:lnTo>
                <a:lnTo>
                  <a:pt x="3308698" y="4743956"/>
                </a:lnTo>
                <a:lnTo>
                  <a:pt x="3350300" y="4725971"/>
                </a:lnTo>
                <a:lnTo>
                  <a:pt x="3391486" y="4707224"/>
                </a:lnTo>
                <a:lnTo>
                  <a:pt x="3432248" y="4687723"/>
                </a:lnTo>
                <a:lnTo>
                  <a:pt x="3472577" y="4667478"/>
                </a:lnTo>
                <a:lnTo>
                  <a:pt x="3512463" y="4646498"/>
                </a:lnTo>
                <a:lnTo>
                  <a:pt x="3551899" y="4624791"/>
                </a:lnTo>
                <a:lnTo>
                  <a:pt x="3590876" y="4602367"/>
                </a:lnTo>
                <a:lnTo>
                  <a:pt x="3629384" y="4579234"/>
                </a:lnTo>
                <a:lnTo>
                  <a:pt x="3667414" y="4555402"/>
                </a:lnTo>
                <a:lnTo>
                  <a:pt x="3704959" y="4530879"/>
                </a:lnTo>
                <a:lnTo>
                  <a:pt x="3742008" y="4505675"/>
                </a:lnTo>
                <a:lnTo>
                  <a:pt x="3778554" y="4479798"/>
                </a:lnTo>
                <a:lnTo>
                  <a:pt x="3814587" y="4453257"/>
                </a:lnTo>
                <a:lnTo>
                  <a:pt x="3850098" y="4426062"/>
                </a:lnTo>
                <a:lnTo>
                  <a:pt x="3885080" y="4398222"/>
                </a:lnTo>
                <a:lnTo>
                  <a:pt x="3919522" y="4369744"/>
                </a:lnTo>
                <a:lnTo>
                  <a:pt x="3953416" y="4340639"/>
                </a:lnTo>
                <a:lnTo>
                  <a:pt x="3986754" y="4310916"/>
                </a:lnTo>
                <a:lnTo>
                  <a:pt x="4019525" y="4280582"/>
                </a:lnTo>
                <a:lnTo>
                  <a:pt x="4051723" y="4249648"/>
                </a:lnTo>
                <a:lnTo>
                  <a:pt x="4083337" y="4218122"/>
                </a:lnTo>
                <a:lnTo>
                  <a:pt x="4114359" y="4186013"/>
                </a:lnTo>
                <a:lnTo>
                  <a:pt x="4144780" y="4153330"/>
                </a:lnTo>
                <a:lnTo>
                  <a:pt x="4174591" y="4120083"/>
                </a:lnTo>
                <a:lnTo>
                  <a:pt x="4203784" y="4086279"/>
                </a:lnTo>
                <a:lnTo>
                  <a:pt x="4232349" y="4051929"/>
                </a:lnTo>
                <a:lnTo>
                  <a:pt x="4260278" y="4017040"/>
                </a:lnTo>
                <a:lnTo>
                  <a:pt x="4287561" y="3981623"/>
                </a:lnTo>
                <a:lnTo>
                  <a:pt x="4314191" y="3945686"/>
                </a:lnTo>
                <a:lnTo>
                  <a:pt x="4340158" y="3909237"/>
                </a:lnTo>
                <a:lnTo>
                  <a:pt x="4365454" y="3872287"/>
                </a:lnTo>
                <a:lnTo>
                  <a:pt x="4390069" y="3834843"/>
                </a:lnTo>
                <a:lnTo>
                  <a:pt x="4413994" y="3796915"/>
                </a:lnTo>
                <a:lnTo>
                  <a:pt x="4437222" y="3758512"/>
                </a:lnTo>
                <a:lnTo>
                  <a:pt x="4459742" y="3719643"/>
                </a:lnTo>
                <a:lnTo>
                  <a:pt x="4481547" y="3680317"/>
                </a:lnTo>
                <a:lnTo>
                  <a:pt x="4502628" y="3640543"/>
                </a:lnTo>
                <a:lnTo>
                  <a:pt x="4522974" y="3600329"/>
                </a:lnTo>
                <a:lnTo>
                  <a:pt x="4542579" y="3559685"/>
                </a:lnTo>
                <a:lnTo>
                  <a:pt x="4561433" y="3518619"/>
                </a:lnTo>
                <a:lnTo>
                  <a:pt x="4579526" y="3477142"/>
                </a:lnTo>
                <a:lnTo>
                  <a:pt x="4596851" y="3435261"/>
                </a:lnTo>
                <a:lnTo>
                  <a:pt x="4613398" y="3392985"/>
                </a:lnTo>
                <a:lnTo>
                  <a:pt x="4629159" y="3350325"/>
                </a:lnTo>
                <a:lnTo>
                  <a:pt x="4644124" y="3307287"/>
                </a:lnTo>
                <a:lnTo>
                  <a:pt x="4658286" y="3263883"/>
                </a:lnTo>
                <a:lnTo>
                  <a:pt x="4671634" y="3220119"/>
                </a:lnTo>
                <a:lnTo>
                  <a:pt x="4684161" y="3176007"/>
                </a:lnTo>
                <a:lnTo>
                  <a:pt x="4695857" y="3131553"/>
                </a:lnTo>
                <a:lnTo>
                  <a:pt x="4706713" y="3086768"/>
                </a:lnTo>
                <a:lnTo>
                  <a:pt x="4716722" y="3041661"/>
                </a:lnTo>
                <a:lnTo>
                  <a:pt x="4725873" y="2996240"/>
                </a:lnTo>
                <a:lnTo>
                  <a:pt x="4734159" y="2950514"/>
                </a:lnTo>
                <a:lnTo>
                  <a:pt x="4741569" y="2904493"/>
                </a:lnTo>
                <a:lnTo>
                  <a:pt x="4748096" y="2858184"/>
                </a:lnTo>
                <a:lnTo>
                  <a:pt x="4753731" y="2811599"/>
                </a:lnTo>
                <a:lnTo>
                  <a:pt x="4758464" y="2764744"/>
                </a:lnTo>
                <a:lnTo>
                  <a:pt x="4762288" y="2717630"/>
                </a:lnTo>
                <a:lnTo>
                  <a:pt x="4765192" y="2670264"/>
                </a:lnTo>
                <a:lnTo>
                  <a:pt x="4767169" y="2622657"/>
                </a:lnTo>
                <a:lnTo>
                  <a:pt x="4768209" y="2574817"/>
                </a:lnTo>
                <a:lnTo>
                  <a:pt x="4768303" y="2526753"/>
                </a:lnTo>
                <a:lnTo>
                  <a:pt x="4767430" y="2478096"/>
                </a:lnTo>
                <a:lnTo>
                  <a:pt x="4765585" y="2429665"/>
                </a:lnTo>
                <a:lnTo>
                  <a:pt x="4762779" y="2381472"/>
                </a:lnTo>
                <a:lnTo>
                  <a:pt x="4759021" y="2333525"/>
                </a:lnTo>
                <a:lnTo>
                  <a:pt x="4754319" y="2285835"/>
                </a:lnTo>
                <a:lnTo>
                  <a:pt x="4748683" y="2238411"/>
                </a:lnTo>
                <a:lnTo>
                  <a:pt x="4742121" y="2191264"/>
                </a:lnTo>
                <a:lnTo>
                  <a:pt x="4734643" y="2144403"/>
                </a:lnTo>
                <a:lnTo>
                  <a:pt x="4726257" y="2097839"/>
                </a:lnTo>
                <a:lnTo>
                  <a:pt x="4716973" y="2051580"/>
                </a:lnTo>
                <a:lnTo>
                  <a:pt x="4706799" y="2005637"/>
                </a:lnTo>
                <a:lnTo>
                  <a:pt x="4695745" y="1960020"/>
                </a:lnTo>
                <a:lnTo>
                  <a:pt x="4683819" y="1914738"/>
                </a:lnTo>
                <a:lnTo>
                  <a:pt x="4671031" y="1869801"/>
                </a:lnTo>
                <a:lnTo>
                  <a:pt x="4657389" y="1825220"/>
                </a:lnTo>
                <a:lnTo>
                  <a:pt x="4642903" y="1781004"/>
                </a:lnTo>
                <a:lnTo>
                  <a:pt x="4627582" y="1737162"/>
                </a:lnTo>
                <a:lnTo>
                  <a:pt x="4611433" y="1693705"/>
                </a:lnTo>
                <a:lnTo>
                  <a:pt x="4594468" y="1650643"/>
                </a:lnTo>
                <a:lnTo>
                  <a:pt x="4576693" y="1607986"/>
                </a:lnTo>
                <a:lnTo>
                  <a:pt x="4558120" y="1565742"/>
                </a:lnTo>
                <a:lnTo>
                  <a:pt x="4538756" y="1523923"/>
                </a:lnTo>
                <a:lnTo>
                  <a:pt x="4518610" y="1482538"/>
                </a:lnTo>
                <a:lnTo>
                  <a:pt x="4497692" y="1441596"/>
                </a:lnTo>
                <a:lnTo>
                  <a:pt x="4476010" y="1401108"/>
                </a:lnTo>
                <a:lnTo>
                  <a:pt x="4453574" y="1361084"/>
                </a:lnTo>
                <a:lnTo>
                  <a:pt x="4430392" y="1321533"/>
                </a:lnTo>
                <a:lnTo>
                  <a:pt x="4406474" y="1282465"/>
                </a:lnTo>
                <a:lnTo>
                  <a:pt x="4381828" y="1243891"/>
                </a:lnTo>
                <a:lnTo>
                  <a:pt x="4356464" y="1205819"/>
                </a:lnTo>
                <a:lnTo>
                  <a:pt x="4330391" y="1168260"/>
                </a:lnTo>
                <a:lnTo>
                  <a:pt x="4303617" y="1131224"/>
                </a:lnTo>
                <a:lnTo>
                  <a:pt x="4276151" y="1094720"/>
                </a:lnTo>
                <a:lnTo>
                  <a:pt x="4248003" y="1058758"/>
                </a:lnTo>
                <a:lnTo>
                  <a:pt x="4219181" y="1023349"/>
                </a:lnTo>
                <a:lnTo>
                  <a:pt x="4189695" y="988501"/>
                </a:lnTo>
                <a:lnTo>
                  <a:pt x="4159553" y="954226"/>
                </a:lnTo>
                <a:lnTo>
                  <a:pt x="4128765" y="920532"/>
                </a:lnTo>
                <a:lnTo>
                  <a:pt x="4097340" y="887430"/>
                </a:lnTo>
                <a:lnTo>
                  <a:pt x="4065286" y="854929"/>
                </a:lnTo>
                <a:lnTo>
                  <a:pt x="4032612" y="823039"/>
                </a:lnTo>
                <a:lnTo>
                  <a:pt x="3999328" y="791771"/>
                </a:lnTo>
                <a:lnTo>
                  <a:pt x="3965442" y="761133"/>
                </a:lnTo>
                <a:lnTo>
                  <a:pt x="3930964" y="731136"/>
                </a:lnTo>
                <a:lnTo>
                  <a:pt x="3895903" y="701790"/>
                </a:lnTo>
                <a:lnTo>
                  <a:pt x="3860267" y="673105"/>
                </a:lnTo>
                <a:lnTo>
                  <a:pt x="3824065" y="645089"/>
                </a:lnTo>
                <a:lnTo>
                  <a:pt x="3787307" y="617754"/>
                </a:lnTo>
                <a:lnTo>
                  <a:pt x="3750001" y="591109"/>
                </a:lnTo>
                <a:lnTo>
                  <a:pt x="3712157" y="565164"/>
                </a:lnTo>
                <a:lnTo>
                  <a:pt x="3673784" y="539929"/>
                </a:lnTo>
                <a:lnTo>
                  <a:pt x="3634890" y="515413"/>
                </a:lnTo>
                <a:lnTo>
                  <a:pt x="3595484" y="491627"/>
                </a:lnTo>
                <a:lnTo>
                  <a:pt x="3555576" y="468579"/>
                </a:lnTo>
                <a:lnTo>
                  <a:pt x="3515174" y="446281"/>
                </a:lnTo>
                <a:lnTo>
                  <a:pt x="3474288" y="424743"/>
                </a:lnTo>
                <a:lnTo>
                  <a:pt x="3432927" y="403972"/>
                </a:lnTo>
                <a:lnTo>
                  <a:pt x="3391099" y="383981"/>
                </a:lnTo>
                <a:lnTo>
                  <a:pt x="3348813" y="364778"/>
                </a:lnTo>
                <a:lnTo>
                  <a:pt x="3306079" y="346374"/>
                </a:lnTo>
                <a:lnTo>
                  <a:pt x="3262905" y="328777"/>
                </a:lnTo>
                <a:lnTo>
                  <a:pt x="3219301" y="311999"/>
                </a:lnTo>
                <a:lnTo>
                  <a:pt x="3175276" y="296049"/>
                </a:lnTo>
                <a:lnTo>
                  <a:pt x="3130838" y="280936"/>
                </a:lnTo>
                <a:lnTo>
                  <a:pt x="3085996" y="266671"/>
                </a:lnTo>
                <a:lnTo>
                  <a:pt x="3040760" y="253264"/>
                </a:lnTo>
                <a:lnTo>
                  <a:pt x="2995139" y="240724"/>
                </a:lnTo>
                <a:lnTo>
                  <a:pt x="2949140" y="229061"/>
                </a:lnTo>
                <a:lnTo>
                  <a:pt x="2902775" y="218285"/>
                </a:lnTo>
                <a:lnTo>
                  <a:pt x="2856051" y="208406"/>
                </a:lnTo>
                <a:lnTo>
                  <a:pt x="2808977" y="199434"/>
                </a:lnTo>
                <a:lnTo>
                  <a:pt x="2761563" y="191378"/>
                </a:lnTo>
                <a:lnTo>
                  <a:pt x="2713818" y="184248"/>
                </a:lnTo>
                <a:lnTo>
                  <a:pt x="2665749" y="178055"/>
                </a:lnTo>
                <a:lnTo>
                  <a:pt x="2617368" y="172808"/>
                </a:lnTo>
                <a:lnTo>
                  <a:pt x="2618740" y="0"/>
                </a:lnTo>
                <a:close/>
              </a:path>
            </a:pathLst>
          </a:custGeom>
          <a:solidFill>
            <a:srgbClr val="A1A1A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9216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8E7A-7ADE-31A1-ED8C-84851C98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AI Processing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33E72B8-4036-5E83-012D-DE20547F58A3}"/>
              </a:ext>
            </a:extLst>
          </p:cNvPr>
          <p:cNvSpPr/>
          <p:nvPr/>
        </p:nvSpPr>
        <p:spPr>
          <a:xfrm>
            <a:off x="8162543" y="2901861"/>
            <a:ext cx="3744595" cy="2524760"/>
          </a:xfrm>
          <a:custGeom>
            <a:avLst/>
            <a:gdLst/>
            <a:ahLst/>
            <a:cxnLst/>
            <a:rect l="l" t="t" r="r" b="b"/>
            <a:pathLst>
              <a:path w="3744595" h="2524760">
                <a:moveTo>
                  <a:pt x="3743998" y="0"/>
                </a:moveTo>
                <a:lnTo>
                  <a:pt x="0" y="0"/>
                </a:lnTo>
                <a:lnTo>
                  <a:pt x="0" y="2524328"/>
                </a:lnTo>
                <a:lnTo>
                  <a:pt x="3743998" y="2524328"/>
                </a:lnTo>
                <a:lnTo>
                  <a:pt x="3743998" y="0"/>
                </a:lnTo>
                <a:close/>
              </a:path>
            </a:pathLst>
          </a:custGeom>
          <a:solidFill>
            <a:srgbClr val="C0C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E56FEE-2BE0-A3F6-08F0-77A78AF283BD}"/>
              </a:ext>
            </a:extLst>
          </p:cNvPr>
          <p:cNvSpPr txBox="1"/>
          <p:nvPr/>
        </p:nvSpPr>
        <p:spPr>
          <a:xfrm>
            <a:off x="8162543" y="2134704"/>
            <a:ext cx="3744595" cy="767715"/>
          </a:xfrm>
          <a:prstGeom prst="rect">
            <a:avLst/>
          </a:prstGeom>
          <a:solidFill>
            <a:srgbClr val="8191A4"/>
          </a:solidFill>
        </p:spPr>
        <p:txBody>
          <a:bodyPr vert="horz" wrap="square" lIns="0" tIns="240029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1889"/>
              </a:spcBef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Advanced</a:t>
            </a:r>
            <a:r>
              <a:rPr sz="18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computer-vision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25A366F3-69FF-F484-EBD1-D287AA7A4E2A}"/>
              </a:ext>
            </a:extLst>
          </p:cNvPr>
          <p:cNvGrpSpPr/>
          <p:nvPr/>
        </p:nvGrpSpPr>
        <p:grpSpPr>
          <a:xfrm>
            <a:off x="8523970" y="3144017"/>
            <a:ext cx="2009139" cy="2032635"/>
            <a:chOff x="8523970" y="3144017"/>
            <a:chExt cx="2009139" cy="2032635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83D90274-549A-79E4-AA82-24AF8541886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3424" y="3144017"/>
              <a:ext cx="506780" cy="712470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43E4722-C0F5-746C-DC14-5B009EAC9CD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2028" y="4507873"/>
              <a:ext cx="730779" cy="668490"/>
            </a:xfrm>
            <a:prstGeom prst="rect">
              <a:avLst/>
            </a:prstGeom>
          </p:spPr>
        </p:pic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5740A33F-218E-8646-47F4-E7583AB03C69}"/>
                </a:ext>
              </a:extLst>
            </p:cNvPr>
            <p:cNvSpPr/>
            <p:nvPr/>
          </p:nvSpPr>
          <p:spPr>
            <a:xfrm>
              <a:off x="8523960" y="3373297"/>
              <a:ext cx="601980" cy="638175"/>
            </a:xfrm>
            <a:custGeom>
              <a:avLst/>
              <a:gdLst/>
              <a:ahLst/>
              <a:cxnLst/>
              <a:rect l="l" t="t" r="r" b="b"/>
              <a:pathLst>
                <a:path w="601979" h="638175">
                  <a:moveTo>
                    <a:pt x="511060" y="594956"/>
                  </a:moveTo>
                  <a:lnTo>
                    <a:pt x="500354" y="480872"/>
                  </a:lnTo>
                  <a:lnTo>
                    <a:pt x="467956" y="135204"/>
                  </a:lnTo>
                  <a:lnTo>
                    <a:pt x="467956" y="444093"/>
                  </a:lnTo>
                  <a:lnTo>
                    <a:pt x="68300" y="480872"/>
                  </a:lnTo>
                  <a:lnTo>
                    <a:pt x="36855" y="144614"/>
                  </a:lnTo>
                  <a:lnTo>
                    <a:pt x="436473" y="107823"/>
                  </a:lnTo>
                  <a:lnTo>
                    <a:pt x="467956" y="444093"/>
                  </a:lnTo>
                  <a:lnTo>
                    <a:pt x="467956" y="135204"/>
                  </a:lnTo>
                  <a:lnTo>
                    <a:pt x="465391" y="107823"/>
                  </a:lnTo>
                  <a:lnTo>
                    <a:pt x="462292" y="74853"/>
                  </a:lnTo>
                  <a:lnTo>
                    <a:pt x="0" y="117665"/>
                  </a:lnTo>
                  <a:lnTo>
                    <a:pt x="48768" y="637768"/>
                  </a:lnTo>
                  <a:lnTo>
                    <a:pt x="511060" y="594956"/>
                  </a:lnTo>
                  <a:close/>
                </a:path>
                <a:path w="601979" h="638175">
                  <a:moveTo>
                    <a:pt x="601967" y="94691"/>
                  </a:moveTo>
                  <a:lnTo>
                    <a:pt x="565327" y="86893"/>
                  </a:lnTo>
                  <a:lnTo>
                    <a:pt x="565327" y="118186"/>
                  </a:lnTo>
                  <a:lnTo>
                    <a:pt x="540956" y="231127"/>
                  </a:lnTo>
                  <a:lnTo>
                    <a:pt x="546315" y="114147"/>
                  </a:lnTo>
                  <a:lnTo>
                    <a:pt x="565327" y="118186"/>
                  </a:lnTo>
                  <a:lnTo>
                    <a:pt x="565327" y="86893"/>
                  </a:lnTo>
                  <a:lnTo>
                    <a:pt x="547763" y="83146"/>
                  </a:lnTo>
                  <a:lnTo>
                    <a:pt x="547865" y="80810"/>
                  </a:lnTo>
                  <a:lnTo>
                    <a:pt x="548386" y="69786"/>
                  </a:lnTo>
                  <a:lnTo>
                    <a:pt x="548424" y="69049"/>
                  </a:lnTo>
                  <a:lnTo>
                    <a:pt x="463143" y="65201"/>
                  </a:lnTo>
                  <a:lnTo>
                    <a:pt x="423075" y="56692"/>
                  </a:lnTo>
                  <a:lnTo>
                    <a:pt x="329476" y="36817"/>
                  </a:lnTo>
                  <a:lnTo>
                    <a:pt x="275717" y="25412"/>
                  </a:lnTo>
                  <a:lnTo>
                    <a:pt x="275717" y="56692"/>
                  </a:lnTo>
                  <a:lnTo>
                    <a:pt x="178739" y="52324"/>
                  </a:lnTo>
                  <a:lnTo>
                    <a:pt x="179070" y="50800"/>
                  </a:lnTo>
                  <a:lnTo>
                    <a:pt x="182067" y="36817"/>
                  </a:lnTo>
                  <a:lnTo>
                    <a:pt x="275717" y="56692"/>
                  </a:lnTo>
                  <a:lnTo>
                    <a:pt x="275717" y="25412"/>
                  </a:lnTo>
                  <a:lnTo>
                    <a:pt x="156057" y="0"/>
                  </a:lnTo>
                  <a:lnTo>
                    <a:pt x="145072" y="50800"/>
                  </a:lnTo>
                  <a:lnTo>
                    <a:pt x="81838" y="47955"/>
                  </a:lnTo>
                  <a:lnTo>
                    <a:pt x="79146" y="106349"/>
                  </a:lnTo>
                  <a:lnTo>
                    <a:pt x="113512" y="103200"/>
                  </a:lnTo>
                  <a:lnTo>
                    <a:pt x="114515" y="80810"/>
                  </a:lnTo>
                  <a:lnTo>
                    <a:pt x="276860" y="88138"/>
                  </a:lnTo>
                  <a:lnTo>
                    <a:pt x="352704" y="80810"/>
                  </a:lnTo>
                  <a:lnTo>
                    <a:pt x="466813" y="69786"/>
                  </a:lnTo>
                  <a:lnTo>
                    <a:pt x="469392" y="97282"/>
                  </a:lnTo>
                  <a:lnTo>
                    <a:pt x="515353" y="98945"/>
                  </a:lnTo>
                  <a:lnTo>
                    <a:pt x="495007" y="335038"/>
                  </a:lnTo>
                  <a:lnTo>
                    <a:pt x="493890" y="359054"/>
                  </a:lnTo>
                  <a:lnTo>
                    <a:pt x="515124" y="585825"/>
                  </a:lnTo>
                  <a:lnTo>
                    <a:pt x="532371" y="416966"/>
                  </a:lnTo>
                  <a:lnTo>
                    <a:pt x="572503" y="231127"/>
                  </a:lnTo>
                  <a:lnTo>
                    <a:pt x="597763" y="114147"/>
                  </a:lnTo>
                  <a:lnTo>
                    <a:pt x="601967" y="94691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75A4D5D2-088F-61DE-D61C-4482DE20E17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4670" y="3540771"/>
              <a:ext cx="231572" cy="262183"/>
            </a:xfrm>
            <a:prstGeom prst="rect">
              <a:avLst/>
            </a:prstGeom>
          </p:spPr>
        </p:pic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9CC375AD-ED19-03A0-7078-66498303B27D}"/>
              </a:ext>
            </a:extLst>
          </p:cNvPr>
          <p:cNvSpPr txBox="1"/>
          <p:nvPr/>
        </p:nvSpPr>
        <p:spPr>
          <a:xfrm>
            <a:off x="10614062" y="3257422"/>
            <a:ext cx="972185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1275" rIns="0" bIns="0" rtlCol="0">
            <a:spAutoFit/>
          </a:bodyPr>
          <a:lstStyle/>
          <a:p>
            <a:pPr marL="94615" marR="88265" indent="207010">
              <a:lnSpc>
                <a:spcPct val="100000"/>
              </a:lnSpc>
              <a:spcBef>
                <a:spcPts val="325"/>
              </a:spcBef>
            </a:pP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Pose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Estimation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BFA4856-C516-2E2F-AB7F-DC4E2190FE28}"/>
              </a:ext>
            </a:extLst>
          </p:cNvPr>
          <p:cNvSpPr txBox="1"/>
          <p:nvPr/>
        </p:nvSpPr>
        <p:spPr>
          <a:xfrm>
            <a:off x="10587558" y="4621453"/>
            <a:ext cx="120269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95885" marR="89535" indent="245110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Object Segmentation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4FD0238-3A6F-5E0F-EBEB-911DB6D3B64F}"/>
              </a:ext>
            </a:extLst>
          </p:cNvPr>
          <p:cNvSpPr txBox="1"/>
          <p:nvPr/>
        </p:nvSpPr>
        <p:spPr>
          <a:xfrm>
            <a:off x="8243633" y="4109123"/>
            <a:ext cx="1185545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94615" marR="88265" indent="260350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Object Classification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41C2C33-50D7-0FAF-8958-72FB5FB93DC5}"/>
              </a:ext>
            </a:extLst>
          </p:cNvPr>
          <p:cNvSpPr/>
          <p:nvPr/>
        </p:nvSpPr>
        <p:spPr>
          <a:xfrm>
            <a:off x="300037" y="2901861"/>
            <a:ext cx="3744595" cy="2509520"/>
          </a:xfrm>
          <a:custGeom>
            <a:avLst/>
            <a:gdLst/>
            <a:ahLst/>
            <a:cxnLst/>
            <a:rect l="l" t="t" r="r" b="b"/>
            <a:pathLst>
              <a:path w="3744595" h="2509520">
                <a:moveTo>
                  <a:pt x="3743998" y="0"/>
                </a:moveTo>
                <a:lnTo>
                  <a:pt x="0" y="0"/>
                </a:lnTo>
                <a:lnTo>
                  <a:pt x="0" y="2509456"/>
                </a:lnTo>
                <a:lnTo>
                  <a:pt x="3743998" y="2509456"/>
                </a:lnTo>
                <a:lnTo>
                  <a:pt x="3743998" y="0"/>
                </a:lnTo>
                <a:close/>
              </a:path>
            </a:pathLst>
          </a:custGeom>
          <a:solidFill>
            <a:srgbClr val="FFF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6B930D9-F8BA-967F-E704-8698D608AE7A}"/>
              </a:ext>
            </a:extLst>
          </p:cNvPr>
          <p:cNvSpPr txBox="1"/>
          <p:nvPr/>
        </p:nvSpPr>
        <p:spPr>
          <a:xfrm>
            <a:off x="300037" y="2134704"/>
            <a:ext cx="3744595" cy="76771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240029" rIns="0" bIns="0" rtlCol="0">
            <a:spAutoFit/>
          </a:bodyPr>
          <a:lstStyle/>
          <a:p>
            <a:pPr marL="1238885">
              <a:lnSpc>
                <a:spcPct val="100000"/>
              </a:lnSpc>
              <a:spcBef>
                <a:spcPts val="1889"/>
              </a:spcBef>
            </a:pPr>
            <a:r>
              <a:rPr sz="1800" b="1" spc="-20" dirty="0">
                <a:solidFill>
                  <a:srgbClr val="03224A"/>
                </a:solidFill>
                <a:latin typeface="Arial"/>
                <a:cs typeface="Arial"/>
              </a:rPr>
              <a:t>Time-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series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3870BB65-EEA7-A6C6-C861-6A21E0959513}"/>
              </a:ext>
            </a:extLst>
          </p:cNvPr>
          <p:cNvSpPr txBox="1"/>
          <p:nvPr/>
        </p:nvSpPr>
        <p:spPr>
          <a:xfrm>
            <a:off x="574192" y="4145343"/>
            <a:ext cx="89535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1275" rIns="0" bIns="0" rtlCol="0">
            <a:spAutoFit/>
          </a:bodyPr>
          <a:lstStyle/>
          <a:p>
            <a:pPr marL="99060" marR="92075" indent="-3175">
              <a:lnSpc>
                <a:spcPct val="100000"/>
              </a:lnSpc>
              <a:spcBef>
                <a:spcPts val="325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Arc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Fault Detection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635F231-E7C3-6333-3DA6-1AC76A873B47}"/>
              </a:ext>
            </a:extLst>
          </p:cNvPr>
          <p:cNvSpPr txBox="1"/>
          <p:nvPr/>
        </p:nvSpPr>
        <p:spPr>
          <a:xfrm>
            <a:off x="2864599" y="4650600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 marR="82550" indent="182880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Battery Management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7">
            <a:extLst>
              <a:ext uri="{FF2B5EF4-FFF2-40B4-BE49-F238E27FC236}">
                <a16:creationId xmlns:a16="http://schemas.microsoft.com/office/drawing/2014/main" id="{93EC733C-43A4-0ADF-AC17-43FFCCF933BA}"/>
              </a:ext>
            </a:extLst>
          </p:cNvPr>
          <p:cNvGrpSpPr/>
          <p:nvPr/>
        </p:nvGrpSpPr>
        <p:grpSpPr>
          <a:xfrm>
            <a:off x="646646" y="3139517"/>
            <a:ext cx="2070100" cy="1917700"/>
            <a:chOff x="646646" y="3139517"/>
            <a:chExt cx="2070100" cy="1917700"/>
          </a:xfrm>
        </p:grpSpPr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9915141F-607A-C84D-D6AD-0E6860FCBD87}"/>
                </a:ext>
              </a:extLst>
            </p:cNvPr>
            <p:cNvSpPr/>
            <p:nvPr/>
          </p:nvSpPr>
          <p:spPr>
            <a:xfrm>
              <a:off x="2021018" y="4674304"/>
              <a:ext cx="688975" cy="375920"/>
            </a:xfrm>
            <a:custGeom>
              <a:avLst/>
              <a:gdLst/>
              <a:ahLst/>
              <a:cxnLst/>
              <a:rect l="l" t="t" r="r" b="b"/>
              <a:pathLst>
                <a:path w="688975" h="375920">
                  <a:moveTo>
                    <a:pt x="594744" y="375838"/>
                  </a:moveTo>
                  <a:lnTo>
                    <a:pt x="31302" y="375838"/>
                  </a:lnTo>
                  <a:lnTo>
                    <a:pt x="19148" y="373366"/>
                  </a:lnTo>
                  <a:lnTo>
                    <a:pt x="9195" y="366637"/>
                  </a:lnTo>
                  <a:lnTo>
                    <a:pt x="2469" y="356679"/>
                  </a:lnTo>
                  <a:lnTo>
                    <a:pt x="0" y="344518"/>
                  </a:lnTo>
                  <a:lnTo>
                    <a:pt x="0" y="31319"/>
                  </a:lnTo>
                  <a:lnTo>
                    <a:pt x="2469" y="19158"/>
                  </a:lnTo>
                  <a:lnTo>
                    <a:pt x="9195" y="9200"/>
                  </a:lnTo>
                  <a:lnTo>
                    <a:pt x="19148" y="2471"/>
                  </a:lnTo>
                  <a:lnTo>
                    <a:pt x="31302" y="0"/>
                  </a:lnTo>
                  <a:lnTo>
                    <a:pt x="594744" y="0"/>
                  </a:lnTo>
                  <a:lnTo>
                    <a:pt x="606898" y="2471"/>
                  </a:lnTo>
                  <a:lnTo>
                    <a:pt x="616852" y="9200"/>
                  </a:lnTo>
                  <a:lnTo>
                    <a:pt x="623577" y="19158"/>
                  </a:lnTo>
                  <a:lnTo>
                    <a:pt x="626047" y="31319"/>
                  </a:lnTo>
                  <a:lnTo>
                    <a:pt x="626047" y="46979"/>
                  </a:lnTo>
                  <a:lnTo>
                    <a:pt x="46953" y="46979"/>
                  </a:lnTo>
                  <a:lnTo>
                    <a:pt x="46953" y="328858"/>
                  </a:lnTo>
                  <a:lnTo>
                    <a:pt x="626047" y="328858"/>
                  </a:lnTo>
                  <a:lnTo>
                    <a:pt x="626047" y="344518"/>
                  </a:lnTo>
                  <a:lnTo>
                    <a:pt x="623577" y="356679"/>
                  </a:lnTo>
                  <a:lnTo>
                    <a:pt x="616852" y="366637"/>
                  </a:lnTo>
                  <a:lnTo>
                    <a:pt x="606898" y="373366"/>
                  </a:lnTo>
                  <a:lnTo>
                    <a:pt x="594744" y="375838"/>
                  </a:lnTo>
                  <a:close/>
                </a:path>
                <a:path w="688975" h="375920">
                  <a:moveTo>
                    <a:pt x="626047" y="328858"/>
                  </a:moveTo>
                  <a:lnTo>
                    <a:pt x="579093" y="328858"/>
                  </a:lnTo>
                  <a:lnTo>
                    <a:pt x="579093" y="46979"/>
                  </a:lnTo>
                  <a:lnTo>
                    <a:pt x="626047" y="46979"/>
                  </a:lnTo>
                  <a:lnTo>
                    <a:pt x="626047" y="117449"/>
                  </a:lnTo>
                  <a:lnTo>
                    <a:pt x="657349" y="117449"/>
                  </a:lnTo>
                  <a:lnTo>
                    <a:pt x="669503" y="119920"/>
                  </a:lnTo>
                  <a:lnTo>
                    <a:pt x="679456" y="126649"/>
                  </a:lnTo>
                  <a:lnTo>
                    <a:pt x="686181" y="136608"/>
                  </a:lnTo>
                  <a:lnTo>
                    <a:pt x="688651" y="148769"/>
                  </a:lnTo>
                  <a:lnTo>
                    <a:pt x="688651" y="227068"/>
                  </a:lnTo>
                  <a:lnTo>
                    <a:pt x="686181" y="239229"/>
                  </a:lnTo>
                  <a:lnTo>
                    <a:pt x="679456" y="249188"/>
                  </a:lnTo>
                  <a:lnTo>
                    <a:pt x="669503" y="255917"/>
                  </a:lnTo>
                  <a:lnTo>
                    <a:pt x="657349" y="258388"/>
                  </a:lnTo>
                  <a:lnTo>
                    <a:pt x="626047" y="258388"/>
                  </a:lnTo>
                  <a:lnTo>
                    <a:pt x="626047" y="328858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D95B14A-C717-B665-BA43-4C7C27EEB6AB}"/>
                </a:ext>
              </a:extLst>
            </p:cNvPr>
            <p:cNvSpPr/>
            <p:nvPr/>
          </p:nvSpPr>
          <p:spPr>
            <a:xfrm>
              <a:off x="2021018" y="4674303"/>
              <a:ext cx="688975" cy="375920"/>
            </a:xfrm>
            <a:custGeom>
              <a:avLst/>
              <a:gdLst/>
              <a:ahLst/>
              <a:cxnLst/>
              <a:rect l="l" t="t" r="r" b="b"/>
              <a:pathLst>
                <a:path w="688975" h="375920">
                  <a:moveTo>
                    <a:pt x="657349" y="117449"/>
                  </a:moveTo>
                  <a:lnTo>
                    <a:pt x="626047" y="117449"/>
                  </a:lnTo>
                  <a:lnTo>
                    <a:pt x="626047" y="31319"/>
                  </a:lnTo>
                  <a:lnTo>
                    <a:pt x="623577" y="19158"/>
                  </a:lnTo>
                  <a:lnTo>
                    <a:pt x="616852" y="9200"/>
                  </a:lnTo>
                  <a:lnTo>
                    <a:pt x="606898" y="2471"/>
                  </a:lnTo>
                  <a:lnTo>
                    <a:pt x="594744" y="0"/>
                  </a:lnTo>
                  <a:lnTo>
                    <a:pt x="31302" y="0"/>
                  </a:lnTo>
                  <a:lnTo>
                    <a:pt x="19148" y="2471"/>
                  </a:lnTo>
                  <a:lnTo>
                    <a:pt x="9195" y="9200"/>
                  </a:lnTo>
                  <a:lnTo>
                    <a:pt x="2469" y="19158"/>
                  </a:lnTo>
                  <a:lnTo>
                    <a:pt x="0" y="31319"/>
                  </a:lnTo>
                  <a:lnTo>
                    <a:pt x="0" y="344518"/>
                  </a:lnTo>
                  <a:lnTo>
                    <a:pt x="2469" y="356679"/>
                  </a:lnTo>
                  <a:lnTo>
                    <a:pt x="9195" y="366637"/>
                  </a:lnTo>
                  <a:lnTo>
                    <a:pt x="19148" y="373366"/>
                  </a:lnTo>
                  <a:lnTo>
                    <a:pt x="31302" y="375838"/>
                  </a:lnTo>
                  <a:lnTo>
                    <a:pt x="594744" y="375838"/>
                  </a:lnTo>
                  <a:lnTo>
                    <a:pt x="606898" y="373366"/>
                  </a:lnTo>
                  <a:lnTo>
                    <a:pt x="616852" y="366637"/>
                  </a:lnTo>
                  <a:lnTo>
                    <a:pt x="623577" y="356679"/>
                  </a:lnTo>
                  <a:lnTo>
                    <a:pt x="626047" y="344518"/>
                  </a:lnTo>
                  <a:lnTo>
                    <a:pt x="626047" y="258388"/>
                  </a:lnTo>
                  <a:lnTo>
                    <a:pt x="657349" y="258388"/>
                  </a:lnTo>
                  <a:lnTo>
                    <a:pt x="669503" y="255917"/>
                  </a:lnTo>
                  <a:lnTo>
                    <a:pt x="679456" y="249188"/>
                  </a:lnTo>
                  <a:lnTo>
                    <a:pt x="686182" y="239229"/>
                  </a:lnTo>
                  <a:lnTo>
                    <a:pt x="688651" y="227068"/>
                  </a:lnTo>
                  <a:lnTo>
                    <a:pt x="688651" y="148769"/>
                  </a:lnTo>
                  <a:lnTo>
                    <a:pt x="686182" y="136608"/>
                  </a:lnTo>
                  <a:lnTo>
                    <a:pt x="679456" y="126649"/>
                  </a:lnTo>
                  <a:lnTo>
                    <a:pt x="669503" y="119920"/>
                  </a:lnTo>
                  <a:lnTo>
                    <a:pt x="657349" y="117449"/>
                  </a:lnTo>
                  <a:close/>
                </a:path>
                <a:path w="688975" h="375920">
                  <a:moveTo>
                    <a:pt x="579093" y="328858"/>
                  </a:moveTo>
                  <a:lnTo>
                    <a:pt x="46953" y="328858"/>
                  </a:lnTo>
                  <a:lnTo>
                    <a:pt x="46953" y="46979"/>
                  </a:lnTo>
                  <a:lnTo>
                    <a:pt x="579093" y="46979"/>
                  </a:lnTo>
                  <a:lnTo>
                    <a:pt x="579093" y="328858"/>
                  </a:lnTo>
                  <a:close/>
                </a:path>
              </a:pathLst>
            </a:custGeom>
            <a:ln w="136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B4179694-CE99-83B8-6AD5-0AC378D98D18}"/>
                </a:ext>
              </a:extLst>
            </p:cNvPr>
            <p:cNvSpPr/>
            <p:nvPr/>
          </p:nvSpPr>
          <p:spPr>
            <a:xfrm>
              <a:off x="2099277" y="4752600"/>
              <a:ext cx="62865" cy="219710"/>
            </a:xfrm>
            <a:custGeom>
              <a:avLst/>
              <a:gdLst/>
              <a:ahLst/>
              <a:cxnLst/>
              <a:rect l="l" t="t" r="r" b="b"/>
              <a:pathLst>
                <a:path w="62864" h="219710">
                  <a:moveTo>
                    <a:pt x="62604" y="219238"/>
                  </a:moveTo>
                  <a:lnTo>
                    <a:pt x="0" y="219238"/>
                  </a:lnTo>
                  <a:lnTo>
                    <a:pt x="0" y="0"/>
                  </a:lnTo>
                  <a:lnTo>
                    <a:pt x="62604" y="0"/>
                  </a:lnTo>
                  <a:lnTo>
                    <a:pt x="62604" y="219238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EDDFC65B-B11B-54F6-AAC2-87FF7E8ED490}"/>
                </a:ext>
              </a:extLst>
            </p:cNvPr>
            <p:cNvSpPr/>
            <p:nvPr/>
          </p:nvSpPr>
          <p:spPr>
            <a:xfrm>
              <a:off x="2099277" y="4752600"/>
              <a:ext cx="62865" cy="219710"/>
            </a:xfrm>
            <a:custGeom>
              <a:avLst/>
              <a:gdLst/>
              <a:ahLst/>
              <a:cxnLst/>
              <a:rect l="l" t="t" r="r" b="b"/>
              <a:pathLst>
                <a:path w="62864" h="219710">
                  <a:moveTo>
                    <a:pt x="0" y="0"/>
                  </a:moveTo>
                  <a:lnTo>
                    <a:pt x="62604" y="0"/>
                  </a:lnTo>
                  <a:lnTo>
                    <a:pt x="62604" y="219238"/>
                  </a:lnTo>
                  <a:lnTo>
                    <a:pt x="0" y="219238"/>
                  </a:lnTo>
                  <a:lnTo>
                    <a:pt x="0" y="0"/>
                  </a:lnTo>
                  <a:close/>
                </a:path>
              </a:pathLst>
            </a:custGeom>
            <a:ln w="136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A7CE438C-4610-B926-27B1-6A1D9716EB80}"/>
                </a:ext>
              </a:extLst>
            </p:cNvPr>
            <p:cNvSpPr/>
            <p:nvPr/>
          </p:nvSpPr>
          <p:spPr>
            <a:xfrm>
              <a:off x="652448" y="3449711"/>
              <a:ext cx="646430" cy="570230"/>
            </a:xfrm>
            <a:custGeom>
              <a:avLst/>
              <a:gdLst/>
              <a:ahLst/>
              <a:cxnLst/>
              <a:rect l="l" t="t" r="r" b="b"/>
              <a:pathLst>
                <a:path w="646430" h="570229">
                  <a:moveTo>
                    <a:pt x="615958" y="569849"/>
                  </a:moveTo>
                  <a:lnTo>
                    <a:pt x="24665" y="569849"/>
                  </a:lnTo>
                  <a:lnTo>
                    <a:pt x="19567" y="568507"/>
                  </a:lnTo>
                  <a:lnTo>
                    <a:pt x="0" y="536216"/>
                  </a:lnTo>
                  <a:lnTo>
                    <a:pt x="3733" y="524862"/>
                  </a:lnTo>
                  <a:lnTo>
                    <a:pt x="297481" y="15015"/>
                  </a:lnTo>
                  <a:lnTo>
                    <a:pt x="300156" y="10216"/>
                  </a:lnTo>
                  <a:lnTo>
                    <a:pt x="304113" y="6265"/>
                  </a:lnTo>
                  <a:lnTo>
                    <a:pt x="308901" y="3588"/>
                  </a:lnTo>
                  <a:lnTo>
                    <a:pt x="320100" y="0"/>
                  </a:lnTo>
                  <a:lnTo>
                    <a:pt x="331410" y="954"/>
                  </a:lnTo>
                  <a:lnTo>
                    <a:pt x="341537" y="6082"/>
                  </a:lnTo>
                  <a:lnTo>
                    <a:pt x="347254" y="12758"/>
                  </a:lnTo>
                  <a:lnTo>
                    <a:pt x="323461" y="12758"/>
                  </a:lnTo>
                  <a:lnTo>
                    <a:pt x="314544" y="15255"/>
                  </a:lnTo>
                  <a:lnTo>
                    <a:pt x="310580" y="22295"/>
                  </a:lnTo>
                  <a:lnTo>
                    <a:pt x="16719" y="532360"/>
                  </a:lnTo>
                  <a:lnTo>
                    <a:pt x="14156" y="536904"/>
                  </a:lnTo>
                  <a:lnTo>
                    <a:pt x="14140" y="542774"/>
                  </a:lnTo>
                  <a:lnTo>
                    <a:pt x="16929" y="547498"/>
                  </a:lnTo>
                  <a:lnTo>
                    <a:pt x="19619" y="552132"/>
                  </a:lnTo>
                  <a:lnTo>
                    <a:pt x="24602" y="554943"/>
                  </a:lnTo>
                  <a:lnTo>
                    <a:pt x="641414" y="554943"/>
                  </a:lnTo>
                  <a:lnTo>
                    <a:pt x="637254" y="561082"/>
                  </a:lnTo>
                  <a:lnTo>
                    <a:pt x="627674" y="567510"/>
                  </a:lnTo>
                  <a:lnTo>
                    <a:pt x="615958" y="569849"/>
                  </a:lnTo>
                  <a:close/>
                </a:path>
                <a:path w="646430" h="570229">
                  <a:moveTo>
                    <a:pt x="641414" y="554943"/>
                  </a:moveTo>
                  <a:lnTo>
                    <a:pt x="621315" y="554943"/>
                  </a:lnTo>
                  <a:lnTo>
                    <a:pt x="626299" y="552132"/>
                  </a:lnTo>
                  <a:lnTo>
                    <a:pt x="628989" y="547498"/>
                  </a:lnTo>
                  <a:lnTo>
                    <a:pt x="631799" y="542774"/>
                  </a:lnTo>
                  <a:lnTo>
                    <a:pt x="631836" y="536904"/>
                  </a:lnTo>
                  <a:lnTo>
                    <a:pt x="336193" y="22513"/>
                  </a:lnTo>
                  <a:lnTo>
                    <a:pt x="334881" y="20083"/>
                  </a:lnTo>
                  <a:lnTo>
                    <a:pt x="332903" y="18074"/>
                  </a:lnTo>
                  <a:lnTo>
                    <a:pt x="323461" y="12758"/>
                  </a:lnTo>
                  <a:lnTo>
                    <a:pt x="347254" y="12758"/>
                  </a:lnTo>
                  <a:lnTo>
                    <a:pt x="349186" y="15015"/>
                  </a:lnTo>
                  <a:lnTo>
                    <a:pt x="642185" y="524862"/>
                  </a:lnTo>
                  <a:lnTo>
                    <a:pt x="644778" y="529421"/>
                  </a:lnTo>
                  <a:lnTo>
                    <a:pt x="646134" y="534579"/>
                  </a:lnTo>
                  <a:lnTo>
                    <a:pt x="646119" y="539820"/>
                  </a:lnTo>
                  <a:lnTo>
                    <a:pt x="643727" y="551530"/>
                  </a:lnTo>
                  <a:lnTo>
                    <a:pt x="641414" y="554943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4263E53D-691C-B4D0-6A86-B092F1003D8B}"/>
                </a:ext>
              </a:extLst>
            </p:cNvPr>
            <p:cNvSpPr/>
            <p:nvPr/>
          </p:nvSpPr>
          <p:spPr>
            <a:xfrm>
              <a:off x="652448" y="3449711"/>
              <a:ext cx="646430" cy="570230"/>
            </a:xfrm>
            <a:custGeom>
              <a:avLst/>
              <a:gdLst/>
              <a:ahLst/>
              <a:cxnLst/>
              <a:rect l="l" t="t" r="r" b="b"/>
              <a:pathLst>
                <a:path w="646430" h="570229">
                  <a:moveTo>
                    <a:pt x="349186" y="15015"/>
                  </a:moveTo>
                  <a:lnTo>
                    <a:pt x="341537" y="6082"/>
                  </a:lnTo>
                  <a:lnTo>
                    <a:pt x="331410" y="954"/>
                  </a:lnTo>
                  <a:lnTo>
                    <a:pt x="320100" y="0"/>
                  </a:lnTo>
                  <a:lnTo>
                    <a:pt x="308901" y="3588"/>
                  </a:lnTo>
                  <a:lnTo>
                    <a:pt x="304113" y="6265"/>
                  </a:lnTo>
                  <a:lnTo>
                    <a:pt x="300156" y="10216"/>
                  </a:lnTo>
                  <a:lnTo>
                    <a:pt x="297481" y="15015"/>
                  </a:lnTo>
                  <a:lnTo>
                    <a:pt x="3733" y="524862"/>
                  </a:lnTo>
                  <a:lnTo>
                    <a:pt x="0" y="536216"/>
                  </a:lnTo>
                  <a:lnTo>
                    <a:pt x="877" y="547724"/>
                  </a:lnTo>
                  <a:lnTo>
                    <a:pt x="6002" y="558063"/>
                  </a:lnTo>
                  <a:lnTo>
                    <a:pt x="15011" y="565912"/>
                  </a:lnTo>
                  <a:lnTo>
                    <a:pt x="19567" y="568507"/>
                  </a:lnTo>
                  <a:lnTo>
                    <a:pt x="24722" y="569864"/>
                  </a:lnTo>
                  <a:lnTo>
                    <a:pt x="29960" y="569849"/>
                  </a:lnTo>
                  <a:lnTo>
                    <a:pt x="615958" y="569849"/>
                  </a:lnTo>
                  <a:lnTo>
                    <a:pt x="646119" y="539820"/>
                  </a:lnTo>
                  <a:lnTo>
                    <a:pt x="646134" y="534579"/>
                  </a:lnTo>
                  <a:lnTo>
                    <a:pt x="644778" y="529421"/>
                  </a:lnTo>
                  <a:lnTo>
                    <a:pt x="642185" y="524862"/>
                  </a:lnTo>
                  <a:lnTo>
                    <a:pt x="349186" y="15015"/>
                  </a:lnTo>
                  <a:close/>
                </a:path>
                <a:path w="646430" h="570229">
                  <a:moveTo>
                    <a:pt x="628989" y="547498"/>
                  </a:moveTo>
                  <a:lnTo>
                    <a:pt x="626299" y="552132"/>
                  </a:lnTo>
                  <a:lnTo>
                    <a:pt x="621315" y="554943"/>
                  </a:lnTo>
                  <a:lnTo>
                    <a:pt x="615958" y="554853"/>
                  </a:lnTo>
                  <a:lnTo>
                    <a:pt x="29960" y="554853"/>
                  </a:lnTo>
                  <a:lnTo>
                    <a:pt x="24602" y="554943"/>
                  </a:lnTo>
                  <a:lnTo>
                    <a:pt x="19619" y="552132"/>
                  </a:lnTo>
                  <a:lnTo>
                    <a:pt x="16929" y="547498"/>
                  </a:lnTo>
                  <a:lnTo>
                    <a:pt x="14141" y="542857"/>
                  </a:lnTo>
                  <a:lnTo>
                    <a:pt x="14059" y="537076"/>
                  </a:lnTo>
                  <a:lnTo>
                    <a:pt x="16719" y="532360"/>
                  </a:lnTo>
                  <a:lnTo>
                    <a:pt x="310580" y="22295"/>
                  </a:lnTo>
                  <a:lnTo>
                    <a:pt x="314544" y="15255"/>
                  </a:lnTo>
                  <a:lnTo>
                    <a:pt x="323461" y="12758"/>
                  </a:lnTo>
                  <a:lnTo>
                    <a:pt x="330505" y="16724"/>
                  </a:lnTo>
                  <a:lnTo>
                    <a:pt x="332903" y="18074"/>
                  </a:lnTo>
                  <a:lnTo>
                    <a:pt x="334881" y="20083"/>
                  </a:lnTo>
                  <a:lnTo>
                    <a:pt x="336193" y="22513"/>
                  </a:lnTo>
                  <a:lnTo>
                    <a:pt x="629086" y="532143"/>
                  </a:lnTo>
                  <a:lnTo>
                    <a:pt x="631836" y="536904"/>
                  </a:lnTo>
                  <a:lnTo>
                    <a:pt x="631799" y="542774"/>
                  </a:lnTo>
                  <a:lnTo>
                    <a:pt x="628989" y="547498"/>
                  </a:lnTo>
                  <a:close/>
                </a:path>
              </a:pathLst>
            </a:custGeom>
            <a:ln w="11603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9AEB9BD3-2D3E-4E54-D515-CDAB3FD0CC60}"/>
                </a:ext>
              </a:extLst>
            </p:cNvPr>
            <p:cNvSpPr/>
            <p:nvPr/>
          </p:nvSpPr>
          <p:spPr>
            <a:xfrm>
              <a:off x="907215" y="3599687"/>
              <a:ext cx="143510" cy="360045"/>
            </a:xfrm>
            <a:custGeom>
              <a:avLst/>
              <a:gdLst/>
              <a:ahLst/>
              <a:cxnLst/>
              <a:rect l="l" t="t" r="r" b="b"/>
              <a:pathLst>
                <a:path w="143509" h="360045">
                  <a:moveTo>
                    <a:pt x="19167" y="359599"/>
                  </a:moveTo>
                  <a:lnTo>
                    <a:pt x="18988" y="359599"/>
                  </a:lnTo>
                  <a:lnTo>
                    <a:pt x="61447" y="187443"/>
                  </a:lnTo>
                  <a:lnTo>
                    <a:pt x="0" y="187443"/>
                  </a:lnTo>
                  <a:lnTo>
                    <a:pt x="29974" y="0"/>
                  </a:lnTo>
                  <a:lnTo>
                    <a:pt x="119897" y="0"/>
                  </a:lnTo>
                  <a:lnTo>
                    <a:pt x="115716" y="14995"/>
                  </a:lnTo>
                  <a:lnTo>
                    <a:pt x="42750" y="14995"/>
                  </a:lnTo>
                  <a:lnTo>
                    <a:pt x="17572" y="172448"/>
                  </a:lnTo>
                  <a:lnTo>
                    <a:pt x="80585" y="172448"/>
                  </a:lnTo>
                  <a:lnTo>
                    <a:pt x="59221" y="259069"/>
                  </a:lnTo>
                  <a:lnTo>
                    <a:pt x="59214" y="259384"/>
                  </a:lnTo>
                  <a:lnTo>
                    <a:pt x="76377" y="259384"/>
                  </a:lnTo>
                  <a:lnTo>
                    <a:pt x="19167" y="359599"/>
                  </a:lnTo>
                  <a:close/>
                </a:path>
                <a:path w="143509" h="360045">
                  <a:moveTo>
                    <a:pt x="76377" y="259384"/>
                  </a:moveTo>
                  <a:lnTo>
                    <a:pt x="59214" y="259384"/>
                  </a:lnTo>
                  <a:lnTo>
                    <a:pt x="117326" y="157452"/>
                  </a:lnTo>
                  <a:lnTo>
                    <a:pt x="60443" y="157452"/>
                  </a:lnTo>
                  <a:lnTo>
                    <a:pt x="100159" y="14995"/>
                  </a:lnTo>
                  <a:lnTo>
                    <a:pt x="115716" y="14995"/>
                  </a:lnTo>
                  <a:lnTo>
                    <a:pt x="80181" y="142457"/>
                  </a:lnTo>
                  <a:lnTo>
                    <a:pt x="143127" y="142457"/>
                  </a:lnTo>
                  <a:lnTo>
                    <a:pt x="76377" y="259384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9126B762-1BFF-456C-F4B3-B15635D154ED}"/>
                </a:ext>
              </a:extLst>
            </p:cNvPr>
            <p:cNvSpPr/>
            <p:nvPr/>
          </p:nvSpPr>
          <p:spPr>
            <a:xfrm>
              <a:off x="907215" y="3599687"/>
              <a:ext cx="143510" cy="360045"/>
            </a:xfrm>
            <a:custGeom>
              <a:avLst/>
              <a:gdLst/>
              <a:ahLst/>
              <a:cxnLst/>
              <a:rect l="l" t="t" r="r" b="b"/>
              <a:pathLst>
                <a:path w="143509" h="360045">
                  <a:moveTo>
                    <a:pt x="119897" y="0"/>
                  </a:moveTo>
                  <a:lnTo>
                    <a:pt x="29974" y="0"/>
                  </a:lnTo>
                  <a:lnTo>
                    <a:pt x="0" y="187443"/>
                  </a:lnTo>
                  <a:lnTo>
                    <a:pt x="61447" y="187443"/>
                  </a:lnTo>
                  <a:lnTo>
                    <a:pt x="18988" y="359599"/>
                  </a:lnTo>
                  <a:lnTo>
                    <a:pt x="19116" y="359689"/>
                  </a:lnTo>
                  <a:lnTo>
                    <a:pt x="143127" y="142457"/>
                  </a:lnTo>
                  <a:lnTo>
                    <a:pt x="80181" y="142457"/>
                  </a:lnTo>
                  <a:lnTo>
                    <a:pt x="119897" y="0"/>
                  </a:lnTo>
                  <a:close/>
                </a:path>
                <a:path w="143509" h="360045">
                  <a:moveTo>
                    <a:pt x="117326" y="157452"/>
                  </a:moveTo>
                  <a:lnTo>
                    <a:pt x="59356" y="259122"/>
                  </a:lnTo>
                  <a:lnTo>
                    <a:pt x="59214" y="259384"/>
                  </a:lnTo>
                  <a:lnTo>
                    <a:pt x="59221" y="259069"/>
                  </a:lnTo>
                  <a:lnTo>
                    <a:pt x="75999" y="191035"/>
                  </a:lnTo>
                  <a:lnTo>
                    <a:pt x="80585" y="172448"/>
                  </a:lnTo>
                  <a:lnTo>
                    <a:pt x="17572" y="172448"/>
                  </a:lnTo>
                  <a:lnTo>
                    <a:pt x="42750" y="14995"/>
                  </a:lnTo>
                  <a:lnTo>
                    <a:pt x="100159" y="14995"/>
                  </a:lnTo>
                  <a:lnTo>
                    <a:pt x="65748" y="138431"/>
                  </a:lnTo>
                  <a:lnTo>
                    <a:pt x="60443" y="157452"/>
                  </a:lnTo>
                  <a:lnTo>
                    <a:pt x="117326" y="157452"/>
                  </a:lnTo>
                  <a:close/>
                </a:path>
              </a:pathLst>
            </a:custGeom>
            <a:ln w="11603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A951D51F-22D0-7C4B-7F2B-1473C1F7E18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0772" y="3139517"/>
              <a:ext cx="568097" cy="658380"/>
            </a:xfrm>
            <a:prstGeom prst="rect">
              <a:avLst/>
            </a:prstGeom>
          </p:spPr>
        </p:pic>
      </p:grpSp>
      <p:sp>
        <p:nvSpPr>
          <p:cNvPr id="28" name="object 27">
            <a:extLst>
              <a:ext uri="{FF2B5EF4-FFF2-40B4-BE49-F238E27FC236}">
                <a16:creationId xmlns:a16="http://schemas.microsoft.com/office/drawing/2014/main" id="{99E30D75-26FF-CE39-3FAF-40CB127E3594}"/>
              </a:ext>
            </a:extLst>
          </p:cNvPr>
          <p:cNvSpPr txBox="1"/>
          <p:nvPr/>
        </p:nvSpPr>
        <p:spPr>
          <a:xfrm>
            <a:off x="2783776" y="3213633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94615" marR="87630" indent="97155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Predictive Maintenance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30">
            <a:extLst>
              <a:ext uri="{FF2B5EF4-FFF2-40B4-BE49-F238E27FC236}">
                <a16:creationId xmlns:a16="http://schemas.microsoft.com/office/drawing/2014/main" id="{0164C08F-B39A-3647-65FA-62C47C942B96}"/>
              </a:ext>
            </a:extLst>
          </p:cNvPr>
          <p:cNvGrpSpPr/>
          <p:nvPr/>
        </p:nvGrpSpPr>
        <p:grpSpPr>
          <a:xfrm>
            <a:off x="4208640" y="2901861"/>
            <a:ext cx="3744595" cy="2509520"/>
            <a:chOff x="4208640" y="2901861"/>
            <a:chExt cx="3744595" cy="2509520"/>
          </a:xfrm>
        </p:grpSpPr>
        <p:sp>
          <p:nvSpPr>
            <p:cNvPr id="30" name="object 31">
              <a:extLst>
                <a:ext uri="{FF2B5EF4-FFF2-40B4-BE49-F238E27FC236}">
                  <a16:creationId xmlns:a16="http://schemas.microsoft.com/office/drawing/2014/main" id="{5F00EE28-1AC2-4FB9-28F4-1F66E0B13CE1}"/>
                </a:ext>
              </a:extLst>
            </p:cNvPr>
            <p:cNvSpPr/>
            <p:nvPr/>
          </p:nvSpPr>
          <p:spPr>
            <a:xfrm>
              <a:off x="4208640" y="2901861"/>
              <a:ext cx="3744595" cy="2509520"/>
            </a:xfrm>
            <a:custGeom>
              <a:avLst/>
              <a:gdLst/>
              <a:ahLst/>
              <a:cxnLst/>
              <a:rect l="l" t="t" r="r" b="b"/>
              <a:pathLst>
                <a:path w="3744595" h="2509520">
                  <a:moveTo>
                    <a:pt x="3743998" y="0"/>
                  </a:moveTo>
                  <a:lnTo>
                    <a:pt x="0" y="0"/>
                  </a:lnTo>
                  <a:lnTo>
                    <a:pt x="0" y="2509456"/>
                  </a:lnTo>
                  <a:lnTo>
                    <a:pt x="3743998" y="2509456"/>
                  </a:lnTo>
                  <a:lnTo>
                    <a:pt x="3743998" y="0"/>
                  </a:lnTo>
                  <a:close/>
                </a:path>
              </a:pathLst>
            </a:custGeom>
            <a:solidFill>
              <a:srgbClr val="C0C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2">
              <a:extLst>
                <a:ext uri="{FF2B5EF4-FFF2-40B4-BE49-F238E27FC236}">
                  <a16:creationId xmlns:a16="http://schemas.microsoft.com/office/drawing/2014/main" id="{047AC957-1E5E-BC11-5D51-EB9AC2511FB1}"/>
                </a:ext>
              </a:extLst>
            </p:cNvPr>
            <p:cNvSpPr/>
            <p:nvPr/>
          </p:nvSpPr>
          <p:spPr>
            <a:xfrm>
              <a:off x="5930047" y="3101192"/>
              <a:ext cx="715645" cy="540385"/>
            </a:xfrm>
            <a:custGeom>
              <a:avLst/>
              <a:gdLst/>
              <a:ahLst/>
              <a:cxnLst/>
              <a:rect l="l" t="t" r="r" b="b"/>
              <a:pathLst>
                <a:path w="715645" h="540385">
                  <a:moveTo>
                    <a:pt x="406454" y="539772"/>
                  </a:moveTo>
                  <a:lnTo>
                    <a:pt x="373351" y="539772"/>
                  </a:lnTo>
                  <a:lnTo>
                    <a:pt x="373351" y="0"/>
                  </a:lnTo>
                  <a:lnTo>
                    <a:pt x="406454" y="0"/>
                  </a:lnTo>
                  <a:lnTo>
                    <a:pt x="406454" y="539772"/>
                  </a:lnTo>
                  <a:close/>
                </a:path>
                <a:path w="715645" h="540385">
                  <a:moveTo>
                    <a:pt x="472041" y="489440"/>
                  </a:moveTo>
                  <a:lnTo>
                    <a:pt x="438938" y="489440"/>
                  </a:lnTo>
                  <a:lnTo>
                    <a:pt x="438938" y="56468"/>
                  </a:lnTo>
                  <a:lnTo>
                    <a:pt x="472041" y="56468"/>
                  </a:lnTo>
                  <a:lnTo>
                    <a:pt x="472041" y="489440"/>
                  </a:lnTo>
                  <a:close/>
                </a:path>
                <a:path w="715645" h="540385">
                  <a:moveTo>
                    <a:pt x="537619" y="451546"/>
                  </a:moveTo>
                  <a:lnTo>
                    <a:pt x="504506" y="451546"/>
                  </a:lnTo>
                  <a:lnTo>
                    <a:pt x="504506" y="109695"/>
                  </a:lnTo>
                  <a:lnTo>
                    <a:pt x="537619" y="109695"/>
                  </a:lnTo>
                  <a:lnTo>
                    <a:pt x="537619" y="451546"/>
                  </a:lnTo>
                  <a:close/>
                </a:path>
                <a:path w="715645" h="540385">
                  <a:moveTo>
                    <a:pt x="340886" y="497097"/>
                  </a:moveTo>
                  <a:lnTo>
                    <a:pt x="307782" y="497097"/>
                  </a:lnTo>
                  <a:lnTo>
                    <a:pt x="307782" y="64134"/>
                  </a:lnTo>
                  <a:lnTo>
                    <a:pt x="340886" y="64134"/>
                  </a:lnTo>
                  <a:lnTo>
                    <a:pt x="340886" y="497097"/>
                  </a:lnTo>
                  <a:close/>
                </a:path>
                <a:path w="715645" h="540385">
                  <a:moveTo>
                    <a:pt x="275308" y="417330"/>
                  </a:moveTo>
                  <a:lnTo>
                    <a:pt x="242205" y="417330"/>
                  </a:lnTo>
                  <a:lnTo>
                    <a:pt x="242205" y="155875"/>
                  </a:lnTo>
                  <a:lnTo>
                    <a:pt x="275308" y="155875"/>
                  </a:lnTo>
                  <a:lnTo>
                    <a:pt x="275308" y="417330"/>
                  </a:lnTo>
                  <a:close/>
                </a:path>
                <a:path w="715645" h="540385">
                  <a:moveTo>
                    <a:pt x="209731" y="363074"/>
                  </a:moveTo>
                  <a:lnTo>
                    <a:pt x="176627" y="363074"/>
                  </a:lnTo>
                  <a:lnTo>
                    <a:pt x="176627" y="213408"/>
                  </a:lnTo>
                  <a:lnTo>
                    <a:pt x="209731" y="213408"/>
                  </a:lnTo>
                  <a:lnTo>
                    <a:pt x="209731" y="363074"/>
                  </a:lnTo>
                  <a:close/>
                </a:path>
                <a:path w="715645" h="540385">
                  <a:moveTo>
                    <a:pt x="42553" y="333738"/>
                  </a:moveTo>
                  <a:lnTo>
                    <a:pt x="25991" y="330401"/>
                  </a:lnTo>
                  <a:lnTo>
                    <a:pt x="12465" y="321300"/>
                  </a:lnTo>
                  <a:lnTo>
                    <a:pt x="3342" y="307789"/>
                  </a:lnTo>
                  <a:lnTo>
                    <a:pt x="0" y="291264"/>
                  </a:lnTo>
                  <a:lnTo>
                    <a:pt x="3343" y="274732"/>
                  </a:lnTo>
                  <a:lnTo>
                    <a:pt x="12460" y="261231"/>
                  </a:lnTo>
                  <a:lnTo>
                    <a:pt x="25983" y="252128"/>
                  </a:lnTo>
                  <a:lnTo>
                    <a:pt x="42544" y="248790"/>
                  </a:lnTo>
                  <a:lnTo>
                    <a:pt x="54954" y="250633"/>
                  </a:lnTo>
                  <a:lnTo>
                    <a:pt x="66071" y="255869"/>
                  </a:lnTo>
                  <a:lnTo>
                    <a:pt x="75225" y="264054"/>
                  </a:lnTo>
                  <a:lnTo>
                    <a:pt x="81741" y="274732"/>
                  </a:lnTo>
                  <a:lnTo>
                    <a:pt x="152728" y="274732"/>
                  </a:lnTo>
                  <a:lnTo>
                    <a:pt x="152728" y="307789"/>
                  </a:lnTo>
                  <a:lnTo>
                    <a:pt x="81750" y="307789"/>
                  </a:lnTo>
                  <a:lnTo>
                    <a:pt x="75225" y="318476"/>
                  </a:lnTo>
                  <a:lnTo>
                    <a:pt x="66072" y="326657"/>
                  </a:lnTo>
                  <a:lnTo>
                    <a:pt x="54958" y="331891"/>
                  </a:lnTo>
                  <a:lnTo>
                    <a:pt x="42553" y="333738"/>
                  </a:lnTo>
                  <a:close/>
                </a:path>
                <a:path w="715645" h="540385">
                  <a:moveTo>
                    <a:pt x="672568" y="333760"/>
                  </a:moveTo>
                  <a:lnTo>
                    <a:pt x="656563" y="330625"/>
                  </a:lnTo>
                  <a:lnTo>
                    <a:pt x="642903" y="321728"/>
                  </a:lnTo>
                  <a:lnTo>
                    <a:pt x="633381" y="307798"/>
                  </a:lnTo>
                  <a:lnTo>
                    <a:pt x="562385" y="307798"/>
                  </a:lnTo>
                  <a:lnTo>
                    <a:pt x="562385" y="274734"/>
                  </a:lnTo>
                  <a:lnTo>
                    <a:pt x="633395" y="274734"/>
                  </a:lnTo>
                  <a:lnTo>
                    <a:pt x="639905" y="264057"/>
                  </a:lnTo>
                  <a:lnTo>
                    <a:pt x="649060" y="255866"/>
                  </a:lnTo>
                  <a:lnTo>
                    <a:pt x="660176" y="250629"/>
                  </a:lnTo>
                  <a:lnTo>
                    <a:pt x="672587" y="248790"/>
                  </a:lnTo>
                  <a:lnTo>
                    <a:pt x="689146" y="252132"/>
                  </a:lnTo>
                  <a:lnTo>
                    <a:pt x="702666" y="261235"/>
                  </a:lnTo>
                  <a:lnTo>
                    <a:pt x="711780" y="274734"/>
                  </a:lnTo>
                  <a:lnTo>
                    <a:pt x="715122" y="291264"/>
                  </a:lnTo>
                  <a:lnTo>
                    <a:pt x="713281" y="303652"/>
                  </a:lnTo>
                  <a:lnTo>
                    <a:pt x="708038" y="314751"/>
                  </a:lnTo>
                  <a:lnTo>
                    <a:pt x="699838" y="323891"/>
                  </a:lnTo>
                  <a:lnTo>
                    <a:pt x="689125" y="330406"/>
                  </a:lnTo>
                  <a:lnTo>
                    <a:pt x="672568" y="33376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3">
            <a:extLst>
              <a:ext uri="{FF2B5EF4-FFF2-40B4-BE49-F238E27FC236}">
                <a16:creationId xmlns:a16="http://schemas.microsoft.com/office/drawing/2014/main" id="{A60EC316-790C-E695-9C12-ED61B865E18A}"/>
              </a:ext>
            </a:extLst>
          </p:cNvPr>
          <p:cNvSpPr txBox="1"/>
          <p:nvPr/>
        </p:nvSpPr>
        <p:spPr>
          <a:xfrm>
            <a:off x="4208640" y="2134704"/>
            <a:ext cx="3744595" cy="767715"/>
          </a:xfrm>
          <a:prstGeom prst="rect">
            <a:avLst/>
          </a:prstGeom>
          <a:solidFill>
            <a:srgbClr val="8191A4"/>
          </a:solidFill>
        </p:spPr>
        <p:txBody>
          <a:bodyPr vert="horz" wrap="square" lIns="0" tIns="102870" rIns="0" bIns="0" rtlCol="0">
            <a:spAutoFit/>
          </a:bodyPr>
          <a:lstStyle/>
          <a:p>
            <a:pPr marL="906144" marR="570865" indent="-328295">
              <a:lnSpc>
                <a:spcPct val="100000"/>
              </a:lnSpc>
              <a:spcBef>
                <a:spcPts val="810"/>
              </a:spcBef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Simple</a:t>
            </a:r>
            <a:r>
              <a:rPr sz="18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computer-vision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Audio</a:t>
            </a:r>
            <a:r>
              <a:rPr sz="1800" b="1" spc="-6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8A3E0D47-1C4D-ADE6-7E5A-9AFCA46C7384}"/>
              </a:ext>
            </a:extLst>
          </p:cNvPr>
          <p:cNvSpPr txBox="1"/>
          <p:nvPr/>
        </p:nvSpPr>
        <p:spPr>
          <a:xfrm>
            <a:off x="6918528" y="3136417"/>
            <a:ext cx="81661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1275" rIns="0" bIns="0" rtlCol="0">
            <a:spAutoFit/>
          </a:bodyPr>
          <a:lstStyle/>
          <a:p>
            <a:pPr marL="97790" marR="90170" indent="50165">
              <a:lnSpc>
                <a:spcPct val="100000"/>
              </a:lnSpc>
              <a:spcBef>
                <a:spcPts val="325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Sound Analysis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5">
            <a:extLst>
              <a:ext uri="{FF2B5EF4-FFF2-40B4-BE49-F238E27FC236}">
                <a16:creationId xmlns:a16="http://schemas.microsoft.com/office/drawing/2014/main" id="{4321A37E-FBA0-D2FF-9466-D3C2E1D41A2A}"/>
              </a:ext>
            </a:extLst>
          </p:cNvPr>
          <p:cNvGrpSpPr/>
          <p:nvPr/>
        </p:nvGrpSpPr>
        <p:grpSpPr>
          <a:xfrm>
            <a:off x="4521982" y="3537276"/>
            <a:ext cx="2120900" cy="1636395"/>
            <a:chOff x="4521982" y="3537276"/>
            <a:chExt cx="2120900" cy="1636395"/>
          </a:xfrm>
        </p:grpSpPr>
        <p:sp>
          <p:nvSpPr>
            <p:cNvPr id="35" name="object 36">
              <a:extLst>
                <a:ext uri="{FF2B5EF4-FFF2-40B4-BE49-F238E27FC236}">
                  <a16:creationId xmlns:a16="http://schemas.microsoft.com/office/drawing/2014/main" id="{27557E29-61D7-C935-3C2B-B7F3F5A09AE5}"/>
                </a:ext>
              </a:extLst>
            </p:cNvPr>
            <p:cNvSpPr/>
            <p:nvPr/>
          </p:nvSpPr>
          <p:spPr>
            <a:xfrm>
              <a:off x="6524037" y="4834127"/>
              <a:ext cx="118745" cy="339725"/>
            </a:xfrm>
            <a:custGeom>
              <a:avLst/>
              <a:gdLst/>
              <a:ahLst/>
              <a:cxnLst/>
              <a:rect l="l" t="t" r="r" b="b"/>
              <a:pathLst>
                <a:path w="118745" h="339725">
                  <a:moveTo>
                    <a:pt x="12847" y="339288"/>
                  </a:moveTo>
                  <a:lnTo>
                    <a:pt x="17267" y="339291"/>
                  </a:lnTo>
                  <a:lnTo>
                    <a:pt x="21067" y="339294"/>
                  </a:lnTo>
                  <a:lnTo>
                    <a:pt x="24736" y="337900"/>
                  </a:lnTo>
                  <a:lnTo>
                    <a:pt x="58840" y="302749"/>
                  </a:lnTo>
                  <a:lnTo>
                    <a:pt x="83891" y="266214"/>
                  </a:lnTo>
                  <a:lnTo>
                    <a:pt x="102421" y="226295"/>
                  </a:lnTo>
                  <a:lnTo>
                    <a:pt x="114127" y="183527"/>
                  </a:lnTo>
                  <a:lnTo>
                    <a:pt x="118593" y="139425"/>
                  </a:lnTo>
                  <a:lnTo>
                    <a:pt x="115669" y="95535"/>
                  </a:lnTo>
                  <a:lnTo>
                    <a:pt x="105446" y="52463"/>
                  </a:lnTo>
                  <a:lnTo>
                    <a:pt x="88016" y="10814"/>
                  </a:lnTo>
                  <a:lnTo>
                    <a:pt x="84220" y="3142"/>
                  </a:lnTo>
                  <a:lnTo>
                    <a:pt x="74917" y="0"/>
                  </a:lnTo>
                  <a:lnTo>
                    <a:pt x="59560" y="7590"/>
                  </a:lnTo>
                  <a:lnTo>
                    <a:pt x="56415" y="16886"/>
                  </a:lnTo>
                  <a:lnTo>
                    <a:pt x="60448" y="25010"/>
                  </a:lnTo>
                  <a:lnTo>
                    <a:pt x="77775" y="68004"/>
                  </a:lnTo>
                  <a:lnTo>
                    <a:pt x="86459" y="112065"/>
                  </a:lnTo>
                  <a:lnTo>
                    <a:pt x="86692" y="156160"/>
                  </a:lnTo>
                  <a:lnTo>
                    <a:pt x="78665" y="199257"/>
                  </a:lnTo>
                  <a:lnTo>
                    <a:pt x="62572" y="240322"/>
                  </a:lnTo>
                  <a:lnTo>
                    <a:pt x="38604" y="278323"/>
                  </a:lnTo>
                  <a:lnTo>
                    <a:pt x="6954" y="312226"/>
                  </a:lnTo>
                  <a:lnTo>
                    <a:pt x="561" y="317923"/>
                  </a:lnTo>
                  <a:lnTo>
                    <a:pt x="0" y="327717"/>
                  </a:lnTo>
                  <a:lnTo>
                    <a:pt x="8641" y="337404"/>
                  </a:lnTo>
                  <a:lnTo>
                    <a:pt x="12847" y="339288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7">
              <a:extLst>
                <a:ext uri="{FF2B5EF4-FFF2-40B4-BE49-F238E27FC236}">
                  <a16:creationId xmlns:a16="http://schemas.microsoft.com/office/drawing/2014/main" id="{FE400D38-C88E-0E41-EC22-E80B43DAB3C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9207" y="4870730"/>
              <a:ext cx="126571" cy="249669"/>
            </a:xfrm>
            <a:prstGeom prst="rect">
              <a:avLst/>
            </a:prstGeom>
          </p:spPr>
        </p:pic>
        <p:sp>
          <p:nvSpPr>
            <p:cNvPr id="37" name="object 38">
              <a:extLst>
                <a:ext uri="{FF2B5EF4-FFF2-40B4-BE49-F238E27FC236}">
                  <a16:creationId xmlns:a16="http://schemas.microsoft.com/office/drawing/2014/main" id="{38379A96-8E40-098F-1A9F-4ED659A05774}"/>
                </a:ext>
              </a:extLst>
            </p:cNvPr>
            <p:cNvSpPr/>
            <p:nvPr/>
          </p:nvSpPr>
          <p:spPr>
            <a:xfrm>
              <a:off x="6131092" y="4551360"/>
              <a:ext cx="337820" cy="573405"/>
            </a:xfrm>
            <a:custGeom>
              <a:avLst/>
              <a:gdLst/>
              <a:ahLst/>
              <a:cxnLst/>
              <a:rect l="l" t="t" r="r" b="b"/>
              <a:pathLst>
                <a:path w="337820" h="573404">
                  <a:moveTo>
                    <a:pt x="6941" y="573246"/>
                  </a:moveTo>
                  <a:lnTo>
                    <a:pt x="15505" y="573246"/>
                  </a:lnTo>
                  <a:lnTo>
                    <a:pt x="96357" y="573246"/>
                  </a:lnTo>
                  <a:lnTo>
                    <a:pt x="133280" y="568932"/>
                  </a:lnTo>
                  <a:lnTo>
                    <a:pt x="184195" y="542740"/>
                  </a:lnTo>
                  <a:lnTo>
                    <a:pt x="211113" y="509440"/>
                  </a:lnTo>
                  <a:lnTo>
                    <a:pt x="225144" y="470959"/>
                  </a:lnTo>
                  <a:lnTo>
                    <a:pt x="220122" y="462872"/>
                  </a:lnTo>
                  <a:lnTo>
                    <a:pt x="212024" y="460827"/>
                  </a:lnTo>
                  <a:lnTo>
                    <a:pt x="208311" y="459645"/>
                  </a:lnTo>
                  <a:lnTo>
                    <a:pt x="172072" y="438119"/>
                  </a:lnTo>
                  <a:lnTo>
                    <a:pt x="149562" y="404216"/>
                  </a:lnTo>
                  <a:lnTo>
                    <a:pt x="145110" y="383649"/>
                  </a:lnTo>
                  <a:lnTo>
                    <a:pt x="145214" y="360744"/>
                  </a:lnTo>
                  <a:lnTo>
                    <a:pt x="242260" y="360744"/>
                  </a:lnTo>
                  <a:lnTo>
                    <a:pt x="249202" y="353807"/>
                  </a:lnTo>
                  <a:lnTo>
                    <a:pt x="249202" y="267774"/>
                  </a:lnTo>
                  <a:lnTo>
                    <a:pt x="290549" y="267774"/>
                  </a:lnTo>
                  <a:lnTo>
                    <a:pt x="302329" y="266304"/>
                  </a:lnTo>
                  <a:lnTo>
                    <a:pt x="335366" y="235353"/>
                  </a:lnTo>
                  <a:lnTo>
                    <a:pt x="337609" y="223906"/>
                  </a:lnTo>
                  <a:lnTo>
                    <a:pt x="336957" y="212260"/>
                  </a:lnTo>
                  <a:lnTo>
                    <a:pt x="333372" y="200972"/>
                  </a:lnTo>
                  <a:lnTo>
                    <a:pt x="244316" y="3474"/>
                  </a:lnTo>
                  <a:lnTo>
                    <a:pt x="235135" y="0"/>
                  </a:lnTo>
                  <a:lnTo>
                    <a:pt x="219521" y="7029"/>
                  </a:lnTo>
                  <a:lnTo>
                    <a:pt x="216043" y="16204"/>
                  </a:lnTo>
                  <a:lnTo>
                    <a:pt x="305193" y="213900"/>
                  </a:lnTo>
                  <a:lnTo>
                    <a:pt x="307556" y="218881"/>
                  </a:lnTo>
                  <a:lnTo>
                    <a:pt x="307156" y="224730"/>
                  </a:lnTo>
                  <a:lnTo>
                    <a:pt x="304141" y="229345"/>
                  </a:lnTo>
                  <a:lnTo>
                    <a:pt x="301213" y="234016"/>
                  </a:lnTo>
                  <a:lnTo>
                    <a:pt x="296067" y="236834"/>
                  </a:lnTo>
                  <a:lnTo>
                    <a:pt x="290552" y="236781"/>
                  </a:lnTo>
                  <a:lnTo>
                    <a:pt x="225138" y="236781"/>
                  </a:lnTo>
                  <a:lnTo>
                    <a:pt x="218196" y="243718"/>
                  </a:lnTo>
                  <a:lnTo>
                    <a:pt x="218196" y="329751"/>
                  </a:lnTo>
                  <a:lnTo>
                    <a:pt x="124342" y="329751"/>
                  </a:lnTo>
                  <a:lnTo>
                    <a:pt x="117940" y="335060"/>
                  </a:lnTo>
                  <a:lnTo>
                    <a:pt x="116565" y="342391"/>
                  </a:lnTo>
                  <a:lnTo>
                    <a:pt x="114037" y="384352"/>
                  </a:lnTo>
                  <a:lnTo>
                    <a:pt x="121513" y="417772"/>
                  </a:lnTo>
                  <a:lnTo>
                    <a:pt x="152183" y="461924"/>
                  </a:lnTo>
                  <a:lnTo>
                    <a:pt x="188701" y="485202"/>
                  </a:lnTo>
                  <a:lnTo>
                    <a:pt x="178944" y="502606"/>
                  </a:lnTo>
                  <a:lnTo>
                    <a:pt x="161544" y="521275"/>
                  </a:lnTo>
                  <a:lnTo>
                    <a:pt x="134638" y="536171"/>
                  </a:lnTo>
                  <a:lnTo>
                    <a:pt x="96360" y="542256"/>
                  </a:lnTo>
                  <a:lnTo>
                    <a:pt x="6944" y="542256"/>
                  </a:lnTo>
                  <a:lnTo>
                    <a:pt x="3" y="549193"/>
                  </a:lnTo>
                  <a:lnTo>
                    <a:pt x="0" y="566306"/>
                  </a:lnTo>
                  <a:lnTo>
                    <a:pt x="6941" y="573246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9">
              <a:extLst>
                <a:ext uri="{FF2B5EF4-FFF2-40B4-BE49-F238E27FC236}">
                  <a16:creationId xmlns:a16="http://schemas.microsoft.com/office/drawing/2014/main" id="{C840A54F-B5EC-181D-F2C5-7E8588DD157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0872" y="4607739"/>
              <a:ext cx="70882" cy="70832"/>
            </a:xfrm>
            <a:prstGeom prst="rect">
              <a:avLst/>
            </a:prstGeom>
          </p:spPr>
        </p:pic>
        <p:sp>
          <p:nvSpPr>
            <p:cNvPr id="39" name="object 40">
              <a:extLst>
                <a:ext uri="{FF2B5EF4-FFF2-40B4-BE49-F238E27FC236}">
                  <a16:creationId xmlns:a16="http://schemas.microsoft.com/office/drawing/2014/main" id="{3C49A5D9-61CD-AB2E-C8FF-1973C23149D5}"/>
                </a:ext>
              </a:extLst>
            </p:cNvPr>
            <p:cNvSpPr/>
            <p:nvPr/>
          </p:nvSpPr>
          <p:spPr>
            <a:xfrm>
              <a:off x="4521974" y="3537280"/>
              <a:ext cx="548640" cy="557530"/>
            </a:xfrm>
            <a:custGeom>
              <a:avLst/>
              <a:gdLst/>
              <a:ahLst/>
              <a:cxnLst/>
              <a:rect l="l" t="t" r="r" b="b"/>
              <a:pathLst>
                <a:path w="548639" h="557529">
                  <a:moveTo>
                    <a:pt x="163652" y="358216"/>
                  </a:moveTo>
                  <a:lnTo>
                    <a:pt x="77685" y="358216"/>
                  </a:lnTo>
                  <a:lnTo>
                    <a:pt x="77685" y="271843"/>
                  </a:lnTo>
                  <a:lnTo>
                    <a:pt x="60248" y="271843"/>
                  </a:lnTo>
                  <a:lnTo>
                    <a:pt x="60248" y="358216"/>
                  </a:lnTo>
                  <a:lnTo>
                    <a:pt x="60248" y="375996"/>
                  </a:lnTo>
                  <a:lnTo>
                    <a:pt x="163652" y="375996"/>
                  </a:lnTo>
                  <a:lnTo>
                    <a:pt x="163652" y="358216"/>
                  </a:lnTo>
                  <a:close/>
                </a:path>
                <a:path w="548639" h="557529">
                  <a:moveTo>
                    <a:pt x="163652" y="0"/>
                  </a:moveTo>
                  <a:lnTo>
                    <a:pt x="60248" y="0"/>
                  </a:lnTo>
                  <a:lnTo>
                    <a:pt x="60248" y="17780"/>
                  </a:lnTo>
                  <a:lnTo>
                    <a:pt x="60248" y="104152"/>
                  </a:lnTo>
                  <a:lnTo>
                    <a:pt x="77685" y="104152"/>
                  </a:lnTo>
                  <a:lnTo>
                    <a:pt x="77685" y="17780"/>
                  </a:lnTo>
                  <a:lnTo>
                    <a:pt x="163652" y="17780"/>
                  </a:lnTo>
                  <a:lnTo>
                    <a:pt x="163652" y="0"/>
                  </a:lnTo>
                  <a:close/>
                </a:path>
                <a:path w="548639" h="557529">
                  <a:moveTo>
                    <a:pt x="488823" y="272770"/>
                  </a:moveTo>
                  <a:lnTo>
                    <a:pt x="471347" y="272770"/>
                  </a:lnTo>
                  <a:lnTo>
                    <a:pt x="471347" y="357873"/>
                  </a:lnTo>
                  <a:lnTo>
                    <a:pt x="385394" y="357873"/>
                  </a:lnTo>
                  <a:lnTo>
                    <a:pt x="385394" y="375653"/>
                  </a:lnTo>
                  <a:lnTo>
                    <a:pt x="488823" y="375653"/>
                  </a:lnTo>
                  <a:lnTo>
                    <a:pt x="488823" y="357873"/>
                  </a:lnTo>
                  <a:lnTo>
                    <a:pt x="488823" y="272770"/>
                  </a:lnTo>
                  <a:close/>
                </a:path>
                <a:path w="548639" h="557529">
                  <a:moveTo>
                    <a:pt x="488823" y="876"/>
                  </a:moveTo>
                  <a:lnTo>
                    <a:pt x="385394" y="876"/>
                  </a:lnTo>
                  <a:lnTo>
                    <a:pt x="385394" y="17399"/>
                  </a:lnTo>
                  <a:lnTo>
                    <a:pt x="471347" y="17399"/>
                  </a:lnTo>
                  <a:lnTo>
                    <a:pt x="471347" y="103759"/>
                  </a:lnTo>
                  <a:lnTo>
                    <a:pt x="488823" y="103759"/>
                  </a:lnTo>
                  <a:lnTo>
                    <a:pt x="488823" y="17399"/>
                  </a:lnTo>
                  <a:lnTo>
                    <a:pt x="488823" y="876"/>
                  </a:lnTo>
                  <a:close/>
                </a:path>
                <a:path w="548639" h="557529">
                  <a:moveTo>
                    <a:pt x="548195" y="532460"/>
                  </a:moveTo>
                  <a:lnTo>
                    <a:pt x="543572" y="508952"/>
                  </a:lnTo>
                  <a:lnTo>
                    <a:pt x="528320" y="484479"/>
                  </a:lnTo>
                  <a:lnTo>
                    <a:pt x="493255" y="456742"/>
                  </a:lnTo>
                  <a:lnTo>
                    <a:pt x="487794" y="453364"/>
                  </a:lnTo>
                  <a:lnTo>
                    <a:pt x="471335" y="443166"/>
                  </a:lnTo>
                  <a:lnTo>
                    <a:pt x="443814" y="426110"/>
                  </a:lnTo>
                  <a:lnTo>
                    <a:pt x="406577" y="405180"/>
                  </a:lnTo>
                  <a:lnTo>
                    <a:pt x="399694" y="401307"/>
                  </a:lnTo>
                  <a:lnTo>
                    <a:pt x="380593" y="391096"/>
                  </a:lnTo>
                  <a:lnTo>
                    <a:pt x="376466" y="397192"/>
                  </a:lnTo>
                  <a:lnTo>
                    <a:pt x="368579" y="405180"/>
                  </a:lnTo>
                  <a:lnTo>
                    <a:pt x="361594" y="364769"/>
                  </a:lnTo>
                  <a:lnTo>
                    <a:pt x="361480" y="364121"/>
                  </a:lnTo>
                  <a:lnTo>
                    <a:pt x="360807" y="360235"/>
                  </a:lnTo>
                  <a:lnTo>
                    <a:pt x="359816" y="354457"/>
                  </a:lnTo>
                  <a:lnTo>
                    <a:pt x="361086" y="353275"/>
                  </a:lnTo>
                  <a:lnTo>
                    <a:pt x="362305" y="352094"/>
                  </a:lnTo>
                  <a:lnTo>
                    <a:pt x="393903" y="308775"/>
                  </a:lnTo>
                  <a:lnTo>
                    <a:pt x="397014" y="301840"/>
                  </a:lnTo>
                  <a:lnTo>
                    <a:pt x="400786" y="293585"/>
                  </a:lnTo>
                  <a:lnTo>
                    <a:pt x="436562" y="262966"/>
                  </a:lnTo>
                  <a:lnTo>
                    <a:pt x="449440" y="211378"/>
                  </a:lnTo>
                  <a:lnTo>
                    <a:pt x="445389" y="196049"/>
                  </a:lnTo>
                  <a:lnTo>
                    <a:pt x="423659" y="171500"/>
                  </a:lnTo>
                  <a:lnTo>
                    <a:pt x="423659" y="218871"/>
                  </a:lnTo>
                  <a:lnTo>
                    <a:pt x="422160" y="231013"/>
                  </a:lnTo>
                  <a:lnTo>
                    <a:pt x="400812" y="263410"/>
                  </a:lnTo>
                  <a:lnTo>
                    <a:pt x="390956" y="268097"/>
                  </a:lnTo>
                  <a:lnTo>
                    <a:pt x="381508" y="268097"/>
                  </a:lnTo>
                  <a:lnTo>
                    <a:pt x="378523" y="277368"/>
                  </a:lnTo>
                  <a:lnTo>
                    <a:pt x="374230" y="288620"/>
                  </a:lnTo>
                  <a:lnTo>
                    <a:pt x="367550" y="301840"/>
                  </a:lnTo>
                  <a:lnTo>
                    <a:pt x="357936" y="316407"/>
                  </a:lnTo>
                  <a:lnTo>
                    <a:pt x="355892" y="318808"/>
                  </a:lnTo>
                  <a:lnTo>
                    <a:pt x="355892" y="416560"/>
                  </a:lnTo>
                  <a:lnTo>
                    <a:pt x="340804" y="426910"/>
                  </a:lnTo>
                  <a:lnTo>
                    <a:pt x="322313" y="435825"/>
                  </a:lnTo>
                  <a:lnTo>
                    <a:pt x="300507" y="441769"/>
                  </a:lnTo>
                  <a:lnTo>
                    <a:pt x="276021" y="443166"/>
                  </a:lnTo>
                  <a:lnTo>
                    <a:pt x="272643" y="443166"/>
                  </a:lnTo>
                  <a:lnTo>
                    <a:pt x="247421" y="441769"/>
                  </a:lnTo>
                  <a:lnTo>
                    <a:pt x="247777" y="441769"/>
                  </a:lnTo>
                  <a:lnTo>
                    <a:pt x="226250" y="435991"/>
                  </a:lnTo>
                  <a:lnTo>
                    <a:pt x="207886" y="427240"/>
                  </a:lnTo>
                  <a:lnTo>
                    <a:pt x="192836" y="417017"/>
                  </a:lnTo>
                  <a:lnTo>
                    <a:pt x="193001" y="417017"/>
                  </a:lnTo>
                  <a:lnTo>
                    <a:pt x="193078" y="416560"/>
                  </a:lnTo>
                  <a:lnTo>
                    <a:pt x="194919" y="405955"/>
                  </a:lnTo>
                  <a:lnTo>
                    <a:pt x="202184" y="364121"/>
                  </a:lnTo>
                  <a:lnTo>
                    <a:pt x="218808" y="373900"/>
                  </a:lnTo>
                  <a:lnTo>
                    <a:pt x="236956" y="381215"/>
                  </a:lnTo>
                  <a:lnTo>
                    <a:pt x="256019" y="385787"/>
                  </a:lnTo>
                  <a:lnTo>
                    <a:pt x="275412" y="387362"/>
                  </a:lnTo>
                  <a:lnTo>
                    <a:pt x="295198" y="385787"/>
                  </a:lnTo>
                  <a:lnTo>
                    <a:pt x="294792" y="385787"/>
                  </a:lnTo>
                  <a:lnTo>
                    <a:pt x="313156" y="381393"/>
                  </a:lnTo>
                  <a:lnTo>
                    <a:pt x="330758" y="374294"/>
                  </a:lnTo>
                  <a:lnTo>
                    <a:pt x="346976" y="364769"/>
                  </a:lnTo>
                  <a:lnTo>
                    <a:pt x="355892" y="416560"/>
                  </a:lnTo>
                  <a:lnTo>
                    <a:pt x="355892" y="318808"/>
                  </a:lnTo>
                  <a:lnTo>
                    <a:pt x="344893" y="331673"/>
                  </a:lnTo>
                  <a:lnTo>
                    <a:pt x="330517" y="343446"/>
                  </a:lnTo>
                  <a:lnTo>
                    <a:pt x="313385" y="352450"/>
                  </a:lnTo>
                  <a:lnTo>
                    <a:pt x="294627" y="358203"/>
                  </a:lnTo>
                  <a:lnTo>
                    <a:pt x="275412" y="360235"/>
                  </a:lnTo>
                  <a:lnTo>
                    <a:pt x="256095" y="358203"/>
                  </a:lnTo>
                  <a:lnTo>
                    <a:pt x="219760" y="343446"/>
                  </a:lnTo>
                  <a:lnTo>
                    <a:pt x="192036" y="316407"/>
                  </a:lnTo>
                  <a:lnTo>
                    <a:pt x="171234" y="277368"/>
                  </a:lnTo>
                  <a:lnTo>
                    <a:pt x="168224" y="268097"/>
                  </a:lnTo>
                  <a:lnTo>
                    <a:pt x="158673" y="268097"/>
                  </a:lnTo>
                  <a:lnTo>
                    <a:pt x="130898" y="241109"/>
                  </a:lnTo>
                  <a:lnTo>
                    <a:pt x="125653" y="218871"/>
                  </a:lnTo>
                  <a:lnTo>
                    <a:pt x="128435" y="205689"/>
                  </a:lnTo>
                  <a:lnTo>
                    <a:pt x="132473" y="196049"/>
                  </a:lnTo>
                  <a:lnTo>
                    <a:pt x="139623" y="196049"/>
                  </a:lnTo>
                  <a:lnTo>
                    <a:pt x="141211" y="196354"/>
                  </a:lnTo>
                  <a:lnTo>
                    <a:pt x="142760" y="196977"/>
                  </a:lnTo>
                  <a:lnTo>
                    <a:pt x="143598" y="197599"/>
                  </a:lnTo>
                  <a:lnTo>
                    <a:pt x="150444" y="201891"/>
                  </a:lnTo>
                  <a:lnTo>
                    <a:pt x="191096" y="193281"/>
                  </a:lnTo>
                  <a:lnTo>
                    <a:pt x="249745" y="144830"/>
                  </a:lnTo>
                  <a:lnTo>
                    <a:pt x="284962" y="119418"/>
                  </a:lnTo>
                  <a:lnTo>
                    <a:pt x="324256" y="108242"/>
                  </a:lnTo>
                  <a:lnTo>
                    <a:pt x="356920" y="116065"/>
                  </a:lnTo>
                  <a:lnTo>
                    <a:pt x="376021" y="134950"/>
                  </a:lnTo>
                  <a:lnTo>
                    <a:pt x="388061" y="178206"/>
                  </a:lnTo>
                  <a:lnTo>
                    <a:pt x="389559" y="203111"/>
                  </a:lnTo>
                  <a:lnTo>
                    <a:pt x="402170" y="200583"/>
                  </a:lnTo>
                  <a:lnTo>
                    <a:pt x="406742" y="196977"/>
                  </a:lnTo>
                  <a:lnTo>
                    <a:pt x="408406" y="196354"/>
                  </a:lnTo>
                  <a:lnTo>
                    <a:pt x="409854" y="196049"/>
                  </a:lnTo>
                  <a:lnTo>
                    <a:pt x="416941" y="196049"/>
                  </a:lnTo>
                  <a:lnTo>
                    <a:pt x="420916" y="205689"/>
                  </a:lnTo>
                  <a:lnTo>
                    <a:pt x="423659" y="218871"/>
                  </a:lnTo>
                  <a:lnTo>
                    <a:pt x="423659" y="171500"/>
                  </a:lnTo>
                  <a:lnTo>
                    <a:pt x="422376" y="170840"/>
                  </a:lnTo>
                  <a:lnTo>
                    <a:pt x="423545" y="159943"/>
                  </a:lnTo>
                  <a:lnTo>
                    <a:pt x="423583" y="157962"/>
                  </a:lnTo>
                  <a:lnTo>
                    <a:pt x="424053" y="135547"/>
                  </a:lnTo>
                  <a:lnTo>
                    <a:pt x="423976" y="134950"/>
                  </a:lnTo>
                  <a:lnTo>
                    <a:pt x="420370" y="108242"/>
                  </a:lnTo>
                  <a:lnTo>
                    <a:pt x="419735" y="103505"/>
                  </a:lnTo>
                  <a:lnTo>
                    <a:pt x="406387" y="69684"/>
                  </a:lnTo>
                  <a:lnTo>
                    <a:pt x="379831" y="39928"/>
                  </a:lnTo>
                  <a:lnTo>
                    <a:pt x="335902" y="20104"/>
                  </a:lnTo>
                  <a:lnTo>
                    <a:pt x="270408" y="16078"/>
                  </a:lnTo>
                  <a:lnTo>
                    <a:pt x="269113" y="16078"/>
                  </a:lnTo>
                  <a:lnTo>
                    <a:pt x="204736" y="28219"/>
                  </a:lnTo>
                  <a:lnTo>
                    <a:pt x="167525" y="49745"/>
                  </a:lnTo>
                  <a:lnTo>
                    <a:pt x="131889" y="105435"/>
                  </a:lnTo>
                  <a:lnTo>
                    <a:pt x="121627" y="145427"/>
                  </a:lnTo>
                  <a:lnTo>
                    <a:pt x="121297" y="161036"/>
                  </a:lnTo>
                  <a:lnTo>
                    <a:pt x="122593" y="172859"/>
                  </a:lnTo>
                  <a:lnTo>
                    <a:pt x="117030" y="176644"/>
                  </a:lnTo>
                  <a:lnTo>
                    <a:pt x="112039" y="181622"/>
                  </a:lnTo>
                  <a:lnTo>
                    <a:pt x="107683" y="187744"/>
                  </a:lnTo>
                  <a:lnTo>
                    <a:pt x="104038" y="194995"/>
                  </a:lnTo>
                  <a:lnTo>
                    <a:pt x="99669" y="211378"/>
                  </a:lnTo>
                  <a:lnTo>
                    <a:pt x="99695" y="228561"/>
                  </a:lnTo>
                  <a:lnTo>
                    <a:pt x="120751" y="273748"/>
                  </a:lnTo>
                  <a:lnTo>
                    <a:pt x="148882" y="293585"/>
                  </a:lnTo>
                  <a:lnTo>
                    <a:pt x="155765" y="308775"/>
                  </a:lnTo>
                  <a:lnTo>
                    <a:pt x="186461" y="350812"/>
                  </a:lnTo>
                  <a:lnTo>
                    <a:pt x="189407" y="353644"/>
                  </a:lnTo>
                  <a:lnTo>
                    <a:pt x="180403" y="405955"/>
                  </a:lnTo>
                  <a:lnTo>
                    <a:pt x="171945" y="397560"/>
                  </a:lnTo>
                  <a:lnTo>
                    <a:pt x="167601" y="391096"/>
                  </a:lnTo>
                  <a:lnTo>
                    <a:pt x="98183" y="427583"/>
                  </a:lnTo>
                  <a:lnTo>
                    <a:pt x="59651" y="449465"/>
                  </a:lnTo>
                  <a:lnTo>
                    <a:pt x="19888" y="484479"/>
                  </a:lnTo>
                  <a:lnTo>
                    <a:pt x="0" y="532460"/>
                  </a:lnTo>
                  <a:lnTo>
                    <a:pt x="3911" y="550138"/>
                  </a:lnTo>
                  <a:lnTo>
                    <a:pt x="14198" y="557110"/>
                  </a:lnTo>
                  <a:lnTo>
                    <a:pt x="234975" y="557110"/>
                  </a:lnTo>
                  <a:lnTo>
                    <a:pt x="224548" y="523392"/>
                  </a:lnTo>
                  <a:lnTo>
                    <a:pt x="216839" y="501345"/>
                  </a:lnTo>
                  <a:lnTo>
                    <a:pt x="208051" y="481241"/>
                  </a:lnTo>
                  <a:lnTo>
                    <a:pt x="194360" y="453364"/>
                  </a:lnTo>
                  <a:lnTo>
                    <a:pt x="213868" y="462178"/>
                  </a:lnTo>
                  <a:lnTo>
                    <a:pt x="231762" y="466890"/>
                  </a:lnTo>
                  <a:lnTo>
                    <a:pt x="250545" y="468858"/>
                  </a:lnTo>
                  <a:lnTo>
                    <a:pt x="272669" y="469519"/>
                  </a:lnTo>
                  <a:lnTo>
                    <a:pt x="275526" y="469519"/>
                  </a:lnTo>
                  <a:lnTo>
                    <a:pt x="297662" y="468858"/>
                  </a:lnTo>
                  <a:lnTo>
                    <a:pt x="316433" y="466890"/>
                  </a:lnTo>
                  <a:lnTo>
                    <a:pt x="334340" y="462178"/>
                  </a:lnTo>
                  <a:lnTo>
                    <a:pt x="353847" y="453364"/>
                  </a:lnTo>
                  <a:lnTo>
                    <a:pt x="337705" y="489267"/>
                  </a:lnTo>
                  <a:lnTo>
                    <a:pt x="324827" y="522744"/>
                  </a:lnTo>
                  <a:lnTo>
                    <a:pt x="316306" y="547471"/>
                  </a:lnTo>
                  <a:lnTo>
                    <a:pt x="313232" y="557110"/>
                  </a:lnTo>
                  <a:lnTo>
                    <a:pt x="534009" y="557110"/>
                  </a:lnTo>
                  <a:lnTo>
                    <a:pt x="544296" y="550138"/>
                  </a:lnTo>
                  <a:lnTo>
                    <a:pt x="548195" y="532460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1">
            <a:extLst>
              <a:ext uri="{FF2B5EF4-FFF2-40B4-BE49-F238E27FC236}">
                <a16:creationId xmlns:a16="http://schemas.microsoft.com/office/drawing/2014/main" id="{BE46B647-6B83-6443-799A-0FD4402BCFD9}"/>
              </a:ext>
            </a:extLst>
          </p:cNvPr>
          <p:cNvSpPr txBox="1"/>
          <p:nvPr/>
        </p:nvSpPr>
        <p:spPr>
          <a:xfrm>
            <a:off x="6720154" y="4650600"/>
            <a:ext cx="111633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116205" marR="110489" indent="149225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Speech Recognition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AA562274-D449-0690-1A99-155AA22D3548}"/>
              </a:ext>
            </a:extLst>
          </p:cNvPr>
          <p:cNvSpPr txBox="1"/>
          <p:nvPr/>
        </p:nvSpPr>
        <p:spPr>
          <a:xfrm>
            <a:off x="4357890" y="4228414"/>
            <a:ext cx="885190" cy="46228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40640" rIns="0" bIns="0" rtlCol="0">
            <a:spAutoFit/>
          </a:bodyPr>
          <a:lstStyle/>
          <a:p>
            <a:pPr marL="94615" marR="86995" indent="95885">
              <a:lnSpc>
                <a:spcPct val="100000"/>
              </a:lnSpc>
              <a:spcBef>
                <a:spcPts val="320"/>
              </a:spcBef>
            </a:pP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People Detection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CC6E9853-F151-84EA-76BC-157738186270}"/>
              </a:ext>
            </a:extLst>
          </p:cNvPr>
          <p:cNvSpPr txBox="1"/>
          <p:nvPr/>
        </p:nvSpPr>
        <p:spPr>
          <a:xfrm>
            <a:off x="289844" y="1648625"/>
            <a:ext cx="3744595" cy="42703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240029" rIns="0" bIns="0" rtlCol="0" anchor="ctr">
            <a:spAutoFit/>
          </a:bodyPr>
          <a:lstStyle/>
          <a:p>
            <a:pPr marL="1238885">
              <a:lnSpc>
                <a:spcPct val="100000"/>
              </a:lnSpc>
              <a:spcBef>
                <a:spcPts val="1889"/>
              </a:spcBef>
            </a:pPr>
            <a:r>
              <a:rPr lang="en-US" sz="1200" b="1" spc="-20" dirty="0">
                <a:solidFill>
                  <a:schemeClr val="bg1"/>
                </a:solidFill>
                <a:latin typeface="Arial"/>
                <a:cs typeface="Arial"/>
              </a:rPr>
              <a:t>STM32Cube Monitor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177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3DCA-1470-941E-49BA-F1C791AA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" dirty="0"/>
              <a:t>STM32Cube Monitor </a:t>
            </a:r>
            <a:r>
              <a:rPr lang="en-US" dirty="0"/>
              <a:t>is</a:t>
            </a:r>
            <a:r>
              <a:rPr lang="en-US" spc="-10" dirty="0"/>
              <a:t> tuned </a:t>
            </a:r>
            <a:r>
              <a:rPr lang="en-US" dirty="0"/>
              <a:t>to</a:t>
            </a:r>
            <a:r>
              <a:rPr lang="en-US" spc="5" dirty="0"/>
              <a:t> Visualize</a:t>
            </a:r>
            <a:r>
              <a:rPr lang="en-US" dirty="0"/>
              <a:t> </a:t>
            </a:r>
            <a:r>
              <a:rPr lang="en-US" spc="-20" dirty="0"/>
              <a:t>time-</a:t>
            </a:r>
            <a:r>
              <a:rPr lang="en-US" dirty="0"/>
              <a:t>series</a:t>
            </a:r>
            <a:r>
              <a:rPr lang="en-US" spc="-5" dirty="0"/>
              <a:t> </a:t>
            </a:r>
            <a:r>
              <a:rPr lang="en-US" spc="-20" dirty="0"/>
              <a:t>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30223-63ED-7DB1-985E-BF679E7C6497}"/>
              </a:ext>
            </a:extLst>
          </p:cNvPr>
          <p:cNvSpPr txBox="1"/>
          <p:nvPr/>
        </p:nvSpPr>
        <p:spPr>
          <a:xfrm>
            <a:off x="838200" y="1609597"/>
            <a:ext cx="1051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time series data</a:t>
            </a:r>
            <a:r>
              <a:rPr lang="en-US" dirty="0"/>
              <a:t> is a sequence of data points collected or recorded </a:t>
            </a:r>
            <a:r>
              <a:rPr lang="en-US" b="1" dirty="0"/>
              <a:t>over time</a:t>
            </a:r>
            <a:r>
              <a:rPr lang="en-US" dirty="0"/>
              <a:t>, usually at regular intervals.</a:t>
            </a:r>
          </a:p>
          <a:p>
            <a:pPr>
              <a:buNone/>
            </a:pPr>
            <a:r>
              <a:rPr lang="en-US" b="1" dirty="0"/>
              <a:t>Simple Definition</a:t>
            </a:r>
          </a:p>
          <a:p>
            <a:pPr>
              <a:buNone/>
            </a:pPr>
            <a:r>
              <a:rPr lang="en-US" dirty="0"/>
              <a:t>Time series data = </a:t>
            </a:r>
            <a:r>
              <a:rPr lang="en-US" b="1" dirty="0"/>
              <a:t>data + timestamp</a:t>
            </a:r>
            <a:br>
              <a:rPr lang="en-US" dirty="0"/>
            </a:br>
            <a:r>
              <a:rPr lang="en-US" dirty="0"/>
              <a:t>Every value is associated with a specific point in time.</a:t>
            </a:r>
          </a:p>
          <a:p>
            <a:pPr>
              <a:buNone/>
            </a:pPr>
            <a:r>
              <a:rPr lang="en-US" b="1" dirty="0"/>
              <a:t>Examples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Temperature readings</a:t>
            </a:r>
            <a:r>
              <a:rPr lang="en-US" dirty="0"/>
              <a:t> recorded every hour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Stock prices</a:t>
            </a:r>
            <a:r>
              <a:rPr lang="en-US" dirty="0"/>
              <a:t> captured every second or every 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Heart rate signals</a:t>
            </a:r>
            <a:r>
              <a:rPr lang="en-US" dirty="0"/>
              <a:t> recorded every millisecond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Sensor data</a:t>
            </a:r>
            <a:r>
              <a:rPr lang="en-US" dirty="0"/>
              <a:t> from machines (vibration, pressure, speed)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Sales numbers</a:t>
            </a:r>
            <a:r>
              <a:rPr lang="en-US" dirty="0"/>
              <a:t> logged daily, weekly, or monthly</a:t>
            </a:r>
          </a:p>
          <a:p>
            <a:pPr>
              <a:buNone/>
            </a:pPr>
            <a:r>
              <a:rPr lang="en-US" b="1" dirty="0"/>
              <a:t>Key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Time-ordered:</a:t>
            </a:r>
            <a:r>
              <a:rPr lang="en-US" dirty="0"/>
              <a:t> The sequence matters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Patterns evolve over time:</a:t>
            </a:r>
            <a:r>
              <a:rPr lang="en-US" dirty="0"/>
              <a:t> Trends, seasonality, bursts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Used for prediction:</a:t>
            </a:r>
            <a:r>
              <a:rPr lang="en-US" dirty="0"/>
              <a:t> “What happens next?”</a:t>
            </a:r>
          </a:p>
          <a:p>
            <a:pPr>
              <a:buNone/>
            </a:pPr>
            <a:r>
              <a:rPr lang="en-US" b="1" dirty="0"/>
              <a:t>Why It’s Important in ML</a:t>
            </a:r>
          </a:p>
          <a:p>
            <a:r>
              <a:rPr lang="en-US" dirty="0"/>
              <a:t>Time series data helps models learn from the past to forecast the future—used in anomaly detection, finance, IoT, predictive maintenance, etc.</a:t>
            </a:r>
          </a:p>
        </p:txBody>
      </p:sp>
    </p:spTree>
    <p:extLst>
      <p:ext uri="{BB962C8B-B14F-4D97-AF65-F5344CB8AC3E}">
        <p14:creationId xmlns:p14="http://schemas.microsoft.com/office/powerpoint/2010/main" val="718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609" y="2004034"/>
            <a:ext cx="1279616" cy="1211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8175" y="1986221"/>
            <a:ext cx="355448" cy="3918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3801" y="2004035"/>
            <a:ext cx="781987" cy="2315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87183" y="2591870"/>
            <a:ext cx="497628" cy="4809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30530" y="2306859"/>
            <a:ext cx="213269" cy="6234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50437" y="2324672"/>
            <a:ext cx="568718" cy="5700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25792" y="2306859"/>
            <a:ext cx="213269" cy="6234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43802" y="3001575"/>
            <a:ext cx="710897" cy="2137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536116" y="2004034"/>
            <a:ext cx="0" cy="1229390"/>
          </a:xfrm>
          <a:custGeom>
            <a:avLst/>
            <a:gdLst/>
            <a:ahLst/>
            <a:cxnLst/>
            <a:rect l="l" t="t" r="r" b="b"/>
            <a:pathLst>
              <a:path h="1762125">
                <a:moveTo>
                  <a:pt x="0" y="1761727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1" name="object 11"/>
          <p:cNvSpPr/>
          <p:nvPr/>
        </p:nvSpPr>
        <p:spPr>
          <a:xfrm>
            <a:off x="6238128" y="2591869"/>
            <a:ext cx="0" cy="641498"/>
          </a:xfrm>
          <a:custGeom>
            <a:avLst/>
            <a:gdLst/>
            <a:ahLst/>
            <a:cxnLst/>
            <a:rect l="l" t="t" r="r" b="b"/>
            <a:pathLst>
              <a:path h="919479">
                <a:moveTo>
                  <a:pt x="0" y="919162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2" name="object 12"/>
          <p:cNvSpPr/>
          <p:nvPr/>
        </p:nvSpPr>
        <p:spPr>
          <a:xfrm>
            <a:off x="6664667" y="2716563"/>
            <a:ext cx="0" cy="517008"/>
          </a:xfrm>
          <a:custGeom>
            <a:avLst/>
            <a:gdLst/>
            <a:ahLst/>
            <a:cxnLst/>
            <a:rect l="l" t="t" r="r" b="b"/>
            <a:pathLst>
              <a:path h="741045">
                <a:moveTo>
                  <a:pt x="0" y="740436"/>
                </a:moveTo>
                <a:lnTo>
                  <a:pt x="0" y="0"/>
                </a:lnTo>
              </a:path>
            </a:pathLst>
          </a:custGeom>
          <a:ln w="63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3" name="object 13"/>
          <p:cNvSpPr/>
          <p:nvPr/>
        </p:nvSpPr>
        <p:spPr>
          <a:xfrm>
            <a:off x="5509458" y="2030753"/>
            <a:ext cx="568842" cy="0"/>
          </a:xfrm>
          <a:custGeom>
            <a:avLst/>
            <a:gdLst/>
            <a:ahLst/>
            <a:cxnLst/>
            <a:rect l="l" t="t" r="r" b="b"/>
            <a:pathLst>
              <a:path w="815340">
                <a:moveTo>
                  <a:pt x="0" y="0"/>
                </a:moveTo>
                <a:lnTo>
                  <a:pt x="815162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4" name="object 14"/>
          <p:cNvSpPr/>
          <p:nvPr/>
        </p:nvSpPr>
        <p:spPr>
          <a:xfrm>
            <a:off x="6220356" y="2636403"/>
            <a:ext cx="373469" cy="0"/>
          </a:xfrm>
          <a:custGeom>
            <a:avLst/>
            <a:gdLst/>
            <a:ahLst/>
            <a:cxnLst/>
            <a:rect l="l" t="t" r="r" b="b"/>
            <a:pathLst>
              <a:path w="535304">
                <a:moveTo>
                  <a:pt x="0" y="0"/>
                </a:moveTo>
                <a:lnTo>
                  <a:pt x="534950" y="0"/>
                </a:lnTo>
              </a:path>
            </a:pathLst>
          </a:custGeom>
          <a:ln w="6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5" name="object 15"/>
          <p:cNvSpPr/>
          <p:nvPr/>
        </p:nvSpPr>
        <p:spPr>
          <a:xfrm>
            <a:off x="6220356" y="3179706"/>
            <a:ext cx="497958" cy="0"/>
          </a:xfrm>
          <a:custGeom>
            <a:avLst/>
            <a:gdLst/>
            <a:ahLst/>
            <a:cxnLst/>
            <a:rect l="l" t="t" r="r" b="b"/>
            <a:pathLst>
              <a:path w="713740">
                <a:moveTo>
                  <a:pt x="0" y="0"/>
                </a:moveTo>
                <a:lnTo>
                  <a:pt x="713267" y="0"/>
                </a:lnTo>
              </a:path>
            </a:pathLst>
          </a:custGeom>
          <a:ln w="6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6" name="object 16"/>
          <p:cNvSpPr/>
          <p:nvPr/>
        </p:nvSpPr>
        <p:spPr>
          <a:xfrm>
            <a:off x="5509459" y="3188613"/>
            <a:ext cx="675610" cy="0"/>
          </a:xfrm>
          <a:custGeom>
            <a:avLst/>
            <a:gdLst/>
            <a:ahLst/>
            <a:cxnLst/>
            <a:rect l="l" t="t" r="r" b="b"/>
            <a:pathLst>
              <a:path w="968375">
                <a:moveTo>
                  <a:pt x="0" y="0"/>
                </a:moveTo>
                <a:lnTo>
                  <a:pt x="968005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7" name="object 17" descr="$PPTXTitle"/>
          <p:cNvSpPr txBox="1">
            <a:spLocks noGrp="1"/>
          </p:cNvSpPr>
          <p:nvPr>
            <p:ph type="title"/>
          </p:nvPr>
        </p:nvSpPr>
        <p:spPr>
          <a:xfrm>
            <a:off x="584791" y="296981"/>
            <a:ext cx="8350662" cy="893490"/>
          </a:xfrm>
          <a:prstGeom prst="rect">
            <a:avLst/>
          </a:prstGeom>
        </p:spPr>
        <p:txBody>
          <a:bodyPr vert="horz" wrap="square" lIns="0" tIns="358434" rIns="0" bIns="0" rtlCol="0" anchor="ctr">
            <a:spAutoFit/>
          </a:bodyPr>
          <a:lstStyle/>
          <a:p>
            <a:pPr marL="2381337">
              <a:lnSpc>
                <a:spcPct val="100000"/>
              </a:lnSpc>
              <a:spcBef>
                <a:spcPts val="87"/>
              </a:spcBef>
            </a:pPr>
            <a:r>
              <a:rPr sz="3454" spc="-105" dirty="0">
                <a:solidFill>
                  <a:srgbClr val="21211F"/>
                </a:solidFill>
              </a:rPr>
              <a:t>A</a:t>
            </a:r>
            <a:r>
              <a:rPr sz="3454" spc="-307" dirty="0">
                <a:solidFill>
                  <a:srgbClr val="21211F"/>
                </a:solidFill>
              </a:rPr>
              <a:t> </a:t>
            </a:r>
            <a:r>
              <a:rPr sz="3454" spc="-98" dirty="0">
                <a:solidFill>
                  <a:srgbClr val="21211F"/>
                </a:solidFill>
              </a:rPr>
              <a:t>Clear</a:t>
            </a:r>
            <a:r>
              <a:rPr sz="3454" spc="-66" dirty="0">
                <a:solidFill>
                  <a:srgbClr val="21211F"/>
                </a:solidFill>
              </a:rPr>
              <a:t> </a:t>
            </a:r>
            <a:r>
              <a:rPr sz="3454" spc="-119" dirty="0">
                <a:solidFill>
                  <a:srgbClr val="21211F"/>
                </a:solidFill>
              </a:rPr>
              <a:t>Path</a:t>
            </a:r>
            <a:r>
              <a:rPr sz="3454" spc="-171" dirty="0">
                <a:solidFill>
                  <a:srgbClr val="21211F"/>
                </a:solidFill>
              </a:rPr>
              <a:t> </a:t>
            </a:r>
            <a:r>
              <a:rPr sz="3454" spc="-105" dirty="0">
                <a:solidFill>
                  <a:srgbClr val="21211F"/>
                </a:solidFill>
              </a:rPr>
              <a:t>from</a:t>
            </a:r>
            <a:r>
              <a:rPr sz="3454" spc="-140" dirty="0">
                <a:solidFill>
                  <a:srgbClr val="21211F"/>
                </a:solidFill>
              </a:rPr>
              <a:t> </a:t>
            </a:r>
            <a:r>
              <a:rPr sz="3454" spc="-59" dirty="0">
                <a:solidFill>
                  <a:srgbClr val="21211F"/>
                </a:solidFill>
              </a:rPr>
              <a:t>Idea</a:t>
            </a:r>
            <a:r>
              <a:rPr sz="3454" spc="-293" dirty="0">
                <a:solidFill>
                  <a:srgbClr val="21211F"/>
                </a:solidFill>
              </a:rPr>
              <a:t> </a:t>
            </a:r>
            <a:r>
              <a:rPr sz="3454" spc="-7" dirty="0">
                <a:solidFill>
                  <a:srgbClr val="21211F"/>
                </a:solidFill>
              </a:rPr>
              <a:t>to</a:t>
            </a:r>
            <a:r>
              <a:rPr sz="3454" spc="-300" dirty="0">
                <a:solidFill>
                  <a:srgbClr val="21211F"/>
                </a:solidFill>
              </a:rPr>
              <a:t> </a:t>
            </a:r>
            <a:r>
              <a:rPr sz="3454" spc="-80" dirty="0">
                <a:solidFill>
                  <a:srgbClr val="21211F"/>
                </a:solidFill>
              </a:rPr>
              <a:t>Device.</a:t>
            </a:r>
            <a:endParaRPr sz="3454" dirty="0"/>
          </a:p>
        </p:txBody>
      </p:sp>
      <p:sp>
        <p:nvSpPr>
          <p:cNvPr id="18" name="object 18"/>
          <p:cNvSpPr txBox="1"/>
          <p:nvPr/>
        </p:nvSpPr>
        <p:spPr>
          <a:xfrm>
            <a:off x="3468753" y="2502851"/>
            <a:ext cx="1524886" cy="235289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465" spc="285" dirty="0">
                <a:solidFill>
                  <a:srgbClr val="9A9A97"/>
                </a:solidFill>
                <a:latin typeface="Arial"/>
                <a:cs typeface="Arial"/>
              </a:rPr>
              <a:t>-------------</a:t>
            </a:r>
            <a:r>
              <a:rPr sz="1465" spc="276" dirty="0">
                <a:solidFill>
                  <a:srgbClr val="9A9A97"/>
                </a:solidFill>
                <a:latin typeface="Arial"/>
                <a:cs typeface="Arial"/>
              </a:rPr>
              <a:t>➔</a:t>
            </a:r>
            <a:endParaRPr sz="1465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52138" y="2422691"/>
            <a:ext cx="1501849" cy="1486265"/>
          </a:xfrm>
          <a:prstGeom prst="rect">
            <a:avLst/>
          </a:prstGeom>
        </p:spPr>
        <p:txBody>
          <a:bodyPr vert="horz" wrap="square" lIns="0" tIns="11962" rIns="0" bIns="0" rtlCol="0">
            <a:spAutoFit/>
          </a:bodyPr>
          <a:lstStyle/>
          <a:p>
            <a:pPr marL="732344" algn="ctr">
              <a:spcBef>
                <a:spcPts val="94"/>
              </a:spcBef>
            </a:pPr>
            <a:r>
              <a:rPr sz="7012" spc="-2328" baseline="-16583" dirty="0">
                <a:solidFill>
                  <a:srgbClr val="C89954"/>
                </a:solidFill>
                <a:latin typeface="Times New Roman"/>
                <a:cs typeface="Times New Roman"/>
              </a:rPr>
              <a:t>-</a:t>
            </a:r>
            <a:r>
              <a:rPr sz="4675" spc="-1552" dirty="0">
                <a:solidFill>
                  <a:srgbClr val="C89954"/>
                </a:solidFill>
                <a:latin typeface="Times New Roman"/>
                <a:cs typeface="Times New Roman"/>
              </a:rPr>
              <a:t>-</a:t>
            </a:r>
            <a:r>
              <a:rPr sz="6384" spc="1171" baseline="-8196" dirty="0">
                <a:solidFill>
                  <a:srgbClr val="C89954"/>
                </a:solidFill>
                <a:latin typeface="Times New Roman"/>
                <a:cs typeface="Times New Roman"/>
              </a:rPr>
              <a:t>-</a:t>
            </a:r>
            <a:endParaRPr sz="6384" baseline="-8196">
              <a:latin typeface="Times New Roman"/>
              <a:cs typeface="Times New Roman"/>
            </a:endParaRPr>
          </a:p>
          <a:p>
            <a:pPr marL="26582">
              <a:spcBef>
                <a:spcPts val="3457"/>
              </a:spcBef>
            </a:pPr>
            <a:r>
              <a:rPr sz="1988" b="1" dirty="0">
                <a:solidFill>
                  <a:srgbClr val="21211F"/>
                </a:solidFill>
                <a:latin typeface="Arial"/>
                <a:cs typeface="Arial"/>
              </a:rPr>
              <a:t>2.</a:t>
            </a:r>
            <a:r>
              <a:rPr sz="1988" b="1" spc="-164" dirty="0">
                <a:solidFill>
                  <a:srgbClr val="21211F"/>
                </a:solidFill>
                <a:latin typeface="Arial"/>
                <a:cs typeface="Arial"/>
              </a:rPr>
              <a:t> </a:t>
            </a:r>
            <a:r>
              <a:rPr sz="1988" b="1" spc="-31" dirty="0">
                <a:solidFill>
                  <a:srgbClr val="21211F"/>
                </a:solidFill>
                <a:latin typeface="Arial"/>
                <a:cs typeface="Arial"/>
              </a:rPr>
              <a:t>CONVERT</a:t>
            </a:r>
            <a:endParaRPr sz="1988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72332" y="2493944"/>
            <a:ext cx="1516469" cy="224516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395" spc="307" dirty="0">
                <a:solidFill>
                  <a:srgbClr val="9A9A97"/>
                </a:solidFill>
                <a:latin typeface="Arial"/>
                <a:cs typeface="Arial"/>
              </a:rPr>
              <a:t>-------------</a:t>
            </a:r>
            <a:r>
              <a:rPr sz="1395" spc="349" dirty="0">
                <a:solidFill>
                  <a:srgbClr val="9A9A97"/>
                </a:solidFill>
                <a:latin typeface="Arial"/>
                <a:cs typeface="Arial"/>
              </a:rPr>
              <a:t>➔</a:t>
            </a:r>
            <a:endParaRPr sz="1395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83922" y="3576097"/>
            <a:ext cx="1011422" cy="316207"/>
          </a:xfrm>
          <a:prstGeom prst="rect">
            <a:avLst/>
          </a:prstGeom>
        </p:spPr>
        <p:txBody>
          <a:bodyPr vert="horz" wrap="square" lIns="0" tIns="10190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1988" b="1" spc="-133" dirty="0">
                <a:solidFill>
                  <a:srgbClr val="21211F"/>
                </a:solidFill>
                <a:latin typeface="Arial"/>
                <a:cs typeface="Arial"/>
              </a:rPr>
              <a:t>1.</a:t>
            </a:r>
            <a:r>
              <a:rPr sz="1988" b="1" spc="-164" dirty="0">
                <a:solidFill>
                  <a:srgbClr val="21211F"/>
                </a:solidFill>
                <a:latin typeface="Arial"/>
                <a:cs typeface="Arial"/>
              </a:rPr>
              <a:t> </a:t>
            </a:r>
            <a:r>
              <a:rPr sz="1988" b="1" spc="-7" dirty="0">
                <a:solidFill>
                  <a:srgbClr val="21211F"/>
                </a:solidFill>
                <a:latin typeface="Arial"/>
                <a:cs typeface="Arial"/>
              </a:rPr>
              <a:t>TRAIN</a:t>
            </a:r>
            <a:endParaRPr sz="1988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37760" y="3576097"/>
            <a:ext cx="3000597" cy="1794176"/>
          </a:xfrm>
          <a:prstGeom prst="rect">
            <a:avLst/>
          </a:prstGeom>
        </p:spPr>
        <p:txBody>
          <a:bodyPr vert="horz" wrap="square" lIns="0" tIns="10190" rIns="0" bIns="0" rtlCol="0">
            <a:spAutoFit/>
          </a:bodyPr>
          <a:lstStyle/>
          <a:p>
            <a:pPr marL="874117">
              <a:spcBef>
                <a:spcPts val="80"/>
              </a:spcBef>
            </a:pPr>
            <a:r>
              <a:rPr sz="1954" b="1" spc="45" dirty="0">
                <a:solidFill>
                  <a:srgbClr val="21211F"/>
                </a:solidFill>
                <a:latin typeface="Arial"/>
                <a:cs typeface="Arial"/>
              </a:rPr>
              <a:t>3.</a:t>
            </a:r>
            <a:r>
              <a:rPr sz="1954" b="1" spc="-174" dirty="0">
                <a:solidFill>
                  <a:srgbClr val="21211F"/>
                </a:solidFill>
                <a:latin typeface="Arial"/>
                <a:cs typeface="Arial"/>
              </a:rPr>
              <a:t> </a:t>
            </a:r>
            <a:r>
              <a:rPr sz="1988" b="1" spc="-7" dirty="0">
                <a:solidFill>
                  <a:srgbClr val="21211F"/>
                </a:solidFill>
                <a:latin typeface="Arial"/>
                <a:cs typeface="Arial"/>
              </a:rPr>
              <a:t>DEPLOY</a:t>
            </a:r>
            <a:endParaRPr sz="1988">
              <a:latin typeface="Arial"/>
              <a:cs typeface="Arial"/>
            </a:endParaRPr>
          </a:p>
          <a:p>
            <a:pPr marL="8861" marR="3544" algn="ctr">
              <a:lnSpc>
                <a:spcPct val="100699"/>
              </a:lnSpc>
              <a:spcBef>
                <a:spcPts val="1734"/>
              </a:spcBef>
            </a:pPr>
            <a:r>
              <a:rPr sz="1640" spc="42" dirty="0">
                <a:solidFill>
                  <a:srgbClr val="21211F"/>
                </a:solidFill>
                <a:latin typeface="Times New Roman"/>
                <a:cs typeface="Times New Roman"/>
              </a:rPr>
              <a:t>Load</a:t>
            </a:r>
            <a:r>
              <a:rPr sz="1640" dirty="0">
                <a:solidFill>
                  <a:srgbClr val="21211F"/>
                </a:solidFill>
                <a:latin typeface="Times New Roman"/>
                <a:cs typeface="Times New Roman"/>
              </a:rPr>
              <a:t> the</a:t>
            </a:r>
            <a:r>
              <a:rPr sz="1640" spc="136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0" dirty="0">
                <a:solidFill>
                  <a:srgbClr val="21211F"/>
                </a:solidFill>
                <a:latin typeface="Times New Roman"/>
                <a:cs typeface="Times New Roman"/>
              </a:rPr>
              <a:t>converted</a:t>
            </a:r>
            <a:r>
              <a:rPr sz="1640" spc="84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7" dirty="0">
                <a:solidFill>
                  <a:srgbClr val="21211F"/>
                </a:solidFill>
                <a:latin typeface="Times New Roman"/>
                <a:cs typeface="Times New Roman"/>
              </a:rPr>
              <a:t>model</a:t>
            </a:r>
            <a:r>
              <a:rPr sz="1640" spc="-49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108" dirty="0">
                <a:solidFill>
                  <a:srgbClr val="21211F"/>
                </a:solidFill>
                <a:latin typeface="Times New Roman"/>
                <a:cs typeface="Times New Roman"/>
              </a:rPr>
              <a:t>onto</a:t>
            </a:r>
            <a:r>
              <a:rPr sz="1640" spc="-119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3" dirty="0">
                <a:solidFill>
                  <a:srgbClr val="21211F"/>
                </a:solidFill>
                <a:latin typeface="Times New Roman"/>
                <a:cs typeface="Times New Roman"/>
              </a:rPr>
              <a:t>a </a:t>
            </a:r>
            <a:r>
              <a:rPr sz="1640" spc="70" dirty="0">
                <a:solidFill>
                  <a:srgbClr val="21211F"/>
                </a:solidFill>
                <a:latin typeface="Times New Roman"/>
                <a:cs typeface="Times New Roman"/>
              </a:rPr>
              <a:t>microcontroller.</a:t>
            </a:r>
            <a:r>
              <a:rPr sz="1640" spc="-181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49" dirty="0">
                <a:solidFill>
                  <a:srgbClr val="21211F"/>
                </a:solidFill>
                <a:latin typeface="Times New Roman"/>
                <a:cs typeface="Times New Roman"/>
              </a:rPr>
              <a:t>Write</a:t>
            </a:r>
            <a:r>
              <a:rPr sz="1640" spc="-91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-63" dirty="0">
                <a:solidFill>
                  <a:srgbClr val="21211F"/>
                </a:solidFill>
                <a:latin typeface="Times New Roman"/>
                <a:cs typeface="Times New Roman"/>
              </a:rPr>
              <a:t>C++</a:t>
            </a:r>
            <a:r>
              <a:rPr sz="1640" spc="-7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59" dirty="0">
                <a:solidFill>
                  <a:srgbClr val="21211F"/>
                </a:solidFill>
                <a:latin typeface="Times New Roman"/>
                <a:cs typeface="Times New Roman"/>
              </a:rPr>
              <a:t>code </a:t>
            </a:r>
            <a:r>
              <a:rPr sz="1640" spc="63" dirty="0">
                <a:solidFill>
                  <a:srgbClr val="21211F"/>
                </a:solidFill>
                <a:latin typeface="Times New Roman"/>
                <a:cs typeface="Times New Roman"/>
              </a:rPr>
              <a:t>to</a:t>
            </a:r>
            <a:r>
              <a:rPr sz="1640" spc="17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0" dirty="0">
                <a:solidFill>
                  <a:srgbClr val="21211F"/>
                </a:solidFill>
                <a:latin typeface="Times New Roman"/>
                <a:cs typeface="Times New Roman"/>
              </a:rPr>
              <a:t>run</a:t>
            </a:r>
            <a:r>
              <a:rPr sz="1640" spc="160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0" dirty="0">
                <a:solidFill>
                  <a:srgbClr val="21211F"/>
                </a:solidFill>
                <a:latin typeface="Times New Roman"/>
                <a:cs typeface="Times New Roman"/>
              </a:rPr>
              <a:t>inference</a:t>
            </a:r>
            <a:r>
              <a:rPr sz="1640" spc="28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35" dirty="0">
                <a:solidFill>
                  <a:srgbClr val="21211F"/>
                </a:solidFill>
                <a:latin typeface="Times New Roman"/>
                <a:cs typeface="Times New Roman"/>
              </a:rPr>
              <a:t>locally</a:t>
            </a:r>
            <a:r>
              <a:rPr sz="1640" spc="14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56" dirty="0">
                <a:solidFill>
                  <a:srgbClr val="21211F"/>
                </a:solidFill>
                <a:latin typeface="Times New Roman"/>
                <a:cs typeface="Times New Roman"/>
              </a:rPr>
              <a:t>using</a:t>
            </a:r>
            <a:r>
              <a:rPr sz="1640" spc="408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56" dirty="0">
                <a:solidFill>
                  <a:srgbClr val="21211F"/>
                </a:solidFill>
                <a:latin typeface="Times New Roman"/>
                <a:cs typeface="Times New Roman"/>
              </a:rPr>
              <a:t>the</a:t>
            </a:r>
            <a:r>
              <a:rPr sz="1640" spc="66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35" dirty="0">
                <a:solidFill>
                  <a:srgbClr val="21211F"/>
                </a:solidFill>
                <a:latin typeface="Times New Roman"/>
                <a:cs typeface="Times New Roman"/>
              </a:rPr>
              <a:t>TensorFlow</a:t>
            </a:r>
            <a:r>
              <a:rPr sz="1640" spc="202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dirty="0">
                <a:solidFill>
                  <a:srgbClr val="21211F"/>
                </a:solidFill>
                <a:latin typeface="Times New Roman"/>
                <a:cs typeface="Times New Roman"/>
              </a:rPr>
              <a:t>Lite</a:t>
            </a:r>
            <a:r>
              <a:rPr sz="1640" spc="-87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-17" dirty="0">
                <a:solidFill>
                  <a:srgbClr val="21211F"/>
                </a:solidFill>
                <a:latin typeface="Times New Roman"/>
                <a:cs typeface="Times New Roman"/>
              </a:rPr>
              <a:t>for </a:t>
            </a:r>
            <a:r>
              <a:rPr sz="1640" spc="63" dirty="0">
                <a:solidFill>
                  <a:srgbClr val="21211F"/>
                </a:solidFill>
                <a:latin typeface="Times New Roman"/>
                <a:cs typeface="Times New Roman"/>
              </a:rPr>
              <a:t>Microcontrollers</a:t>
            </a:r>
            <a:r>
              <a:rPr sz="1640" spc="-91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42" dirty="0">
                <a:solidFill>
                  <a:srgbClr val="21211F"/>
                </a:solidFill>
                <a:latin typeface="Times New Roman"/>
                <a:cs typeface="Times New Roman"/>
              </a:rPr>
              <a:t>library</a:t>
            </a:r>
            <a:r>
              <a:rPr sz="1640" spc="42" dirty="0">
                <a:solidFill>
                  <a:srgbClr val="070705"/>
                </a:solidFill>
                <a:latin typeface="Times New Roman"/>
                <a:cs typeface="Times New Roman"/>
              </a:rPr>
              <a:t>.</a:t>
            </a:r>
            <a:endParaRPr sz="164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0760" y="4110494"/>
            <a:ext cx="3023634" cy="1504610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 marR="3544" indent="15063" algn="ctr">
              <a:spcBef>
                <a:spcPts val="77"/>
              </a:spcBef>
            </a:pPr>
            <a:r>
              <a:rPr sz="1640" dirty="0">
                <a:solidFill>
                  <a:srgbClr val="21211F"/>
                </a:solidFill>
                <a:latin typeface="Times New Roman"/>
                <a:cs typeface="Times New Roman"/>
              </a:rPr>
              <a:t>Design</a:t>
            </a:r>
            <a:r>
              <a:rPr sz="1640" spc="101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dirty="0">
                <a:solidFill>
                  <a:srgbClr val="21211F"/>
                </a:solidFill>
                <a:latin typeface="Times New Roman"/>
                <a:cs typeface="Times New Roman"/>
              </a:rPr>
              <a:t>and</a:t>
            </a:r>
            <a:r>
              <a:rPr sz="1640" spc="262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87" dirty="0">
                <a:solidFill>
                  <a:srgbClr val="21211F"/>
                </a:solidFill>
                <a:latin typeface="Times New Roman"/>
                <a:cs typeface="Times New Roman"/>
              </a:rPr>
              <a:t>train</a:t>
            </a:r>
            <a:r>
              <a:rPr sz="1640" spc="66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108" dirty="0">
                <a:solidFill>
                  <a:srgbClr val="21211F"/>
                </a:solidFill>
                <a:latin typeface="Times New Roman"/>
                <a:cs typeface="Times New Roman"/>
              </a:rPr>
              <a:t>a</a:t>
            </a:r>
            <a:r>
              <a:rPr sz="1640" spc="49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7" dirty="0">
                <a:solidFill>
                  <a:srgbClr val="21211F"/>
                </a:solidFill>
                <a:latin typeface="Times New Roman"/>
                <a:cs typeface="Times New Roman"/>
              </a:rPr>
              <a:t>neural network</a:t>
            </a:r>
            <a:r>
              <a:rPr sz="1640" spc="45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63" dirty="0">
                <a:solidFill>
                  <a:srgbClr val="070705"/>
                </a:solidFill>
                <a:latin typeface="Times New Roman"/>
                <a:cs typeface="Times New Roman"/>
              </a:rPr>
              <a:t>u</a:t>
            </a:r>
            <a:r>
              <a:rPr sz="1640" spc="63" dirty="0">
                <a:solidFill>
                  <a:srgbClr val="21211F"/>
                </a:solidFill>
                <a:latin typeface="Times New Roman"/>
                <a:cs typeface="Times New Roman"/>
              </a:rPr>
              <a:t>sing</a:t>
            </a:r>
            <a:r>
              <a:rPr sz="1640" spc="-101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94" dirty="0">
                <a:solidFill>
                  <a:srgbClr val="21211F"/>
                </a:solidFill>
                <a:latin typeface="Times New Roman"/>
                <a:cs typeface="Times New Roman"/>
              </a:rPr>
              <a:t>standard</a:t>
            </a:r>
            <a:r>
              <a:rPr sz="1640" spc="-42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45" dirty="0">
                <a:solidFill>
                  <a:srgbClr val="21211F"/>
                </a:solidFill>
                <a:latin typeface="Times New Roman"/>
                <a:cs typeface="Times New Roman"/>
              </a:rPr>
              <a:t>too</a:t>
            </a:r>
            <a:r>
              <a:rPr sz="1640" spc="45" dirty="0">
                <a:solidFill>
                  <a:srgbClr val="070705"/>
                </a:solidFill>
                <a:latin typeface="Times New Roman"/>
                <a:cs typeface="Times New Roman"/>
              </a:rPr>
              <a:t>l</a:t>
            </a:r>
            <a:r>
              <a:rPr sz="1640" spc="45" dirty="0">
                <a:solidFill>
                  <a:srgbClr val="21211F"/>
                </a:solidFill>
                <a:latin typeface="Times New Roman"/>
                <a:cs typeface="Times New Roman"/>
              </a:rPr>
              <a:t>s</a:t>
            </a:r>
            <a:r>
              <a:rPr sz="1640" spc="-28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-14" dirty="0">
                <a:solidFill>
                  <a:srgbClr val="070705"/>
                </a:solidFill>
                <a:latin typeface="Times New Roman"/>
                <a:cs typeface="Times New Roman"/>
              </a:rPr>
              <a:t>l</a:t>
            </a:r>
            <a:r>
              <a:rPr sz="1640" spc="-14" dirty="0">
                <a:solidFill>
                  <a:srgbClr val="21211F"/>
                </a:solidFill>
                <a:latin typeface="Times New Roman"/>
                <a:cs typeface="Times New Roman"/>
              </a:rPr>
              <a:t>ike </a:t>
            </a:r>
            <a:r>
              <a:rPr sz="1640" spc="35" dirty="0">
                <a:solidFill>
                  <a:srgbClr val="21211F"/>
                </a:solidFill>
                <a:latin typeface="Times New Roman"/>
                <a:cs typeface="Times New Roman"/>
              </a:rPr>
              <a:t>TensorFlow</a:t>
            </a:r>
            <a:r>
              <a:rPr sz="1640" spc="63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38" dirty="0">
                <a:solidFill>
                  <a:srgbClr val="21211F"/>
                </a:solidFill>
                <a:latin typeface="Times New Roman"/>
                <a:cs typeface="Times New Roman"/>
              </a:rPr>
              <a:t>and</a:t>
            </a:r>
            <a:r>
              <a:rPr sz="1640" spc="213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42" dirty="0">
                <a:solidFill>
                  <a:srgbClr val="21211F"/>
                </a:solidFill>
                <a:latin typeface="Times New Roman"/>
                <a:cs typeface="Times New Roman"/>
              </a:rPr>
              <a:t>Keras,</a:t>
            </a:r>
            <a:r>
              <a:rPr sz="1640" spc="-70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35" dirty="0">
                <a:solidFill>
                  <a:srgbClr val="21211F"/>
                </a:solidFill>
                <a:latin typeface="Times New Roman"/>
                <a:cs typeface="Times New Roman"/>
              </a:rPr>
              <a:t>typically </a:t>
            </a:r>
            <a:r>
              <a:rPr sz="1640" spc="42" dirty="0">
                <a:solidFill>
                  <a:srgbClr val="21211F"/>
                </a:solidFill>
                <a:latin typeface="Times New Roman"/>
                <a:cs typeface="Times New Roman"/>
              </a:rPr>
              <a:t>in</a:t>
            </a:r>
            <a:r>
              <a:rPr sz="1640" spc="38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49" dirty="0">
                <a:solidFill>
                  <a:srgbClr val="21211F"/>
                </a:solidFill>
                <a:latin typeface="Times New Roman"/>
                <a:cs typeface="Times New Roman"/>
              </a:rPr>
              <a:t>a</a:t>
            </a:r>
            <a:r>
              <a:rPr sz="1640" spc="77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45" dirty="0">
                <a:solidFill>
                  <a:srgbClr val="21211F"/>
                </a:solidFill>
                <a:latin typeface="Times New Roman"/>
                <a:cs typeface="Times New Roman"/>
              </a:rPr>
              <a:t>powerful </a:t>
            </a:r>
            <a:r>
              <a:rPr sz="1640" spc="84" dirty="0">
                <a:solidFill>
                  <a:srgbClr val="21211F"/>
                </a:solidFill>
                <a:latin typeface="Times New Roman"/>
                <a:cs typeface="Times New Roman"/>
              </a:rPr>
              <a:t>env</a:t>
            </a:r>
            <a:r>
              <a:rPr sz="1640" spc="84" dirty="0">
                <a:solidFill>
                  <a:srgbClr val="070705"/>
                </a:solidFill>
                <a:latin typeface="Times New Roman"/>
                <a:cs typeface="Times New Roman"/>
              </a:rPr>
              <a:t>i</a:t>
            </a:r>
            <a:r>
              <a:rPr sz="1640" spc="84" dirty="0">
                <a:solidFill>
                  <a:srgbClr val="21211F"/>
                </a:solidFill>
                <a:latin typeface="Times New Roman"/>
                <a:cs typeface="Times New Roman"/>
              </a:rPr>
              <a:t>ronme</a:t>
            </a:r>
            <a:r>
              <a:rPr sz="1640" spc="84" dirty="0">
                <a:solidFill>
                  <a:srgbClr val="070705"/>
                </a:solidFill>
                <a:latin typeface="Times New Roman"/>
                <a:cs typeface="Times New Roman"/>
              </a:rPr>
              <a:t>n</a:t>
            </a:r>
            <a:r>
              <a:rPr sz="1640" spc="84" dirty="0">
                <a:solidFill>
                  <a:srgbClr val="21211F"/>
                </a:solidFill>
                <a:latin typeface="Times New Roman"/>
                <a:cs typeface="Times New Roman"/>
              </a:rPr>
              <a:t>t</a:t>
            </a:r>
            <a:r>
              <a:rPr sz="1640" spc="10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24" dirty="0">
                <a:solidFill>
                  <a:srgbClr val="21211F"/>
                </a:solidFill>
                <a:latin typeface="Times New Roman"/>
                <a:cs typeface="Times New Roman"/>
              </a:rPr>
              <a:t>like</a:t>
            </a:r>
            <a:endParaRPr sz="1640">
              <a:latin typeface="Times New Roman"/>
              <a:cs typeface="Times New Roman"/>
            </a:endParaRPr>
          </a:p>
          <a:p>
            <a:pPr marL="6203" algn="ctr">
              <a:lnSpc>
                <a:spcPts val="1880"/>
              </a:lnSpc>
            </a:pPr>
            <a:r>
              <a:rPr sz="1640" spc="49" dirty="0">
                <a:solidFill>
                  <a:srgbClr val="21211F"/>
                </a:solidFill>
                <a:latin typeface="Times New Roman"/>
                <a:cs typeface="Times New Roman"/>
              </a:rPr>
              <a:t>a</a:t>
            </a:r>
            <a:r>
              <a:rPr sz="1640" spc="80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0" dirty="0">
                <a:solidFill>
                  <a:srgbClr val="21211F"/>
                </a:solidFill>
                <a:latin typeface="Times New Roman"/>
                <a:cs typeface="Times New Roman"/>
              </a:rPr>
              <a:t>desktop</a:t>
            </a:r>
            <a:r>
              <a:rPr sz="1640" spc="-21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66" dirty="0">
                <a:solidFill>
                  <a:srgbClr val="21211F"/>
                </a:solidFill>
                <a:latin typeface="Times New Roman"/>
                <a:cs typeface="Times New Roman"/>
              </a:rPr>
              <a:t>or</a:t>
            </a:r>
            <a:r>
              <a:rPr sz="1640" spc="21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63" dirty="0">
                <a:solidFill>
                  <a:srgbClr val="21211F"/>
                </a:solidFill>
                <a:latin typeface="Times New Roman"/>
                <a:cs typeface="Times New Roman"/>
              </a:rPr>
              <a:t>the</a:t>
            </a:r>
            <a:r>
              <a:rPr sz="1640" spc="80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49" dirty="0">
                <a:solidFill>
                  <a:srgbClr val="21211F"/>
                </a:solidFill>
                <a:latin typeface="Times New Roman"/>
                <a:cs typeface="Times New Roman"/>
              </a:rPr>
              <a:t>cloud</a:t>
            </a:r>
            <a:r>
              <a:rPr sz="1640" spc="14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-7" dirty="0">
                <a:solidFill>
                  <a:srgbClr val="21211F"/>
                </a:solidFill>
                <a:latin typeface="Times New Roman"/>
                <a:cs typeface="Times New Roman"/>
              </a:rPr>
              <a:t>(e.g.,</a:t>
            </a:r>
            <a:endParaRPr sz="1640">
              <a:latin typeface="Times New Roman"/>
              <a:cs typeface="Times New Roman"/>
            </a:endParaRPr>
          </a:p>
          <a:p>
            <a:pPr marL="17279" algn="ctr">
              <a:lnSpc>
                <a:spcPts val="1964"/>
              </a:lnSpc>
            </a:pPr>
            <a:r>
              <a:rPr sz="1640" dirty="0">
                <a:solidFill>
                  <a:srgbClr val="21211F"/>
                </a:solidFill>
                <a:latin typeface="Times New Roman"/>
                <a:cs typeface="Times New Roman"/>
              </a:rPr>
              <a:t>Google</a:t>
            </a:r>
            <a:r>
              <a:rPr sz="1640" spc="119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-7" dirty="0">
                <a:solidFill>
                  <a:srgbClr val="21211F"/>
                </a:solidFill>
                <a:latin typeface="Times New Roman"/>
                <a:cs typeface="Times New Roman"/>
              </a:rPr>
              <a:t>Colab).</a:t>
            </a:r>
            <a:endParaRPr sz="164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68704" y="4110494"/>
            <a:ext cx="3087429" cy="1530503"/>
          </a:xfrm>
          <a:prstGeom prst="rect">
            <a:avLst/>
          </a:prstGeom>
        </p:spPr>
        <p:txBody>
          <a:bodyPr vert="horz" wrap="square" lIns="0" tIns="13291" rIns="0" bIns="0" rtlCol="0">
            <a:spAutoFit/>
          </a:bodyPr>
          <a:lstStyle/>
          <a:p>
            <a:pPr marL="8861" marR="3544" algn="ctr">
              <a:lnSpc>
                <a:spcPct val="98600"/>
              </a:lnSpc>
              <a:spcBef>
                <a:spcPts val="105"/>
              </a:spcBef>
            </a:pPr>
            <a:r>
              <a:rPr sz="1640" dirty="0">
                <a:solidFill>
                  <a:srgbClr val="21211F"/>
                </a:solidFill>
                <a:latin typeface="Times New Roman"/>
                <a:cs typeface="Times New Roman"/>
              </a:rPr>
              <a:t>Use</a:t>
            </a:r>
            <a:r>
              <a:rPr sz="1640" spc="-28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dirty="0">
                <a:solidFill>
                  <a:srgbClr val="21211F"/>
                </a:solidFill>
                <a:latin typeface="Times New Roman"/>
                <a:cs typeface="Times New Roman"/>
              </a:rPr>
              <a:t>the</a:t>
            </a:r>
            <a:r>
              <a:rPr sz="1640" spc="202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35" dirty="0">
                <a:solidFill>
                  <a:srgbClr val="21211F"/>
                </a:solidFill>
                <a:latin typeface="Times New Roman"/>
                <a:cs typeface="Times New Roman"/>
              </a:rPr>
              <a:t>TensorFlow</a:t>
            </a:r>
            <a:r>
              <a:rPr sz="1640" spc="147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-14" dirty="0">
                <a:solidFill>
                  <a:srgbClr val="21211F"/>
                </a:solidFill>
                <a:latin typeface="Times New Roman"/>
                <a:cs typeface="Times New Roman"/>
              </a:rPr>
              <a:t>Lite </a:t>
            </a:r>
            <a:r>
              <a:rPr sz="1640" spc="63" dirty="0">
                <a:solidFill>
                  <a:srgbClr val="21211F"/>
                </a:solidFill>
                <a:latin typeface="Times New Roman"/>
                <a:cs typeface="Times New Roman"/>
              </a:rPr>
              <a:t>Converter</a:t>
            </a:r>
            <a:r>
              <a:rPr sz="1640" spc="-42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56" dirty="0">
                <a:solidFill>
                  <a:srgbClr val="21211F"/>
                </a:solidFill>
                <a:latin typeface="Times New Roman"/>
                <a:cs typeface="Times New Roman"/>
              </a:rPr>
              <a:t>to</a:t>
            </a:r>
            <a:r>
              <a:rPr sz="1640" spc="28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3" dirty="0">
                <a:solidFill>
                  <a:srgbClr val="21211F"/>
                </a:solidFill>
                <a:latin typeface="Times New Roman"/>
                <a:cs typeface="Times New Roman"/>
              </a:rPr>
              <a:t>transform</a:t>
            </a:r>
            <a:r>
              <a:rPr sz="1640" spc="80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52" dirty="0">
                <a:solidFill>
                  <a:srgbClr val="21211F"/>
                </a:solidFill>
                <a:latin typeface="Times New Roman"/>
                <a:cs typeface="Times New Roman"/>
              </a:rPr>
              <a:t>the </a:t>
            </a:r>
            <a:r>
              <a:rPr sz="1640" spc="80" dirty="0">
                <a:solidFill>
                  <a:srgbClr val="070705"/>
                </a:solidFill>
                <a:latin typeface="Times New Roman"/>
                <a:cs typeface="Times New Roman"/>
              </a:rPr>
              <a:t>t</a:t>
            </a:r>
            <a:r>
              <a:rPr sz="1640" spc="80" dirty="0">
                <a:solidFill>
                  <a:srgbClr val="21211F"/>
                </a:solidFill>
                <a:latin typeface="Times New Roman"/>
                <a:cs typeface="Times New Roman"/>
              </a:rPr>
              <a:t>rained</a:t>
            </a:r>
            <a:r>
              <a:rPr sz="1640" spc="35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7" dirty="0">
                <a:solidFill>
                  <a:srgbClr val="21211F"/>
                </a:solidFill>
                <a:latin typeface="Times New Roman"/>
                <a:cs typeface="Times New Roman"/>
              </a:rPr>
              <a:t>model</a:t>
            </a:r>
            <a:r>
              <a:rPr sz="1640" spc="-52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73" dirty="0">
                <a:solidFill>
                  <a:srgbClr val="21211F"/>
                </a:solidFill>
                <a:latin typeface="Times New Roman"/>
                <a:cs typeface="Times New Roman"/>
              </a:rPr>
              <a:t>into</a:t>
            </a:r>
            <a:r>
              <a:rPr sz="1640" spc="-59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84" dirty="0">
                <a:solidFill>
                  <a:srgbClr val="21211F"/>
                </a:solidFill>
                <a:latin typeface="Times New Roman"/>
                <a:cs typeface="Times New Roman"/>
              </a:rPr>
              <a:t>a</a:t>
            </a:r>
            <a:r>
              <a:rPr sz="1640" spc="17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42" dirty="0">
                <a:solidFill>
                  <a:srgbClr val="21211F"/>
                </a:solidFill>
                <a:latin typeface="Times New Roman"/>
                <a:cs typeface="Times New Roman"/>
              </a:rPr>
              <a:t>highly </a:t>
            </a:r>
            <a:r>
              <a:rPr sz="1640" spc="38" dirty="0">
                <a:solidFill>
                  <a:srgbClr val="21211F"/>
                </a:solidFill>
                <a:latin typeface="Times New Roman"/>
                <a:cs typeface="Times New Roman"/>
              </a:rPr>
              <a:t>efficient,</a:t>
            </a:r>
            <a:r>
              <a:rPr sz="1640" spc="-59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63" dirty="0">
                <a:solidFill>
                  <a:srgbClr val="21211F"/>
                </a:solidFill>
                <a:latin typeface="Times New Roman"/>
                <a:cs typeface="Times New Roman"/>
              </a:rPr>
              <a:t>space-</a:t>
            </a:r>
            <a:r>
              <a:rPr sz="1640" spc="66" dirty="0">
                <a:solidFill>
                  <a:srgbClr val="21211F"/>
                </a:solidFill>
                <a:latin typeface="Times New Roman"/>
                <a:cs typeface="Times New Roman"/>
              </a:rPr>
              <a:t>op</a:t>
            </a:r>
            <a:r>
              <a:rPr sz="1640" spc="66" dirty="0">
                <a:solidFill>
                  <a:srgbClr val="070705"/>
                </a:solidFill>
                <a:latin typeface="Times New Roman"/>
                <a:cs typeface="Times New Roman"/>
              </a:rPr>
              <a:t>t</a:t>
            </a:r>
            <a:r>
              <a:rPr sz="1640" spc="66" dirty="0">
                <a:solidFill>
                  <a:srgbClr val="21211F"/>
                </a:solidFill>
                <a:latin typeface="Times New Roman"/>
                <a:cs typeface="Times New Roman"/>
              </a:rPr>
              <a:t>imised</a:t>
            </a:r>
            <a:r>
              <a:rPr sz="1640" spc="17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80" dirty="0">
                <a:solidFill>
                  <a:srgbClr val="21211F"/>
                </a:solidFill>
                <a:latin typeface="Times New Roman"/>
                <a:cs typeface="Times New Roman"/>
              </a:rPr>
              <a:t>format.</a:t>
            </a:r>
            <a:endParaRPr sz="1640">
              <a:latin typeface="Times New Roman"/>
              <a:cs typeface="Times New Roman"/>
            </a:endParaRPr>
          </a:p>
          <a:p>
            <a:pPr marL="97912" marR="99241" indent="-3101" algn="ctr">
              <a:spcBef>
                <a:spcPts val="66"/>
              </a:spcBef>
            </a:pPr>
            <a:r>
              <a:rPr sz="1640" spc="70" dirty="0">
                <a:solidFill>
                  <a:srgbClr val="21211F"/>
                </a:solidFill>
                <a:latin typeface="Times New Roman"/>
                <a:cs typeface="Times New Roman"/>
              </a:rPr>
              <a:t>This</a:t>
            </a:r>
            <a:r>
              <a:rPr sz="1640" spc="-153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98" dirty="0">
                <a:solidFill>
                  <a:srgbClr val="21211F"/>
                </a:solidFill>
                <a:latin typeface="Times New Roman"/>
                <a:cs typeface="Times New Roman"/>
              </a:rPr>
              <a:t>step</a:t>
            </a:r>
            <a:r>
              <a:rPr sz="1640" spc="-56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59" dirty="0">
                <a:solidFill>
                  <a:srgbClr val="21211F"/>
                </a:solidFill>
                <a:latin typeface="Times New Roman"/>
                <a:cs typeface="Times New Roman"/>
              </a:rPr>
              <a:t>inc</a:t>
            </a:r>
            <a:r>
              <a:rPr sz="1640" spc="59" dirty="0">
                <a:solidFill>
                  <a:srgbClr val="070705"/>
                </a:solidFill>
                <a:latin typeface="Times New Roman"/>
                <a:cs typeface="Times New Roman"/>
              </a:rPr>
              <a:t>l</a:t>
            </a:r>
            <a:r>
              <a:rPr sz="1640" spc="59" dirty="0">
                <a:solidFill>
                  <a:srgbClr val="21211F"/>
                </a:solidFill>
                <a:latin typeface="Times New Roman"/>
                <a:cs typeface="Times New Roman"/>
              </a:rPr>
              <a:t>udes</a:t>
            </a:r>
            <a:r>
              <a:rPr sz="1640" spc="42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52" dirty="0">
                <a:solidFill>
                  <a:srgbClr val="21211F"/>
                </a:solidFill>
                <a:latin typeface="Times New Roman"/>
                <a:cs typeface="Times New Roman"/>
              </a:rPr>
              <a:t>crucia</a:t>
            </a:r>
            <a:r>
              <a:rPr sz="1640" spc="52" dirty="0">
                <a:solidFill>
                  <a:srgbClr val="070705"/>
                </a:solidFill>
                <a:latin typeface="Times New Roman"/>
                <a:cs typeface="Times New Roman"/>
              </a:rPr>
              <a:t>l </a:t>
            </a:r>
            <a:r>
              <a:rPr sz="1640" spc="63" dirty="0">
                <a:solidFill>
                  <a:srgbClr val="21211F"/>
                </a:solidFill>
                <a:latin typeface="Times New Roman"/>
                <a:cs typeface="Times New Roman"/>
              </a:rPr>
              <a:t>optimisations</a:t>
            </a:r>
            <a:r>
              <a:rPr sz="1640" spc="84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38" dirty="0">
                <a:solidFill>
                  <a:srgbClr val="21211F"/>
                </a:solidFill>
                <a:latin typeface="Times New Roman"/>
                <a:cs typeface="Times New Roman"/>
              </a:rPr>
              <a:t>like</a:t>
            </a:r>
            <a:r>
              <a:rPr sz="1640" spc="-101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1640" spc="66" dirty="0">
                <a:solidFill>
                  <a:srgbClr val="21211F"/>
                </a:solidFill>
                <a:latin typeface="Times New Roman"/>
                <a:cs typeface="Times New Roman"/>
              </a:rPr>
              <a:t>qua</a:t>
            </a:r>
            <a:r>
              <a:rPr sz="1640" spc="66" dirty="0">
                <a:solidFill>
                  <a:srgbClr val="070705"/>
                </a:solidFill>
                <a:latin typeface="Times New Roman"/>
                <a:cs typeface="Times New Roman"/>
              </a:rPr>
              <a:t>n</a:t>
            </a:r>
            <a:r>
              <a:rPr sz="1640" spc="66" dirty="0">
                <a:solidFill>
                  <a:srgbClr val="21211F"/>
                </a:solidFill>
                <a:latin typeface="Times New Roman"/>
                <a:cs typeface="Times New Roman"/>
              </a:rPr>
              <a:t>tization.</a:t>
            </a:r>
            <a:endParaRPr sz="1640">
              <a:latin typeface="Times New Roman"/>
              <a:cs typeface="Times New Roman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5D5BA04-98FF-D727-62A4-EA1F96B228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6688" y="1620334"/>
            <a:ext cx="9916245" cy="166156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FB2A-017F-A2B4-AAEF-89A20AB6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  <a:r>
              <a:rPr lang="en-US" spc="-10" dirty="0"/>
              <a:t> </a:t>
            </a:r>
            <a:r>
              <a:rPr lang="en-US" dirty="0"/>
              <a:t>do</a:t>
            </a:r>
            <a:r>
              <a:rPr lang="en-US" spc="-15" dirty="0"/>
              <a:t> </a:t>
            </a:r>
            <a:r>
              <a:rPr lang="en-US" spc="-20" dirty="0"/>
              <a:t>time-</a:t>
            </a:r>
            <a:r>
              <a:rPr lang="en-US" dirty="0"/>
              <a:t>series</a:t>
            </a:r>
            <a:r>
              <a:rPr lang="en-US" spc="-20" dirty="0"/>
              <a:t> </a:t>
            </a:r>
            <a:r>
              <a:rPr lang="en-US" dirty="0"/>
              <a:t>data</a:t>
            </a:r>
            <a:r>
              <a:rPr lang="en-US" spc="-5" dirty="0"/>
              <a:t> </a:t>
            </a:r>
            <a:r>
              <a:rPr lang="en-US" spc="-10" dirty="0"/>
              <a:t>matter?</a:t>
            </a:r>
            <a:endParaRPr lang="en-US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27F45B73-912A-6888-6DE4-C52CFE32373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26902"/>
            <a:ext cx="3931894" cy="2024438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94F4263D-FC1A-3EDE-4BA2-255A9270476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955038"/>
            <a:ext cx="3931894" cy="2031091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07E0291F-666D-D968-85C4-A8A690EEF70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8665" y="1955038"/>
            <a:ext cx="3923281" cy="2026646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24D1A8BE-7783-61F9-957C-1FDA20600CD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8704" y="1955038"/>
            <a:ext cx="3923295" cy="2026646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2B3E6547-16D6-CB7A-22B3-04F5FD7F302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38663" y="4826904"/>
            <a:ext cx="3923294" cy="2031095"/>
          </a:xfrm>
          <a:prstGeom prst="rect">
            <a:avLst/>
          </a:prstGeom>
        </p:spPr>
      </p:pic>
      <p:pic>
        <p:nvPicPr>
          <p:cNvPr id="9" name="object 8">
            <a:extLst>
              <a:ext uri="{FF2B5EF4-FFF2-40B4-BE49-F238E27FC236}">
                <a16:creationId xmlns:a16="http://schemas.microsoft.com/office/drawing/2014/main" id="{12B861E8-5CA0-BEE7-A43A-4E805C0F1C7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68703" y="4826902"/>
            <a:ext cx="3923294" cy="2031097"/>
          </a:xfrm>
          <a:prstGeom prst="rect">
            <a:avLst/>
          </a:prstGeom>
        </p:spPr>
      </p:pic>
      <p:sp>
        <p:nvSpPr>
          <p:cNvPr id="10" name="object 9">
            <a:extLst>
              <a:ext uri="{FF2B5EF4-FFF2-40B4-BE49-F238E27FC236}">
                <a16:creationId xmlns:a16="http://schemas.microsoft.com/office/drawing/2014/main" id="{EA3C22CC-8CB0-A250-C32B-CB5E721FAA55}"/>
              </a:ext>
            </a:extLst>
          </p:cNvPr>
          <p:cNvSpPr txBox="1"/>
          <p:nvPr/>
        </p:nvSpPr>
        <p:spPr>
          <a:xfrm>
            <a:off x="0" y="4173766"/>
            <a:ext cx="3931920" cy="65849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Breakers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A0B4320B-EFF9-EA5C-90CE-621750DDDB73}"/>
              </a:ext>
            </a:extLst>
          </p:cNvPr>
          <p:cNvSpPr txBox="1">
            <a:spLocks/>
          </p:cNvSpPr>
          <p:nvPr/>
        </p:nvSpPr>
        <p:spPr>
          <a:xfrm>
            <a:off x="11826669" y="6405092"/>
            <a:ext cx="244728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570"/>
            <a:fld id="{81D60167-4931-47E6-BA6A-407CBD079E47}" type="slidenum">
              <a:rPr lang="en-US" spc="-50" smtClean="0"/>
              <a:pPr marL="115570"/>
              <a:t>40</a:t>
            </a:fld>
            <a:endParaRPr lang="en-US" spc="-50" dirty="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15D5F85-192F-EB3D-DB3D-44C06328F42E}"/>
              </a:ext>
            </a:extLst>
          </p:cNvPr>
          <p:cNvSpPr txBox="1"/>
          <p:nvPr/>
        </p:nvSpPr>
        <p:spPr>
          <a:xfrm>
            <a:off x="4130040" y="4173766"/>
            <a:ext cx="3931920" cy="658495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Power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CCD69B2-FDB3-A607-0C00-A6C801E8AA04}"/>
              </a:ext>
            </a:extLst>
          </p:cNvPr>
          <p:cNvSpPr txBox="1"/>
          <p:nvPr/>
        </p:nvSpPr>
        <p:spPr>
          <a:xfrm>
            <a:off x="8260080" y="4173766"/>
            <a:ext cx="3931920" cy="65849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86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White</a:t>
            </a:r>
            <a:r>
              <a:rPr sz="18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goods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D5F8D10B-944C-6CF0-E032-4C227E0A8043}"/>
              </a:ext>
            </a:extLst>
          </p:cNvPr>
          <p:cNvSpPr txBox="1"/>
          <p:nvPr/>
        </p:nvSpPr>
        <p:spPr>
          <a:xfrm>
            <a:off x="0" y="1313154"/>
            <a:ext cx="3931920" cy="658495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186055" rIns="0" bIns="0" rtlCol="0">
            <a:spAutoFit/>
          </a:bodyPr>
          <a:lstStyle/>
          <a:p>
            <a:pPr marL="1031875">
              <a:lnSpc>
                <a:spcPct val="100000"/>
              </a:lnSpc>
              <a:spcBef>
                <a:spcPts val="146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Industrial</a:t>
            </a:r>
            <a:r>
              <a:rPr sz="18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motors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A31F1A88-BABB-B079-DBE9-1C0C14843E7D}"/>
              </a:ext>
            </a:extLst>
          </p:cNvPr>
          <p:cNvSpPr txBox="1"/>
          <p:nvPr/>
        </p:nvSpPr>
        <p:spPr>
          <a:xfrm>
            <a:off x="4130040" y="1313167"/>
            <a:ext cx="3931920" cy="65849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85420" rIns="0" bIns="0" rtlCol="0">
            <a:spAutoFit/>
          </a:bodyPr>
          <a:lstStyle/>
          <a:p>
            <a:pPr marL="1043940">
              <a:lnSpc>
                <a:spcPct val="100000"/>
              </a:lnSpc>
              <a:spcBef>
                <a:spcPts val="1460"/>
              </a:spcBef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Industrial</a:t>
            </a:r>
            <a:r>
              <a:rPr sz="1800" b="1" spc="-7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pumps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BEBEA82E-63A1-1B99-560C-DFE3B244DB76}"/>
              </a:ext>
            </a:extLst>
          </p:cNvPr>
          <p:cNvSpPr txBox="1"/>
          <p:nvPr/>
        </p:nvSpPr>
        <p:spPr>
          <a:xfrm>
            <a:off x="8260080" y="1313167"/>
            <a:ext cx="3931920" cy="658495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1854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6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Solar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panels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3315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A789-ECCC-1749-C138-8A28607F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</a:t>
            </a:r>
            <a:r>
              <a:rPr lang="en-US" spc="-25" dirty="0"/>
              <a:t> </a:t>
            </a:r>
            <a:r>
              <a:rPr lang="en-US" dirty="0"/>
              <a:t>the hidden</a:t>
            </a:r>
            <a:r>
              <a:rPr lang="en-US" spc="-30" dirty="0"/>
              <a:t> </a:t>
            </a:r>
            <a:r>
              <a:rPr lang="en-US" dirty="0"/>
              <a:t>value</a:t>
            </a:r>
            <a:r>
              <a:rPr lang="en-US" spc="-15" dirty="0"/>
              <a:t> </a:t>
            </a:r>
            <a:r>
              <a:rPr lang="en-US" dirty="0"/>
              <a:t>in your</a:t>
            </a:r>
            <a:r>
              <a:rPr lang="en-US" spc="-5" dirty="0"/>
              <a:t> </a:t>
            </a:r>
            <a:r>
              <a:rPr lang="en-US" spc="-10" dirty="0"/>
              <a:t>sensors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FCB9F1A-1DE7-9765-5EE4-AEACB8655BF0}"/>
              </a:ext>
            </a:extLst>
          </p:cNvPr>
          <p:cNvSpPr/>
          <p:nvPr/>
        </p:nvSpPr>
        <p:spPr>
          <a:xfrm>
            <a:off x="0" y="1971522"/>
            <a:ext cx="3931285" cy="1178560"/>
          </a:xfrm>
          <a:custGeom>
            <a:avLst/>
            <a:gdLst/>
            <a:ahLst/>
            <a:cxnLst/>
            <a:rect l="l" t="t" r="r" b="b"/>
            <a:pathLst>
              <a:path w="3931285" h="1178560">
                <a:moveTo>
                  <a:pt x="0" y="1178090"/>
                </a:moveTo>
                <a:lnTo>
                  <a:pt x="3930840" y="1178090"/>
                </a:lnTo>
                <a:lnTo>
                  <a:pt x="3930840" y="0"/>
                </a:lnTo>
                <a:lnTo>
                  <a:pt x="0" y="0"/>
                </a:lnTo>
                <a:lnTo>
                  <a:pt x="0" y="1178090"/>
                </a:lnTo>
                <a:close/>
              </a:path>
            </a:pathLst>
          </a:custGeom>
          <a:solidFill>
            <a:srgbClr val="EDEE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11B2B18-C0BA-5CE5-EB4F-DC770DF70478}"/>
              </a:ext>
            </a:extLst>
          </p:cNvPr>
          <p:cNvSpPr/>
          <p:nvPr/>
        </p:nvSpPr>
        <p:spPr>
          <a:xfrm>
            <a:off x="4127906" y="1971535"/>
            <a:ext cx="3931285" cy="1178560"/>
          </a:xfrm>
          <a:custGeom>
            <a:avLst/>
            <a:gdLst/>
            <a:ahLst/>
            <a:cxnLst/>
            <a:rect l="l" t="t" r="r" b="b"/>
            <a:pathLst>
              <a:path w="3931284" h="1178560">
                <a:moveTo>
                  <a:pt x="0" y="1178064"/>
                </a:moveTo>
                <a:lnTo>
                  <a:pt x="3930840" y="1178064"/>
                </a:lnTo>
                <a:lnTo>
                  <a:pt x="3930840" y="0"/>
                </a:lnTo>
                <a:lnTo>
                  <a:pt x="0" y="0"/>
                </a:lnTo>
                <a:lnTo>
                  <a:pt x="0" y="1178064"/>
                </a:lnTo>
                <a:close/>
              </a:path>
            </a:pathLst>
          </a:custGeom>
          <a:solidFill>
            <a:srgbClr val="EDEE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97F0985-0123-300A-6E92-7C2E934BB7A6}"/>
              </a:ext>
            </a:extLst>
          </p:cNvPr>
          <p:cNvSpPr/>
          <p:nvPr/>
        </p:nvSpPr>
        <p:spPr>
          <a:xfrm>
            <a:off x="8280527" y="1971522"/>
            <a:ext cx="3911600" cy="1178560"/>
          </a:xfrm>
          <a:custGeom>
            <a:avLst/>
            <a:gdLst/>
            <a:ahLst/>
            <a:cxnLst/>
            <a:rect l="l" t="t" r="r" b="b"/>
            <a:pathLst>
              <a:path w="3911600" h="1178560">
                <a:moveTo>
                  <a:pt x="0" y="1178090"/>
                </a:moveTo>
                <a:lnTo>
                  <a:pt x="3911473" y="1178090"/>
                </a:lnTo>
                <a:lnTo>
                  <a:pt x="3911473" y="0"/>
                </a:lnTo>
                <a:lnTo>
                  <a:pt x="0" y="0"/>
                </a:lnTo>
                <a:lnTo>
                  <a:pt x="0" y="1178090"/>
                </a:lnTo>
                <a:close/>
              </a:path>
            </a:pathLst>
          </a:custGeom>
          <a:solidFill>
            <a:srgbClr val="EDEE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D7B3926-5302-363C-05DB-DB7556C04D15}"/>
              </a:ext>
            </a:extLst>
          </p:cNvPr>
          <p:cNvSpPr/>
          <p:nvPr/>
        </p:nvSpPr>
        <p:spPr>
          <a:xfrm>
            <a:off x="0" y="4832134"/>
            <a:ext cx="3931285" cy="1193800"/>
          </a:xfrm>
          <a:custGeom>
            <a:avLst/>
            <a:gdLst/>
            <a:ahLst/>
            <a:cxnLst/>
            <a:rect l="l" t="t" r="r" b="b"/>
            <a:pathLst>
              <a:path w="3931285" h="1193800">
                <a:moveTo>
                  <a:pt x="3930840" y="0"/>
                </a:moveTo>
                <a:lnTo>
                  <a:pt x="0" y="0"/>
                </a:lnTo>
                <a:lnTo>
                  <a:pt x="0" y="1193787"/>
                </a:lnTo>
                <a:lnTo>
                  <a:pt x="3930840" y="1193787"/>
                </a:lnTo>
                <a:lnTo>
                  <a:pt x="3930840" y="0"/>
                </a:lnTo>
                <a:close/>
              </a:path>
            </a:pathLst>
          </a:custGeom>
          <a:solidFill>
            <a:srgbClr val="EDEE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0C4ABA9-0854-C387-A83C-C8A03BF47B0D}"/>
              </a:ext>
            </a:extLst>
          </p:cNvPr>
          <p:cNvSpPr/>
          <p:nvPr/>
        </p:nvSpPr>
        <p:spPr>
          <a:xfrm>
            <a:off x="4127906" y="4832134"/>
            <a:ext cx="3931285" cy="1193800"/>
          </a:xfrm>
          <a:custGeom>
            <a:avLst/>
            <a:gdLst/>
            <a:ahLst/>
            <a:cxnLst/>
            <a:rect l="l" t="t" r="r" b="b"/>
            <a:pathLst>
              <a:path w="3931284" h="1193800">
                <a:moveTo>
                  <a:pt x="3930840" y="0"/>
                </a:moveTo>
                <a:lnTo>
                  <a:pt x="0" y="0"/>
                </a:lnTo>
                <a:lnTo>
                  <a:pt x="0" y="1193774"/>
                </a:lnTo>
                <a:lnTo>
                  <a:pt x="3930840" y="1193774"/>
                </a:lnTo>
                <a:lnTo>
                  <a:pt x="3930840" y="0"/>
                </a:lnTo>
                <a:close/>
              </a:path>
            </a:pathLst>
          </a:custGeom>
          <a:solidFill>
            <a:srgbClr val="EDEE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5055247-F40B-C909-8CB5-DF5059AAE52E}"/>
              </a:ext>
            </a:extLst>
          </p:cNvPr>
          <p:cNvSpPr/>
          <p:nvPr/>
        </p:nvSpPr>
        <p:spPr>
          <a:xfrm>
            <a:off x="8280527" y="4832134"/>
            <a:ext cx="3911600" cy="1193800"/>
          </a:xfrm>
          <a:custGeom>
            <a:avLst/>
            <a:gdLst/>
            <a:ahLst/>
            <a:cxnLst/>
            <a:rect l="l" t="t" r="r" b="b"/>
            <a:pathLst>
              <a:path w="3911600" h="1193800">
                <a:moveTo>
                  <a:pt x="3911473" y="0"/>
                </a:moveTo>
                <a:lnTo>
                  <a:pt x="0" y="0"/>
                </a:lnTo>
                <a:lnTo>
                  <a:pt x="0" y="1193787"/>
                </a:lnTo>
                <a:lnTo>
                  <a:pt x="3911473" y="1193787"/>
                </a:lnTo>
                <a:lnTo>
                  <a:pt x="3911473" y="0"/>
                </a:lnTo>
                <a:close/>
              </a:path>
            </a:pathLst>
          </a:custGeom>
          <a:solidFill>
            <a:srgbClr val="EDEE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D5F76D4-BE7E-B270-E477-0596D8D7CD66}"/>
              </a:ext>
            </a:extLst>
          </p:cNvPr>
          <p:cNvSpPr txBox="1"/>
          <p:nvPr/>
        </p:nvSpPr>
        <p:spPr>
          <a:xfrm>
            <a:off x="0" y="4173766"/>
            <a:ext cx="3931285" cy="65849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86055" rIns="0" bIns="0" rtlCol="0">
            <a:spAutoFit/>
          </a:bodyPr>
          <a:lstStyle/>
          <a:p>
            <a:pPr marL="812165">
              <a:lnSpc>
                <a:spcPct val="100000"/>
              </a:lnSpc>
              <a:spcBef>
                <a:spcPts val="1465"/>
              </a:spcBef>
            </a:pP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Temperature</a:t>
            </a:r>
            <a:r>
              <a:rPr sz="1800" b="1" spc="-9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sensors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6A8DA29-BB04-8884-12F5-75B4ED8A2FC9}"/>
              </a:ext>
            </a:extLst>
          </p:cNvPr>
          <p:cNvSpPr txBox="1"/>
          <p:nvPr/>
        </p:nvSpPr>
        <p:spPr>
          <a:xfrm>
            <a:off x="4128960" y="4173766"/>
            <a:ext cx="3931920" cy="658495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186055" rIns="0" bIns="0" rtlCol="0">
            <a:spAutoFit/>
          </a:bodyPr>
          <a:lstStyle/>
          <a:p>
            <a:pPr marL="873125">
              <a:lnSpc>
                <a:spcPct val="100000"/>
              </a:lnSpc>
              <a:spcBef>
                <a:spcPts val="146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MEMS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microphones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D95CD9A-554B-2121-27C6-94D249CB573F}"/>
              </a:ext>
            </a:extLst>
          </p:cNvPr>
          <p:cNvSpPr txBox="1"/>
          <p:nvPr/>
        </p:nvSpPr>
        <p:spPr>
          <a:xfrm>
            <a:off x="8280527" y="4173766"/>
            <a:ext cx="3911600" cy="65849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86055" rIns="0" bIns="0" rtlCol="0">
            <a:spAutoFit/>
          </a:bodyPr>
          <a:lstStyle/>
          <a:p>
            <a:pPr marR="13970" algn="ctr">
              <a:lnSpc>
                <a:spcPct val="100000"/>
              </a:lnSpc>
              <a:spcBef>
                <a:spcPts val="1465"/>
              </a:spcBef>
            </a:pP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Biosensors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F81DAFA-F34D-CAE5-F20B-BA51A2A24B19}"/>
              </a:ext>
            </a:extLst>
          </p:cNvPr>
          <p:cNvSpPr txBox="1"/>
          <p:nvPr/>
        </p:nvSpPr>
        <p:spPr>
          <a:xfrm>
            <a:off x="0" y="1313154"/>
            <a:ext cx="3931920" cy="658495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186055" rIns="0" bIns="0" rtlCol="0">
            <a:spAutoFit/>
          </a:bodyPr>
          <a:lstStyle/>
          <a:p>
            <a:pPr marL="1122045">
              <a:lnSpc>
                <a:spcPct val="100000"/>
              </a:lnSpc>
              <a:spcBef>
                <a:spcPts val="146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Motion</a:t>
            </a:r>
            <a:r>
              <a:rPr sz="1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sensors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EC3BDE1C-700A-077C-DEAC-CDF123611677}"/>
              </a:ext>
            </a:extLst>
          </p:cNvPr>
          <p:cNvSpPr txBox="1"/>
          <p:nvPr/>
        </p:nvSpPr>
        <p:spPr>
          <a:xfrm>
            <a:off x="4128960" y="1313167"/>
            <a:ext cx="3931920" cy="658495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85420" rIns="0" bIns="0" rtlCol="0">
            <a:spAutoFit/>
          </a:bodyPr>
          <a:lstStyle/>
          <a:p>
            <a:pPr marL="1084580">
              <a:lnSpc>
                <a:spcPct val="100000"/>
              </a:lnSpc>
              <a:spcBef>
                <a:spcPts val="1460"/>
              </a:spcBef>
            </a:pP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Current</a:t>
            </a:r>
            <a:r>
              <a:rPr sz="1800" b="1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sensors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114D016-9FE9-D7DA-5BFF-1DDF8EE9F4A9}"/>
              </a:ext>
            </a:extLst>
          </p:cNvPr>
          <p:cNvSpPr txBox="1"/>
          <p:nvPr/>
        </p:nvSpPr>
        <p:spPr>
          <a:xfrm>
            <a:off x="8257946" y="1313167"/>
            <a:ext cx="3934460" cy="658495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185420" rIns="0" bIns="0" rtlCol="0">
            <a:spAutoFit/>
          </a:bodyPr>
          <a:lstStyle/>
          <a:p>
            <a:pPr marL="429259">
              <a:lnSpc>
                <a:spcPct val="100000"/>
              </a:lnSpc>
              <a:spcBef>
                <a:spcPts val="1460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of-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(ToF)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sensors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68FBD47-CC8A-CF55-E803-0A0B2D943DB6}"/>
              </a:ext>
            </a:extLst>
          </p:cNvPr>
          <p:cNvSpPr txBox="1"/>
          <p:nvPr/>
        </p:nvSpPr>
        <p:spPr>
          <a:xfrm>
            <a:off x="0" y="3149612"/>
            <a:ext cx="3931920" cy="832485"/>
          </a:xfrm>
          <a:prstGeom prst="rect">
            <a:avLst/>
          </a:prstGeom>
          <a:solidFill>
            <a:srgbClr val="C0C7D2"/>
          </a:solidFill>
        </p:spPr>
        <p:txBody>
          <a:bodyPr vert="horz" wrap="square" lIns="0" tIns="7620" rIns="0" bIns="0" rtlCol="0">
            <a:spAutoFit/>
          </a:bodyPr>
          <a:lstStyle/>
          <a:p>
            <a:pPr marL="71755" marR="249554">
              <a:lnSpc>
                <a:spcPts val="2160"/>
              </a:lnSpc>
              <a:spcBef>
                <a:spcPts val="60"/>
              </a:spcBef>
            </a:pP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Vibration</a:t>
            </a:r>
            <a:r>
              <a:rPr sz="1800" spc="-6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analysis,</a:t>
            </a:r>
            <a:r>
              <a:rPr sz="18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predictive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maintenance,</a:t>
            </a:r>
            <a:r>
              <a:rPr sz="18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appliance</a:t>
            </a:r>
            <a:r>
              <a:rPr sz="18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monitoring,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anomaly</a:t>
            </a:r>
            <a:r>
              <a:rPr sz="18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3406028-26D2-2498-7B63-4819596D5346}"/>
              </a:ext>
            </a:extLst>
          </p:cNvPr>
          <p:cNvSpPr txBox="1"/>
          <p:nvPr/>
        </p:nvSpPr>
        <p:spPr>
          <a:xfrm>
            <a:off x="4128960" y="3149600"/>
            <a:ext cx="3931920" cy="832485"/>
          </a:xfrm>
          <a:prstGeom prst="rect">
            <a:avLst/>
          </a:prstGeom>
          <a:solidFill>
            <a:srgbClr val="C0C7D2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 marR="86995">
              <a:lnSpc>
                <a:spcPts val="2160"/>
              </a:lnSpc>
              <a:spcBef>
                <a:spcPts val="60"/>
              </a:spcBef>
            </a:pP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Power</a:t>
            </a:r>
            <a:r>
              <a:rPr sz="1800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monitoring,</a:t>
            </a:r>
            <a:r>
              <a:rPr sz="18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battery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management,</a:t>
            </a:r>
            <a:r>
              <a:rPr sz="18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motor</a:t>
            </a:r>
            <a:r>
              <a:rPr sz="18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control,</a:t>
            </a:r>
            <a:r>
              <a:rPr sz="1800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arc-fault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detection,</a:t>
            </a:r>
            <a:r>
              <a:rPr sz="18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anomaly</a:t>
            </a:r>
            <a:r>
              <a:rPr sz="18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75269C51-F946-A805-AEB0-681B335A7898}"/>
              </a:ext>
            </a:extLst>
          </p:cNvPr>
          <p:cNvSpPr txBox="1"/>
          <p:nvPr/>
        </p:nvSpPr>
        <p:spPr>
          <a:xfrm>
            <a:off x="8257946" y="3149612"/>
            <a:ext cx="3934460" cy="832485"/>
          </a:xfrm>
          <a:prstGeom prst="rect">
            <a:avLst/>
          </a:prstGeom>
          <a:solidFill>
            <a:srgbClr val="C0C7D2"/>
          </a:solidFill>
        </p:spPr>
        <p:txBody>
          <a:bodyPr vert="horz" wrap="square" lIns="0" tIns="135255" rIns="0" bIns="0" rtlCol="0">
            <a:spAutoFit/>
          </a:bodyPr>
          <a:lstStyle/>
          <a:p>
            <a:pPr marL="91440" marR="842010">
              <a:lnSpc>
                <a:spcPct val="100000"/>
              </a:lnSpc>
              <a:spcBef>
                <a:spcPts val="1065"/>
              </a:spcBef>
            </a:pP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Distance</a:t>
            </a:r>
            <a:r>
              <a:rPr sz="18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ranging,</a:t>
            </a:r>
            <a:r>
              <a:rPr sz="18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multitarget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detection,</a:t>
            </a:r>
            <a:r>
              <a:rPr sz="18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gesture</a:t>
            </a:r>
            <a:r>
              <a:rPr sz="18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recognition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362E631F-D198-4430-EEA6-1C16445DD156}"/>
              </a:ext>
            </a:extLst>
          </p:cNvPr>
          <p:cNvSpPr/>
          <p:nvPr/>
        </p:nvSpPr>
        <p:spPr>
          <a:xfrm>
            <a:off x="0" y="6025921"/>
            <a:ext cx="3931920" cy="832485"/>
          </a:xfrm>
          <a:custGeom>
            <a:avLst/>
            <a:gdLst/>
            <a:ahLst/>
            <a:cxnLst/>
            <a:rect l="l" t="t" r="r" b="b"/>
            <a:pathLst>
              <a:path w="3931920" h="832484">
                <a:moveTo>
                  <a:pt x="3931894" y="0"/>
                </a:moveTo>
                <a:lnTo>
                  <a:pt x="0" y="0"/>
                </a:lnTo>
                <a:lnTo>
                  <a:pt x="0" y="832078"/>
                </a:lnTo>
                <a:lnTo>
                  <a:pt x="3931894" y="832078"/>
                </a:lnTo>
                <a:lnTo>
                  <a:pt x="3931894" y="0"/>
                </a:lnTo>
                <a:close/>
              </a:path>
            </a:pathLst>
          </a:custGeom>
          <a:solidFill>
            <a:srgbClr val="C0C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FE2D6E0-BDBB-CF47-F2CC-62B335130DEE}"/>
              </a:ext>
            </a:extLst>
          </p:cNvPr>
          <p:cNvSpPr/>
          <p:nvPr/>
        </p:nvSpPr>
        <p:spPr>
          <a:xfrm>
            <a:off x="4128960" y="6025921"/>
            <a:ext cx="3931920" cy="832485"/>
          </a:xfrm>
          <a:custGeom>
            <a:avLst/>
            <a:gdLst/>
            <a:ahLst/>
            <a:cxnLst/>
            <a:rect l="l" t="t" r="r" b="b"/>
            <a:pathLst>
              <a:path w="3931920" h="832484">
                <a:moveTo>
                  <a:pt x="3931920" y="0"/>
                </a:moveTo>
                <a:lnTo>
                  <a:pt x="0" y="0"/>
                </a:lnTo>
                <a:lnTo>
                  <a:pt x="0" y="832078"/>
                </a:lnTo>
                <a:lnTo>
                  <a:pt x="3931920" y="832078"/>
                </a:lnTo>
                <a:lnTo>
                  <a:pt x="3931920" y="0"/>
                </a:lnTo>
                <a:close/>
              </a:path>
            </a:pathLst>
          </a:custGeom>
          <a:solidFill>
            <a:srgbClr val="C0C7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9B483B18-5EB2-028E-A5C8-6FF8914076D6}"/>
              </a:ext>
            </a:extLst>
          </p:cNvPr>
          <p:cNvGrpSpPr/>
          <p:nvPr/>
        </p:nvGrpSpPr>
        <p:grpSpPr>
          <a:xfrm>
            <a:off x="8257946" y="5021915"/>
            <a:ext cx="3931920" cy="1836420"/>
            <a:chOff x="8257946" y="5021915"/>
            <a:chExt cx="3931920" cy="1836420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F3D29AFA-7CFF-3C53-F082-5DDA726C47E6}"/>
                </a:ext>
              </a:extLst>
            </p:cNvPr>
            <p:cNvSpPr/>
            <p:nvPr/>
          </p:nvSpPr>
          <p:spPr>
            <a:xfrm>
              <a:off x="8257946" y="6025921"/>
              <a:ext cx="3931920" cy="832485"/>
            </a:xfrm>
            <a:custGeom>
              <a:avLst/>
              <a:gdLst/>
              <a:ahLst/>
              <a:cxnLst/>
              <a:rect l="l" t="t" r="r" b="b"/>
              <a:pathLst>
                <a:path w="3931920" h="832484">
                  <a:moveTo>
                    <a:pt x="3931920" y="0"/>
                  </a:moveTo>
                  <a:lnTo>
                    <a:pt x="0" y="0"/>
                  </a:lnTo>
                  <a:lnTo>
                    <a:pt x="0" y="832078"/>
                  </a:lnTo>
                  <a:lnTo>
                    <a:pt x="3931920" y="832078"/>
                  </a:lnTo>
                  <a:lnTo>
                    <a:pt x="3931920" y="0"/>
                  </a:lnTo>
                  <a:close/>
                </a:path>
              </a:pathLst>
            </a:custGeom>
            <a:solidFill>
              <a:srgbClr val="C0C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5EBDC6AC-5491-5898-604F-7993C26F363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4850" y="5021915"/>
              <a:ext cx="795414" cy="826769"/>
            </a:xfrm>
            <a:prstGeom prst="rect">
              <a:avLst/>
            </a:prstGeom>
          </p:spPr>
        </p:pic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7DBB2554-3867-C3D6-20DD-7A117F53E6E5}"/>
              </a:ext>
            </a:extLst>
          </p:cNvPr>
          <p:cNvSpPr/>
          <p:nvPr/>
        </p:nvSpPr>
        <p:spPr>
          <a:xfrm>
            <a:off x="5795430" y="5061776"/>
            <a:ext cx="608965" cy="742950"/>
          </a:xfrm>
          <a:custGeom>
            <a:avLst/>
            <a:gdLst/>
            <a:ahLst/>
            <a:cxnLst/>
            <a:rect l="l" t="t" r="r" b="b"/>
            <a:pathLst>
              <a:path w="608964" h="742950">
                <a:moveTo>
                  <a:pt x="562302" y="121309"/>
                </a:moveTo>
                <a:lnTo>
                  <a:pt x="105719" y="15271"/>
                </a:lnTo>
                <a:lnTo>
                  <a:pt x="152805" y="0"/>
                </a:lnTo>
                <a:lnTo>
                  <a:pt x="608278" y="108198"/>
                </a:lnTo>
                <a:lnTo>
                  <a:pt x="562302" y="121309"/>
                </a:lnTo>
                <a:close/>
              </a:path>
              <a:path w="608964" h="742950">
                <a:moveTo>
                  <a:pt x="450523" y="742378"/>
                </a:moveTo>
                <a:lnTo>
                  <a:pt x="0" y="626459"/>
                </a:lnTo>
                <a:lnTo>
                  <a:pt x="103677" y="26063"/>
                </a:lnTo>
                <a:lnTo>
                  <a:pt x="559592" y="134468"/>
                </a:lnTo>
                <a:lnTo>
                  <a:pt x="558700" y="139437"/>
                </a:lnTo>
                <a:lnTo>
                  <a:pt x="308186" y="139437"/>
                </a:lnTo>
                <a:lnTo>
                  <a:pt x="284873" y="150065"/>
                </a:lnTo>
                <a:lnTo>
                  <a:pt x="266510" y="169802"/>
                </a:lnTo>
                <a:lnTo>
                  <a:pt x="255617" y="196813"/>
                </a:lnTo>
                <a:lnTo>
                  <a:pt x="228468" y="325956"/>
                </a:lnTo>
                <a:lnTo>
                  <a:pt x="179068" y="325956"/>
                </a:lnTo>
                <a:lnTo>
                  <a:pt x="167936" y="378872"/>
                </a:lnTo>
                <a:lnTo>
                  <a:pt x="166486" y="419588"/>
                </a:lnTo>
                <a:lnTo>
                  <a:pt x="166392" y="422212"/>
                </a:lnTo>
                <a:lnTo>
                  <a:pt x="178837" y="462088"/>
                </a:lnTo>
                <a:lnTo>
                  <a:pt x="203192" y="494998"/>
                </a:lnTo>
                <a:lnTo>
                  <a:pt x="237381" y="517444"/>
                </a:lnTo>
                <a:lnTo>
                  <a:pt x="228599" y="559258"/>
                </a:lnTo>
                <a:lnTo>
                  <a:pt x="171286" y="559258"/>
                </a:lnTo>
                <a:lnTo>
                  <a:pt x="163824" y="594686"/>
                </a:lnTo>
                <a:lnTo>
                  <a:pt x="305452" y="629446"/>
                </a:lnTo>
                <a:lnTo>
                  <a:pt x="470784" y="629446"/>
                </a:lnTo>
                <a:lnTo>
                  <a:pt x="450523" y="742378"/>
                </a:lnTo>
                <a:close/>
              </a:path>
              <a:path w="608964" h="742950">
                <a:moveTo>
                  <a:pt x="464741" y="741580"/>
                </a:moveTo>
                <a:lnTo>
                  <a:pt x="568249" y="134609"/>
                </a:lnTo>
                <a:lnTo>
                  <a:pt x="608410" y="123028"/>
                </a:lnTo>
                <a:lnTo>
                  <a:pt x="502719" y="730121"/>
                </a:lnTo>
                <a:lnTo>
                  <a:pt x="464741" y="741580"/>
                </a:lnTo>
                <a:close/>
              </a:path>
              <a:path w="608964" h="742950">
                <a:moveTo>
                  <a:pt x="545806" y="211305"/>
                </a:moveTo>
                <a:lnTo>
                  <a:pt x="383525" y="211305"/>
                </a:lnTo>
                <a:lnTo>
                  <a:pt x="380171" y="186870"/>
                </a:lnTo>
                <a:lnTo>
                  <a:pt x="370137" y="165591"/>
                </a:lnTo>
                <a:lnTo>
                  <a:pt x="354397" y="149282"/>
                </a:lnTo>
                <a:lnTo>
                  <a:pt x="333926" y="139755"/>
                </a:lnTo>
                <a:lnTo>
                  <a:pt x="308186" y="139437"/>
                </a:lnTo>
                <a:lnTo>
                  <a:pt x="558700" y="139437"/>
                </a:lnTo>
                <a:lnTo>
                  <a:pt x="545806" y="211305"/>
                </a:lnTo>
                <a:close/>
              </a:path>
              <a:path w="608964" h="742950">
                <a:moveTo>
                  <a:pt x="320974" y="473348"/>
                </a:moveTo>
                <a:lnTo>
                  <a:pt x="289600" y="473348"/>
                </a:lnTo>
                <a:lnTo>
                  <a:pt x="312912" y="462724"/>
                </a:lnTo>
                <a:lnTo>
                  <a:pt x="331276" y="442990"/>
                </a:lnTo>
                <a:lnTo>
                  <a:pt x="342169" y="415980"/>
                </a:lnTo>
                <a:lnTo>
                  <a:pt x="364733" y="308646"/>
                </a:lnTo>
                <a:lnTo>
                  <a:pt x="301219" y="293064"/>
                </a:lnTo>
                <a:lnTo>
                  <a:pt x="367999" y="293064"/>
                </a:lnTo>
                <a:lnTo>
                  <a:pt x="373268" y="267968"/>
                </a:lnTo>
                <a:lnTo>
                  <a:pt x="309753" y="252387"/>
                </a:lnTo>
                <a:lnTo>
                  <a:pt x="376552" y="252387"/>
                </a:lnTo>
                <a:lnTo>
                  <a:pt x="381727" y="227751"/>
                </a:lnTo>
                <a:lnTo>
                  <a:pt x="381812" y="227263"/>
                </a:lnTo>
                <a:lnTo>
                  <a:pt x="318785" y="211803"/>
                </a:lnTo>
                <a:lnTo>
                  <a:pt x="321945" y="196813"/>
                </a:lnTo>
                <a:lnTo>
                  <a:pt x="322069" y="196221"/>
                </a:lnTo>
                <a:lnTo>
                  <a:pt x="383525" y="211305"/>
                </a:lnTo>
                <a:lnTo>
                  <a:pt x="545806" y="211305"/>
                </a:lnTo>
                <a:lnTo>
                  <a:pt x="517076" y="371433"/>
                </a:lnTo>
                <a:lnTo>
                  <a:pt x="364451" y="371433"/>
                </a:lnTo>
                <a:lnTo>
                  <a:pt x="353319" y="424367"/>
                </a:lnTo>
                <a:lnTo>
                  <a:pt x="340931" y="453649"/>
                </a:lnTo>
                <a:lnTo>
                  <a:pt x="320974" y="473348"/>
                </a:lnTo>
                <a:close/>
              </a:path>
              <a:path w="608964" h="742950">
                <a:moveTo>
                  <a:pt x="376552" y="252387"/>
                </a:moveTo>
                <a:lnTo>
                  <a:pt x="310237" y="252387"/>
                </a:lnTo>
                <a:lnTo>
                  <a:pt x="313497" y="236918"/>
                </a:lnTo>
                <a:lnTo>
                  <a:pt x="376552" y="252387"/>
                </a:lnTo>
                <a:close/>
              </a:path>
              <a:path w="608964" h="742950">
                <a:moveTo>
                  <a:pt x="367999" y="293064"/>
                </a:moveTo>
                <a:lnTo>
                  <a:pt x="301702" y="293064"/>
                </a:lnTo>
                <a:lnTo>
                  <a:pt x="304953" y="277586"/>
                </a:lnTo>
                <a:lnTo>
                  <a:pt x="367999" y="293064"/>
                </a:lnTo>
                <a:close/>
              </a:path>
              <a:path w="608964" h="742950">
                <a:moveTo>
                  <a:pt x="291977" y="485897"/>
                </a:moveTo>
                <a:lnTo>
                  <a:pt x="261376" y="484938"/>
                </a:lnTo>
                <a:lnTo>
                  <a:pt x="233391" y="471527"/>
                </a:lnTo>
                <a:lnTo>
                  <a:pt x="213009" y="448689"/>
                </a:lnTo>
                <a:lnTo>
                  <a:pt x="202134" y="419588"/>
                </a:lnTo>
                <a:lnTo>
                  <a:pt x="202668" y="387390"/>
                </a:lnTo>
                <a:lnTo>
                  <a:pt x="213781" y="334484"/>
                </a:lnTo>
                <a:lnTo>
                  <a:pt x="179068" y="325956"/>
                </a:lnTo>
                <a:lnTo>
                  <a:pt x="228468" y="325956"/>
                </a:lnTo>
                <a:lnTo>
                  <a:pt x="216049" y="385033"/>
                </a:lnTo>
                <a:lnTo>
                  <a:pt x="215069" y="414481"/>
                </a:lnTo>
                <a:lnTo>
                  <a:pt x="223737" y="440851"/>
                </a:lnTo>
                <a:lnTo>
                  <a:pt x="240513" y="461310"/>
                </a:lnTo>
                <a:lnTo>
                  <a:pt x="263860" y="473028"/>
                </a:lnTo>
                <a:lnTo>
                  <a:pt x="289600" y="473348"/>
                </a:lnTo>
                <a:lnTo>
                  <a:pt x="320974" y="473348"/>
                </a:lnTo>
                <a:lnTo>
                  <a:pt x="319490" y="474813"/>
                </a:lnTo>
                <a:lnTo>
                  <a:pt x="291977" y="485897"/>
                </a:lnTo>
                <a:close/>
              </a:path>
              <a:path w="608964" h="742950">
                <a:moveTo>
                  <a:pt x="470784" y="629446"/>
                </a:moveTo>
                <a:lnTo>
                  <a:pt x="305452" y="629446"/>
                </a:lnTo>
                <a:lnTo>
                  <a:pt x="312904" y="594000"/>
                </a:lnTo>
                <a:lnTo>
                  <a:pt x="258402" y="580635"/>
                </a:lnTo>
                <a:lnTo>
                  <a:pt x="270005" y="525437"/>
                </a:lnTo>
                <a:lnTo>
                  <a:pt x="309805" y="521148"/>
                </a:lnTo>
                <a:lnTo>
                  <a:pt x="344930" y="502833"/>
                </a:lnTo>
                <a:lnTo>
                  <a:pt x="372102" y="472676"/>
                </a:lnTo>
                <a:lnTo>
                  <a:pt x="388041" y="432858"/>
                </a:lnTo>
                <a:lnTo>
                  <a:pt x="399183" y="379970"/>
                </a:lnTo>
                <a:lnTo>
                  <a:pt x="364451" y="371433"/>
                </a:lnTo>
                <a:lnTo>
                  <a:pt x="517076" y="371433"/>
                </a:lnTo>
                <a:lnTo>
                  <a:pt x="470784" y="629446"/>
                </a:lnTo>
                <a:close/>
              </a:path>
              <a:path w="608964" h="742950">
                <a:moveTo>
                  <a:pt x="225788" y="572642"/>
                </a:moveTo>
                <a:lnTo>
                  <a:pt x="171286" y="559258"/>
                </a:lnTo>
                <a:lnTo>
                  <a:pt x="228599" y="559258"/>
                </a:lnTo>
                <a:lnTo>
                  <a:pt x="225788" y="572642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44B7C125-CFB3-DB33-8DC4-CCB4044FA0E7}"/>
              </a:ext>
            </a:extLst>
          </p:cNvPr>
          <p:cNvSpPr/>
          <p:nvPr/>
        </p:nvSpPr>
        <p:spPr>
          <a:xfrm>
            <a:off x="431165" y="2234133"/>
            <a:ext cx="734695" cy="685800"/>
          </a:xfrm>
          <a:custGeom>
            <a:avLst/>
            <a:gdLst/>
            <a:ahLst/>
            <a:cxnLst/>
            <a:rect l="l" t="t" r="r" b="b"/>
            <a:pathLst>
              <a:path w="734694" h="685800">
                <a:moveTo>
                  <a:pt x="376110" y="475411"/>
                </a:moveTo>
                <a:lnTo>
                  <a:pt x="368795" y="467233"/>
                </a:lnTo>
                <a:lnTo>
                  <a:pt x="191630" y="446735"/>
                </a:lnTo>
                <a:lnTo>
                  <a:pt x="198742" y="456488"/>
                </a:lnTo>
                <a:lnTo>
                  <a:pt x="376110" y="475411"/>
                </a:lnTo>
                <a:close/>
              </a:path>
              <a:path w="734694" h="685800">
                <a:moveTo>
                  <a:pt x="518363" y="240461"/>
                </a:moveTo>
                <a:lnTo>
                  <a:pt x="336727" y="229692"/>
                </a:lnTo>
                <a:lnTo>
                  <a:pt x="309689" y="267716"/>
                </a:lnTo>
                <a:lnTo>
                  <a:pt x="367715" y="315671"/>
                </a:lnTo>
                <a:lnTo>
                  <a:pt x="328726" y="351866"/>
                </a:lnTo>
                <a:lnTo>
                  <a:pt x="277964" y="312051"/>
                </a:lnTo>
                <a:lnTo>
                  <a:pt x="190690" y="434505"/>
                </a:lnTo>
                <a:lnTo>
                  <a:pt x="367030" y="454926"/>
                </a:lnTo>
                <a:lnTo>
                  <a:pt x="439750" y="351866"/>
                </a:lnTo>
                <a:lnTo>
                  <a:pt x="518363" y="240461"/>
                </a:lnTo>
                <a:close/>
              </a:path>
              <a:path w="734694" h="685800">
                <a:moveTo>
                  <a:pt x="535838" y="255447"/>
                </a:moveTo>
                <a:lnTo>
                  <a:pt x="528269" y="246976"/>
                </a:lnTo>
                <a:lnTo>
                  <a:pt x="375348" y="463740"/>
                </a:lnTo>
                <a:lnTo>
                  <a:pt x="383679" y="473075"/>
                </a:lnTo>
                <a:lnTo>
                  <a:pt x="535838" y="255447"/>
                </a:lnTo>
                <a:close/>
              </a:path>
              <a:path w="734694" h="685800">
                <a:moveTo>
                  <a:pt x="734301" y="228600"/>
                </a:moveTo>
                <a:lnTo>
                  <a:pt x="729272" y="181610"/>
                </a:lnTo>
                <a:lnTo>
                  <a:pt x="715276" y="139700"/>
                </a:lnTo>
                <a:lnTo>
                  <a:pt x="706970" y="125882"/>
                </a:lnTo>
                <a:lnTo>
                  <a:pt x="706970" y="203200"/>
                </a:lnTo>
                <a:lnTo>
                  <a:pt x="702970" y="256540"/>
                </a:lnTo>
                <a:lnTo>
                  <a:pt x="687730" y="313690"/>
                </a:lnTo>
                <a:lnTo>
                  <a:pt x="672172" y="353060"/>
                </a:lnTo>
                <a:lnTo>
                  <a:pt x="651954" y="389890"/>
                </a:lnTo>
                <a:lnTo>
                  <a:pt x="641794" y="357898"/>
                </a:lnTo>
                <a:lnTo>
                  <a:pt x="641794" y="466090"/>
                </a:lnTo>
                <a:lnTo>
                  <a:pt x="638390" y="496570"/>
                </a:lnTo>
                <a:lnTo>
                  <a:pt x="631190" y="524510"/>
                </a:lnTo>
                <a:lnTo>
                  <a:pt x="620141" y="549910"/>
                </a:lnTo>
                <a:lnTo>
                  <a:pt x="605231" y="572770"/>
                </a:lnTo>
                <a:lnTo>
                  <a:pt x="589673" y="557403"/>
                </a:lnTo>
                <a:lnTo>
                  <a:pt x="589673" y="589280"/>
                </a:lnTo>
                <a:lnTo>
                  <a:pt x="561187" y="609600"/>
                </a:lnTo>
                <a:lnTo>
                  <a:pt x="527964" y="623570"/>
                </a:lnTo>
                <a:lnTo>
                  <a:pt x="490461" y="629920"/>
                </a:lnTo>
                <a:lnTo>
                  <a:pt x="445808" y="629920"/>
                </a:lnTo>
                <a:lnTo>
                  <a:pt x="442518" y="628650"/>
                </a:lnTo>
                <a:lnTo>
                  <a:pt x="439229" y="628650"/>
                </a:lnTo>
                <a:lnTo>
                  <a:pt x="469607" y="613410"/>
                </a:lnTo>
                <a:lnTo>
                  <a:pt x="498970" y="595630"/>
                </a:lnTo>
                <a:lnTo>
                  <a:pt x="527240" y="576580"/>
                </a:lnTo>
                <a:lnTo>
                  <a:pt x="554329" y="554990"/>
                </a:lnTo>
                <a:lnTo>
                  <a:pt x="589673" y="589280"/>
                </a:lnTo>
                <a:lnTo>
                  <a:pt x="589673" y="557403"/>
                </a:lnTo>
                <a:lnTo>
                  <a:pt x="587235" y="554990"/>
                </a:lnTo>
                <a:lnTo>
                  <a:pt x="571804" y="539750"/>
                </a:lnTo>
                <a:lnTo>
                  <a:pt x="590537" y="523240"/>
                </a:lnTo>
                <a:lnTo>
                  <a:pt x="601294" y="511810"/>
                </a:lnTo>
                <a:lnTo>
                  <a:pt x="608457" y="504190"/>
                </a:lnTo>
                <a:lnTo>
                  <a:pt x="625551" y="486410"/>
                </a:lnTo>
                <a:lnTo>
                  <a:pt x="641794" y="466090"/>
                </a:lnTo>
                <a:lnTo>
                  <a:pt x="641794" y="357898"/>
                </a:lnTo>
                <a:lnTo>
                  <a:pt x="639051" y="349250"/>
                </a:lnTo>
                <a:lnTo>
                  <a:pt x="638632" y="348297"/>
                </a:lnTo>
                <a:lnTo>
                  <a:pt x="638632" y="408940"/>
                </a:lnTo>
                <a:lnTo>
                  <a:pt x="618109" y="436880"/>
                </a:lnTo>
                <a:lnTo>
                  <a:pt x="595185" y="462280"/>
                </a:lnTo>
                <a:lnTo>
                  <a:pt x="570001" y="487680"/>
                </a:lnTo>
                <a:lnTo>
                  <a:pt x="542696" y="511810"/>
                </a:lnTo>
                <a:lnTo>
                  <a:pt x="442036" y="414020"/>
                </a:lnTo>
                <a:lnTo>
                  <a:pt x="427469" y="431800"/>
                </a:lnTo>
                <a:lnTo>
                  <a:pt x="524852" y="525780"/>
                </a:lnTo>
                <a:lnTo>
                  <a:pt x="522478" y="528320"/>
                </a:lnTo>
                <a:lnTo>
                  <a:pt x="520192" y="529590"/>
                </a:lnTo>
                <a:lnTo>
                  <a:pt x="517804" y="532130"/>
                </a:lnTo>
                <a:lnTo>
                  <a:pt x="483590" y="556260"/>
                </a:lnTo>
                <a:lnTo>
                  <a:pt x="448513" y="579120"/>
                </a:lnTo>
                <a:lnTo>
                  <a:pt x="412813" y="598170"/>
                </a:lnTo>
                <a:lnTo>
                  <a:pt x="376783" y="613410"/>
                </a:lnTo>
                <a:lnTo>
                  <a:pt x="345592" y="600506"/>
                </a:lnTo>
                <a:lnTo>
                  <a:pt x="345592" y="624840"/>
                </a:lnTo>
                <a:lnTo>
                  <a:pt x="310972" y="635000"/>
                </a:lnTo>
                <a:lnTo>
                  <a:pt x="276682" y="641350"/>
                </a:lnTo>
                <a:lnTo>
                  <a:pt x="242976" y="643890"/>
                </a:lnTo>
                <a:lnTo>
                  <a:pt x="210058" y="642620"/>
                </a:lnTo>
                <a:lnTo>
                  <a:pt x="165963" y="636270"/>
                </a:lnTo>
                <a:lnTo>
                  <a:pt x="127914" y="626110"/>
                </a:lnTo>
                <a:lnTo>
                  <a:pt x="68783" y="582930"/>
                </a:lnTo>
                <a:lnTo>
                  <a:pt x="46088" y="543560"/>
                </a:lnTo>
                <a:lnTo>
                  <a:pt x="33299" y="500380"/>
                </a:lnTo>
                <a:lnTo>
                  <a:pt x="30111" y="452120"/>
                </a:lnTo>
                <a:lnTo>
                  <a:pt x="36245" y="402590"/>
                </a:lnTo>
                <a:lnTo>
                  <a:pt x="51422" y="350520"/>
                </a:lnTo>
                <a:lnTo>
                  <a:pt x="75336" y="298450"/>
                </a:lnTo>
                <a:lnTo>
                  <a:pt x="75615" y="300990"/>
                </a:lnTo>
                <a:lnTo>
                  <a:pt x="75793" y="302260"/>
                </a:lnTo>
                <a:lnTo>
                  <a:pt x="88061" y="349250"/>
                </a:lnTo>
                <a:lnTo>
                  <a:pt x="106591" y="394970"/>
                </a:lnTo>
                <a:lnTo>
                  <a:pt x="131292" y="440690"/>
                </a:lnTo>
                <a:lnTo>
                  <a:pt x="161798" y="482600"/>
                </a:lnTo>
                <a:lnTo>
                  <a:pt x="197700" y="523240"/>
                </a:lnTo>
                <a:lnTo>
                  <a:pt x="232194" y="554990"/>
                </a:lnTo>
                <a:lnTo>
                  <a:pt x="268655" y="582930"/>
                </a:lnTo>
                <a:lnTo>
                  <a:pt x="306628" y="605790"/>
                </a:lnTo>
                <a:lnTo>
                  <a:pt x="345592" y="624840"/>
                </a:lnTo>
                <a:lnTo>
                  <a:pt x="345592" y="600506"/>
                </a:lnTo>
                <a:lnTo>
                  <a:pt x="333806" y="595630"/>
                </a:lnTo>
                <a:lnTo>
                  <a:pt x="291744" y="571500"/>
                </a:lnTo>
                <a:lnTo>
                  <a:pt x="251307" y="542290"/>
                </a:lnTo>
                <a:lnTo>
                  <a:pt x="213207" y="508000"/>
                </a:lnTo>
                <a:lnTo>
                  <a:pt x="179006" y="469900"/>
                </a:lnTo>
                <a:lnTo>
                  <a:pt x="149974" y="429260"/>
                </a:lnTo>
                <a:lnTo>
                  <a:pt x="126479" y="386080"/>
                </a:lnTo>
                <a:lnTo>
                  <a:pt x="108877" y="342900"/>
                </a:lnTo>
                <a:lnTo>
                  <a:pt x="97536" y="299720"/>
                </a:lnTo>
                <a:lnTo>
                  <a:pt x="97320" y="298450"/>
                </a:lnTo>
                <a:lnTo>
                  <a:pt x="96215" y="292100"/>
                </a:lnTo>
                <a:lnTo>
                  <a:pt x="95123" y="284480"/>
                </a:lnTo>
                <a:lnTo>
                  <a:pt x="94234" y="276860"/>
                </a:lnTo>
                <a:lnTo>
                  <a:pt x="93573" y="269240"/>
                </a:lnTo>
                <a:lnTo>
                  <a:pt x="109601" y="246380"/>
                </a:lnTo>
                <a:lnTo>
                  <a:pt x="111582" y="243840"/>
                </a:lnTo>
                <a:lnTo>
                  <a:pt x="127355" y="223520"/>
                </a:lnTo>
                <a:lnTo>
                  <a:pt x="146773" y="201930"/>
                </a:lnTo>
                <a:lnTo>
                  <a:pt x="167817" y="180340"/>
                </a:lnTo>
                <a:lnTo>
                  <a:pt x="328917" y="334010"/>
                </a:lnTo>
                <a:lnTo>
                  <a:pt x="346265" y="317500"/>
                </a:lnTo>
                <a:lnTo>
                  <a:pt x="201231" y="180340"/>
                </a:lnTo>
                <a:lnTo>
                  <a:pt x="185127" y="165100"/>
                </a:lnTo>
                <a:lnTo>
                  <a:pt x="191211" y="158750"/>
                </a:lnTo>
                <a:lnTo>
                  <a:pt x="195846" y="154940"/>
                </a:lnTo>
                <a:lnTo>
                  <a:pt x="203631" y="148590"/>
                </a:lnTo>
                <a:lnTo>
                  <a:pt x="209943" y="144780"/>
                </a:lnTo>
                <a:lnTo>
                  <a:pt x="235381" y="125730"/>
                </a:lnTo>
                <a:lnTo>
                  <a:pt x="261886" y="109220"/>
                </a:lnTo>
                <a:lnTo>
                  <a:pt x="289356" y="93980"/>
                </a:lnTo>
                <a:lnTo>
                  <a:pt x="317741" y="81280"/>
                </a:lnTo>
                <a:lnTo>
                  <a:pt x="361162" y="92710"/>
                </a:lnTo>
                <a:lnTo>
                  <a:pt x="404926" y="110490"/>
                </a:lnTo>
                <a:lnTo>
                  <a:pt x="447814" y="134620"/>
                </a:lnTo>
                <a:lnTo>
                  <a:pt x="488619" y="162560"/>
                </a:lnTo>
                <a:lnTo>
                  <a:pt x="526097" y="195580"/>
                </a:lnTo>
                <a:lnTo>
                  <a:pt x="561009" y="236220"/>
                </a:lnTo>
                <a:lnTo>
                  <a:pt x="589800" y="278130"/>
                </a:lnTo>
                <a:lnTo>
                  <a:pt x="612381" y="321310"/>
                </a:lnTo>
                <a:lnTo>
                  <a:pt x="628688" y="365760"/>
                </a:lnTo>
                <a:lnTo>
                  <a:pt x="638632" y="408940"/>
                </a:lnTo>
                <a:lnTo>
                  <a:pt x="638632" y="348297"/>
                </a:lnTo>
                <a:lnTo>
                  <a:pt x="620814" y="307340"/>
                </a:lnTo>
                <a:lnTo>
                  <a:pt x="597357" y="266700"/>
                </a:lnTo>
                <a:lnTo>
                  <a:pt x="568782" y="227330"/>
                </a:lnTo>
                <a:lnTo>
                  <a:pt x="535190" y="190500"/>
                </a:lnTo>
                <a:lnTo>
                  <a:pt x="499224" y="157480"/>
                </a:lnTo>
                <a:lnTo>
                  <a:pt x="461137" y="128270"/>
                </a:lnTo>
                <a:lnTo>
                  <a:pt x="421462" y="105410"/>
                </a:lnTo>
                <a:lnTo>
                  <a:pt x="380758" y="86360"/>
                </a:lnTo>
                <a:lnTo>
                  <a:pt x="339598" y="72390"/>
                </a:lnTo>
                <a:lnTo>
                  <a:pt x="358470" y="66040"/>
                </a:lnTo>
                <a:lnTo>
                  <a:pt x="388658" y="55880"/>
                </a:lnTo>
                <a:lnTo>
                  <a:pt x="437337" y="45720"/>
                </a:lnTo>
                <a:lnTo>
                  <a:pt x="484632" y="40640"/>
                </a:lnTo>
                <a:lnTo>
                  <a:pt x="529539" y="41910"/>
                </a:lnTo>
                <a:lnTo>
                  <a:pt x="574319" y="49530"/>
                </a:lnTo>
                <a:lnTo>
                  <a:pt x="613854" y="64770"/>
                </a:lnTo>
                <a:lnTo>
                  <a:pt x="647636" y="86360"/>
                </a:lnTo>
                <a:lnTo>
                  <a:pt x="675157" y="114300"/>
                </a:lnTo>
                <a:lnTo>
                  <a:pt x="698195" y="156210"/>
                </a:lnTo>
                <a:lnTo>
                  <a:pt x="706970" y="203200"/>
                </a:lnTo>
                <a:lnTo>
                  <a:pt x="706970" y="125882"/>
                </a:lnTo>
                <a:lnTo>
                  <a:pt x="661771" y="69850"/>
                </a:lnTo>
                <a:lnTo>
                  <a:pt x="624370" y="45720"/>
                </a:lnTo>
                <a:lnTo>
                  <a:pt x="580771" y="29210"/>
                </a:lnTo>
                <a:lnTo>
                  <a:pt x="531520" y="20320"/>
                </a:lnTo>
                <a:lnTo>
                  <a:pt x="489242" y="19050"/>
                </a:lnTo>
                <a:lnTo>
                  <a:pt x="445465" y="24130"/>
                </a:lnTo>
                <a:lnTo>
                  <a:pt x="400761" y="33020"/>
                </a:lnTo>
                <a:lnTo>
                  <a:pt x="355701" y="46990"/>
                </a:lnTo>
                <a:lnTo>
                  <a:pt x="310857" y="66040"/>
                </a:lnTo>
                <a:lnTo>
                  <a:pt x="302552" y="63500"/>
                </a:lnTo>
                <a:lnTo>
                  <a:pt x="294195" y="62230"/>
                </a:lnTo>
                <a:lnTo>
                  <a:pt x="289648" y="62230"/>
                </a:lnTo>
                <a:lnTo>
                  <a:pt x="289648" y="76200"/>
                </a:lnTo>
                <a:lnTo>
                  <a:pt x="259194" y="92710"/>
                </a:lnTo>
                <a:lnTo>
                  <a:pt x="229857" y="111760"/>
                </a:lnTo>
                <a:lnTo>
                  <a:pt x="201701" y="132080"/>
                </a:lnTo>
                <a:lnTo>
                  <a:pt x="174802" y="154940"/>
                </a:lnTo>
                <a:lnTo>
                  <a:pt x="161544" y="142240"/>
                </a:lnTo>
                <a:lnTo>
                  <a:pt x="157492" y="138366"/>
                </a:lnTo>
                <a:lnTo>
                  <a:pt x="157492" y="170180"/>
                </a:lnTo>
                <a:lnTo>
                  <a:pt x="140208" y="187960"/>
                </a:lnTo>
                <a:lnTo>
                  <a:pt x="123685" y="205740"/>
                </a:lnTo>
                <a:lnTo>
                  <a:pt x="107962" y="223520"/>
                </a:lnTo>
                <a:lnTo>
                  <a:pt x="93065" y="243840"/>
                </a:lnTo>
                <a:lnTo>
                  <a:pt x="95986" y="214630"/>
                </a:lnTo>
                <a:lnTo>
                  <a:pt x="102704" y="187960"/>
                </a:lnTo>
                <a:lnTo>
                  <a:pt x="113157" y="163830"/>
                </a:lnTo>
                <a:lnTo>
                  <a:pt x="127279" y="142240"/>
                </a:lnTo>
                <a:lnTo>
                  <a:pt x="157492" y="170180"/>
                </a:lnTo>
                <a:lnTo>
                  <a:pt x="157492" y="138366"/>
                </a:lnTo>
                <a:lnTo>
                  <a:pt x="142989" y="124460"/>
                </a:lnTo>
                <a:lnTo>
                  <a:pt x="162699" y="109220"/>
                </a:lnTo>
                <a:lnTo>
                  <a:pt x="170903" y="102870"/>
                </a:lnTo>
                <a:lnTo>
                  <a:pt x="203034" y="85090"/>
                </a:lnTo>
                <a:lnTo>
                  <a:pt x="239509" y="76200"/>
                </a:lnTo>
                <a:lnTo>
                  <a:pt x="280466" y="74930"/>
                </a:lnTo>
                <a:lnTo>
                  <a:pt x="283489" y="74930"/>
                </a:lnTo>
                <a:lnTo>
                  <a:pt x="286575" y="76200"/>
                </a:lnTo>
                <a:lnTo>
                  <a:pt x="289648" y="76200"/>
                </a:lnTo>
                <a:lnTo>
                  <a:pt x="289648" y="62230"/>
                </a:lnTo>
                <a:lnTo>
                  <a:pt x="239661" y="62230"/>
                </a:lnTo>
                <a:lnTo>
                  <a:pt x="197243" y="69850"/>
                </a:lnTo>
                <a:lnTo>
                  <a:pt x="159448" y="86360"/>
                </a:lnTo>
                <a:lnTo>
                  <a:pt x="127203" y="109220"/>
                </a:lnTo>
                <a:lnTo>
                  <a:pt x="81089" y="66040"/>
                </a:lnTo>
                <a:lnTo>
                  <a:pt x="68884" y="54610"/>
                </a:lnTo>
                <a:lnTo>
                  <a:pt x="64820" y="50800"/>
                </a:lnTo>
                <a:lnTo>
                  <a:pt x="67119" y="45720"/>
                </a:lnTo>
                <a:lnTo>
                  <a:pt x="68541" y="41910"/>
                </a:lnTo>
                <a:lnTo>
                  <a:pt x="68656" y="40640"/>
                </a:lnTo>
                <a:lnTo>
                  <a:pt x="68986" y="36830"/>
                </a:lnTo>
                <a:lnTo>
                  <a:pt x="67500" y="22860"/>
                </a:lnTo>
                <a:lnTo>
                  <a:pt x="61823" y="12700"/>
                </a:lnTo>
                <a:lnTo>
                  <a:pt x="61112" y="11430"/>
                </a:lnTo>
                <a:lnTo>
                  <a:pt x="55981" y="7632"/>
                </a:lnTo>
                <a:lnTo>
                  <a:pt x="55981" y="35560"/>
                </a:lnTo>
                <a:lnTo>
                  <a:pt x="53517" y="44450"/>
                </a:lnTo>
                <a:lnTo>
                  <a:pt x="48285" y="50800"/>
                </a:lnTo>
                <a:lnTo>
                  <a:pt x="41033" y="54610"/>
                </a:lnTo>
                <a:lnTo>
                  <a:pt x="32524" y="54610"/>
                </a:lnTo>
                <a:lnTo>
                  <a:pt x="24320" y="53340"/>
                </a:lnTo>
                <a:lnTo>
                  <a:pt x="17919" y="46990"/>
                </a:lnTo>
                <a:lnTo>
                  <a:pt x="13944" y="40640"/>
                </a:lnTo>
                <a:lnTo>
                  <a:pt x="13017" y="31750"/>
                </a:lnTo>
                <a:lnTo>
                  <a:pt x="15481" y="24130"/>
                </a:lnTo>
                <a:lnTo>
                  <a:pt x="20713" y="17780"/>
                </a:lnTo>
                <a:lnTo>
                  <a:pt x="27952" y="12700"/>
                </a:lnTo>
                <a:lnTo>
                  <a:pt x="36461" y="12700"/>
                </a:lnTo>
                <a:lnTo>
                  <a:pt x="44665" y="15240"/>
                </a:lnTo>
                <a:lnTo>
                  <a:pt x="51066" y="20320"/>
                </a:lnTo>
                <a:lnTo>
                  <a:pt x="55054" y="26670"/>
                </a:lnTo>
                <a:lnTo>
                  <a:pt x="55981" y="35560"/>
                </a:lnTo>
                <a:lnTo>
                  <a:pt x="55981" y="7632"/>
                </a:lnTo>
                <a:lnTo>
                  <a:pt x="50825" y="3810"/>
                </a:lnTo>
                <a:lnTo>
                  <a:pt x="37655" y="0"/>
                </a:lnTo>
                <a:lnTo>
                  <a:pt x="23990" y="1270"/>
                </a:lnTo>
                <a:lnTo>
                  <a:pt x="12344" y="7620"/>
                </a:lnTo>
                <a:lnTo>
                  <a:pt x="3949" y="17780"/>
                </a:lnTo>
                <a:lnTo>
                  <a:pt x="0" y="30480"/>
                </a:lnTo>
                <a:lnTo>
                  <a:pt x="1485" y="44450"/>
                </a:lnTo>
                <a:lnTo>
                  <a:pt x="7874" y="55880"/>
                </a:lnTo>
                <a:lnTo>
                  <a:pt x="18161" y="64770"/>
                </a:lnTo>
                <a:lnTo>
                  <a:pt x="31330" y="68580"/>
                </a:lnTo>
                <a:lnTo>
                  <a:pt x="36855" y="68580"/>
                </a:lnTo>
                <a:lnTo>
                  <a:pt x="42443" y="67310"/>
                </a:lnTo>
                <a:lnTo>
                  <a:pt x="47574" y="66040"/>
                </a:lnTo>
                <a:lnTo>
                  <a:pt x="111455" y="127000"/>
                </a:lnTo>
                <a:lnTo>
                  <a:pt x="91630" y="157480"/>
                </a:lnTo>
                <a:lnTo>
                  <a:pt x="78371" y="193040"/>
                </a:lnTo>
                <a:lnTo>
                  <a:pt x="71805" y="232410"/>
                </a:lnTo>
                <a:lnTo>
                  <a:pt x="71894" y="246380"/>
                </a:lnTo>
                <a:lnTo>
                  <a:pt x="71958" y="256540"/>
                </a:lnTo>
                <a:lnTo>
                  <a:pt x="72072" y="274320"/>
                </a:lnTo>
                <a:lnTo>
                  <a:pt x="44919" y="323850"/>
                </a:lnTo>
                <a:lnTo>
                  <a:pt x="25336" y="373380"/>
                </a:lnTo>
                <a:lnTo>
                  <a:pt x="13627" y="422910"/>
                </a:lnTo>
                <a:lnTo>
                  <a:pt x="10083" y="469900"/>
                </a:lnTo>
                <a:lnTo>
                  <a:pt x="15024" y="515620"/>
                </a:lnTo>
                <a:lnTo>
                  <a:pt x="28752" y="557530"/>
                </a:lnTo>
                <a:lnTo>
                  <a:pt x="51549" y="595630"/>
                </a:lnTo>
                <a:lnTo>
                  <a:pt x="82181" y="627380"/>
                </a:lnTo>
                <a:lnTo>
                  <a:pt x="119595" y="651510"/>
                </a:lnTo>
                <a:lnTo>
                  <a:pt x="163195" y="668020"/>
                </a:lnTo>
                <a:lnTo>
                  <a:pt x="212432" y="676910"/>
                </a:lnTo>
                <a:lnTo>
                  <a:pt x="258470" y="678180"/>
                </a:lnTo>
                <a:lnTo>
                  <a:pt x="306222" y="671830"/>
                </a:lnTo>
                <a:lnTo>
                  <a:pt x="354952" y="661670"/>
                </a:lnTo>
                <a:lnTo>
                  <a:pt x="403923" y="643890"/>
                </a:lnTo>
                <a:lnTo>
                  <a:pt x="425577" y="648970"/>
                </a:lnTo>
                <a:lnTo>
                  <a:pt x="447116" y="651510"/>
                </a:lnTo>
                <a:lnTo>
                  <a:pt x="493115" y="651510"/>
                </a:lnTo>
                <a:lnTo>
                  <a:pt x="535419" y="643890"/>
                </a:lnTo>
                <a:lnTo>
                  <a:pt x="567321" y="629920"/>
                </a:lnTo>
                <a:lnTo>
                  <a:pt x="573112" y="627380"/>
                </a:lnTo>
                <a:lnTo>
                  <a:pt x="605332" y="604520"/>
                </a:lnTo>
                <a:lnTo>
                  <a:pt x="637603" y="636270"/>
                </a:lnTo>
                <a:lnTo>
                  <a:pt x="635673" y="640080"/>
                </a:lnTo>
                <a:lnTo>
                  <a:pt x="634479" y="643890"/>
                </a:lnTo>
                <a:lnTo>
                  <a:pt x="634072" y="647700"/>
                </a:lnTo>
                <a:lnTo>
                  <a:pt x="635558" y="661670"/>
                </a:lnTo>
                <a:lnTo>
                  <a:pt x="641946" y="673100"/>
                </a:lnTo>
                <a:lnTo>
                  <a:pt x="652221" y="681990"/>
                </a:lnTo>
                <a:lnTo>
                  <a:pt x="665391" y="685800"/>
                </a:lnTo>
                <a:lnTo>
                  <a:pt x="679056" y="684530"/>
                </a:lnTo>
                <a:lnTo>
                  <a:pt x="690702" y="678180"/>
                </a:lnTo>
                <a:lnTo>
                  <a:pt x="694436" y="673100"/>
                </a:lnTo>
                <a:lnTo>
                  <a:pt x="699109" y="666750"/>
                </a:lnTo>
                <a:lnTo>
                  <a:pt x="703059" y="654050"/>
                </a:lnTo>
                <a:lnTo>
                  <a:pt x="701573" y="640080"/>
                </a:lnTo>
                <a:lnTo>
                  <a:pt x="695896" y="629920"/>
                </a:lnTo>
                <a:lnTo>
                  <a:pt x="695185" y="628650"/>
                </a:lnTo>
                <a:lnTo>
                  <a:pt x="690041" y="624840"/>
                </a:lnTo>
                <a:lnTo>
                  <a:pt x="690041" y="652780"/>
                </a:lnTo>
                <a:lnTo>
                  <a:pt x="687578" y="661670"/>
                </a:lnTo>
                <a:lnTo>
                  <a:pt x="682345" y="668020"/>
                </a:lnTo>
                <a:lnTo>
                  <a:pt x="675106" y="671830"/>
                </a:lnTo>
                <a:lnTo>
                  <a:pt x="666584" y="673100"/>
                </a:lnTo>
                <a:lnTo>
                  <a:pt x="658418" y="669290"/>
                </a:lnTo>
                <a:lnTo>
                  <a:pt x="652106" y="664210"/>
                </a:lnTo>
                <a:lnTo>
                  <a:pt x="648258" y="657860"/>
                </a:lnTo>
                <a:lnTo>
                  <a:pt x="647496" y="648970"/>
                </a:lnTo>
                <a:lnTo>
                  <a:pt x="649998" y="641350"/>
                </a:lnTo>
                <a:lnTo>
                  <a:pt x="655142" y="635000"/>
                </a:lnTo>
                <a:lnTo>
                  <a:pt x="662228" y="631190"/>
                </a:lnTo>
                <a:lnTo>
                  <a:pt x="670534" y="629920"/>
                </a:lnTo>
                <a:lnTo>
                  <a:pt x="678738" y="632460"/>
                </a:lnTo>
                <a:lnTo>
                  <a:pt x="685126" y="637540"/>
                </a:lnTo>
                <a:lnTo>
                  <a:pt x="689114" y="643890"/>
                </a:lnTo>
                <a:lnTo>
                  <a:pt x="690041" y="652780"/>
                </a:lnTo>
                <a:lnTo>
                  <a:pt x="690041" y="624840"/>
                </a:lnTo>
                <a:lnTo>
                  <a:pt x="684898" y="621030"/>
                </a:lnTo>
                <a:lnTo>
                  <a:pt x="680516" y="619760"/>
                </a:lnTo>
                <a:lnTo>
                  <a:pt x="671728" y="617220"/>
                </a:lnTo>
                <a:lnTo>
                  <a:pt x="665657" y="615950"/>
                </a:lnTo>
                <a:lnTo>
                  <a:pt x="659561" y="617220"/>
                </a:lnTo>
                <a:lnTo>
                  <a:pt x="654037" y="619760"/>
                </a:lnTo>
                <a:lnTo>
                  <a:pt x="638136" y="604520"/>
                </a:lnTo>
                <a:lnTo>
                  <a:pt x="620915" y="588010"/>
                </a:lnTo>
                <a:lnTo>
                  <a:pt x="630567" y="572770"/>
                </a:lnTo>
                <a:lnTo>
                  <a:pt x="641019" y="556260"/>
                </a:lnTo>
                <a:lnTo>
                  <a:pt x="654227" y="520700"/>
                </a:lnTo>
                <a:lnTo>
                  <a:pt x="660704" y="482600"/>
                </a:lnTo>
                <a:lnTo>
                  <a:pt x="660666" y="466090"/>
                </a:lnTo>
                <a:lnTo>
                  <a:pt x="660590" y="440690"/>
                </a:lnTo>
                <a:lnTo>
                  <a:pt x="678053" y="414020"/>
                </a:lnTo>
                <a:lnTo>
                  <a:pt x="706424" y="358140"/>
                </a:lnTo>
                <a:lnTo>
                  <a:pt x="730288" y="278130"/>
                </a:lnTo>
                <a:lnTo>
                  <a:pt x="730389" y="276860"/>
                </a:lnTo>
                <a:lnTo>
                  <a:pt x="734301" y="228600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6462157B-B57B-3AE3-6CE1-9C4284CEFF2D}"/>
              </a:ext>
            </a:extLst>
          </p:cNvPr>
          <p:cNvSpPr/>
          <p:nvPr/>
        </p:nvSpPr>
        <p:spPr>
          <a:xfrm>
            <a:off x="1588630" y="2258669"/>
            <a:ext cx="764540" cy="596265"/>
          </a:xfrm>
          <a:custGeom>
            <a:avLst/>
            <a:gdLst/>
            <a:ahLst/>
            <a:cxnLst/>
            <a:rect l="l" t="t" r="r" b="b"/>
            <a:pathLst>
              <a:path w="764539" h="596264">
                <a:moveTo>
                  <a:pt x="241706" y="346938"/>
                </a:moveTo>
                <a:lnTo>
                  <a:pt x="234149" y="334937"/>
                </a:lnTo>
                <a:lnTo>
                  <a:pt x="233921" y="334581"/>
                </a:lnTo>
                <a:lnTo>
                  <a:pt x="36576" y="334937"/>
                </a:lnTo>
                <a:lnTo>
                  <a:pt x="36614" y="334581"/>
                </a:lnTo>
                <a:lnTo>
                  <a:pt x="37858" y="322211"/>
                </a:lnTo>
                <a:lnTo>
                  <a:pt x="0" y="343141"/>
                </a:lnTo>
                <a:lnTo>
                  <a:pt x="51714" y="363943"/>
                </a:lnTo>
                <a:lnTo>
                  <a:pt x="40944" y="347218"/>
                </a:lnTo>
                <a:lnTo>
                  <a:pt x="241706" y="346938"/>
                </a:lnTo>
                <a:close/>
              </a:path>
              <a:path w="764539" h="596264">
                <a:moveTo>
                  <a:pt x="300786" y="403517"/>
                </a:moveTo>
                <a:lnTo>
                  <a:pt x="188506" y="219506"/>
                </a:lnTo>
                <a:lnTo>
                  <a:pt x="192697" y="299808"/>
                </a:lnTo>
                <a:lnTo>
                  <a:pt x="206654" y="323456"/>
                </a:lnTo>
                <a:lnTo>
                  <a:pt x="238150" y="323456"/>
                </a:lnTo>
                <a:lnTo>
                  <a:pt x="259346" y="357047"/>
                </a:lnTo>
                <a:lnTo>
                  <a:pt x="226479" y="357047"/>
                </a:lnTo>
                <a:lnTo>
                  <a:pt x="300786" y="482981"/>
                </a:lnTo>
                <a:lnTo>
                  <a:pt x="300786" y="403517"/>
                </a:lnTo>
                <a:close/>
              </a:path>
              <a:path w="764539" h="596264">
                <a:moveTo>
                  <a:pt x="481076" y="47396"/>
                </a:moveTo>
                <a:lnTo>
                  <a:pt x="475551" y="38531"/>
                </a:lnTo>
                <a:lnTo>
                  <a:pt x="451535" y="0"/>
                </a:lnTo>
                <a:lnTo>
                  <a:pt x="422008" y="47396"/>
                </a:lnTo>
                <a:lnTo>
                  <a:pt x="443331" y="38531"/>
                </a:lnTo>
                <a:lnTo>
                  <a:pt x="443331" y="292455"/>
                </a:lnTo>
                <a:lnTo>
                  <a:pt x="459765" y="292455"/>
                </a:lnTo>
                <a:lnTo>
                  <a:pt x="459765" y="38531"/>
                </a:lnTo>
                <a:lnTo>
                  <a:pt x="481076" y="47396"/>
                </a:lnTo>
                <a:close/>
              </a:path>
              <a:path w="764539" h="596264">
                <a:moveTo>
                  <a:pt x="601167" y="595947"/>
                </a:moveTo>
                <a:lnTo>
                  <a:pt x="596226" y="552792"/>
                </a:lnTo>
                <a:lnTo>
                  <a:pt x="595325" y="544880"/>
                </a:lnTo>
                <a:lnTo>
                  <a:pt x="583374" y="552792"/>
                </a:lnTo>
                <a:lnTo>
                  <a:pt x="516928" y="435038"/>
                </a:lnTo>
                <a:lnTo>
                  <a:pt x="499097" y="435038"/>
                </a:lnTo>
                <a:lnTo>
                  <a:pt x="568236" y="556856"/>
                </a:lnTo>
                <a:lnTo>
                  <a:pt x="549846" y="558190"/>
                </a:lnTo>
                <a:lnTo>
                  <a:pt x="601167" y="595947"/>
                </a:lnTo>
                <a:close/>
              </a:path>
              <a:path w="764539" h="596264">
                <a:moveTo>
                  <a:pt x="764044" y="404482"/>
                </a:moveTo>
                <a:lnTo>
                  <a:pt x="311886" y="404482"/>
                </a:lnTo>
                <a:lnTo>
                  <a:pt x="311886" y="485140"/>
                </a:lnTo>
                <a:lnTo>
                  <a:pt x="512775" y="485140"/>
                </a:lnTo>
                <a:lnTo>
                  <a:pt x="482765" y="429437"/>
                </a:lnTo>
                <a:lnTo>
                  <a:pt x="527113" y="429437"/>
                </a:lnTo>
                <a:lnTo>
                  <a:pt x="559955" y="485140"/>
                </a:lnTo>
                <a:lnTo>
                  <a:pt x="764044" y="485140"/>
                </a:lnTo>
                <a:lnTo>
                  <a:pt x="764044" y="429437"/>
                </a:lnTo>
                <a:lnTo>
                  <a:pt x="764044" y="404482"/>
                </a:lnTo>
                <a:close/>
              </a:path>
              <a:path w="764539" h="596264">
                <a:moveTo>
                  <a:pt x="764044" y="391680"/>
                </a:moveTo>
                <a:lnTo>
                  <a:pt x="655421" y="302679"/>
                </a:lnTo>
                <a:lnTo>
                  <a:pt x="536054" y="204876"/>
                </a:lnTo>
                <a:lnTo>
                  <a:pt x="472846" y="204876"/>
                </a:lnTo>
                <a:lnTo>
                  <a:pt x="472846" y="302679"/>
                </a:lnTo>
                <a:lnTo>
                  <a:pt x="430237" y="302679"/>
                </a:lnTo>
                <a:lnTo>
                  <a:pt x="430237" y="204876"/>
                </a:lnTo>
                <a:lnTo>
                  <a:pt x="195770" y="204876"/>
                </a:lnTo>
                <a:lnTo>
                  <a:pt x="309765" y="391680"/>
                </a:lnTo>
                <a:lnTo>
                  <a:pt x="764044" y="391680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BFFFE1D5-E5D1-F0E7-EAA9-0F5FAA00EE48}"/>
              </a:ext>
            </a:extLst>
          </p:cNvPr>
          <p:cNvSpPr/>
          <p:nvPr/>
        </p:nvSpPr>
        <p:spPr>
          <a:xfrm>
            <a:off x="2853723" y="2246575"/>
            <a:ext cx="653415" cy="659130"/>
          </a:xfrm>
          <a:custGeom>
            <a:avLst/>
            <a:gdLst/>
            <a:ahLst/>
            <a:cxnLst/>
            <a:rect l="l" t="t" r="r" b="b"/>
            <a:pathLst>
              <a:path w="653414" h="659130">
                <a:moveTo>
                  <a:pt x="559864" y="506556"/>
                </a:moveTo>
                <a:lnTo>
                  <a:pt x="120015" y="506556"/>
                </a:lnTo>
                <a:lnTo>
                  <a:pt x="120015" y="427810"/>
                </a:lnTo>
                <a:lnTo>
                  <a:pt x="559864" y="427810"/>
                </a:lnTo>
                <a:lnTo>
                  <a:pt x="559864" y="506556"/>
                </a:lnTo>
                <a:close/>
              </a:path>
              <a:path w="653414" h="659130">
                <a:moveTo>
                  <a:pt x="415113" y="636076"/>
                </a:moveTo>
                <a:lnTo>
                  <a:pt x="332815" y="636076"/>
                </a:lnTo>
                <a:lnTo>
                  <a:pt x="346162" y="635801"/>
                </a:lnTo>
                <a:lnTo>
                  <a:pt x="360274" y="634176"/>
                </a:lnTo>
                <a:lnTo>
                  <a:pt x="374966" y="630301"/>
                </a:lnTo>
                <a:lnTo>
                  <a:pt x="390052" y="623276"/>
                </a:lnTo>
                <a:lnTo>
                  <a:pt x="391339" y="622519"/>
                </a:lnTo>
                <a:lnTo>
                  <a:pt x="323799" y="506556"/>
                </a:lnTo>
                <a:lnTo>
                  <a:pt x="339671" y="506556"/>
                </a:lnTo>
                <a:lnTo>
                  <a:pt x="403074" y="615422"/>
                </a:lnTo>
                <a:lnTo>
                  <a:pt x="436897" y="615422"/>
                </a:lnTo>
                <a:lnTo>
                  <a:pt x="414172" y="633649"/>
                </a:lnTo>
                <a:lnTo>
                  <a:pt x="413821" y="633858"/>
                </a:lnTo>
                <a:lnTo>
                  <a:pt x="415113" y="636076"/>
                </a:lnTo>
                <a:close/>
              </a:path>
              <a:path w="653414" h="659130">
                <a:moveTo>
                  <a:pt x="357775" y="535137"/>
                </a:moveTo>
                <a:lnTo>
                  <a:pt x="390200" y="512278"/>
                </a:lnTo>
                <a:lnTo>
                  <a:pt x="418994" y="508353"/>
                </a:lnTo>
                <a:lnTo>
                  <a:pt x="441944" y="518755"/>
                </a:lnTo>
                <a:lnTo>
                  <a:pt x="443176" y="520419"/>
                </a:lnTo>
                <a:lnTo>
                  <a:pt x="404028" y="520419"/>
                </a:lnTo>
                <a:lnTo>
                  <a:pt x="382830" y="524344"/>
                </a:lnTo>
                <a:lnTo>
                  <a:pt x="357775" y="535137"/>
                </a:lnTo>
                <a:close/>
              </a:path>
              <a:path w="653414" h="659130">
                <a:moveTo>
                  <a:pt x="436897" y="615422"/>
                </a:moveTo>
                <a:lnTo>
                  <a:pt x="403074" y="615422"/>
                </a:lnTo>
                <a:lnTo>
                  <a:pt x="424961" y="598272"/>
                </a:lnTo>
                <a:lnTo>
                  <a:pt x="438522" y="580426"/>
                </a:lnTo>
                <a:lnTo>
                  <a:pt x="442534" y="561431"/>
                </a:lnTo>
                <a:lnTo>
                  <a:pt x="435774" y="540837"/>
                </a:lnTo>
                <a:lnTo>
                  <a:pt x="421600" y="525278"/>
                </a:lnTo>
                <a:lnTo>
                  <a:pt x="404028" y="520419"/>
                </a:lnTo>
                <a:lnTo>
                  <a:pt x="443176" y="520419"/>
                </a:lnTo>
                <a:lnTo>
                  <a:pt x="456836" y="538874"/>
                </a:lnTo>
                <a:lnTo>
                  <a:pt x="461284" y="563692"/>
                </a:lnTo>
                <a:lnTo>
                  <a:pt x="455040" y="589515"/>
                </a:lnTo>
                <a:lnTo>
                  <a:pt x="439028" y="613712"/>
                </a:lnTo>
                <a:lnTo>
                  <a:pt x="436897" y="615422"/>
                </a:lnTo>
                <a:close/>
              </a:path>
              <a:path w="653414" h="659130">
                <a:moveTo>
                  <a:pt x="329520" y="658590"/>
                </a:moveTo>
                <a:lnTo>
                  <a:pt x="289791" y="619495"/>
                </a:lnTo>
                <a:lnTo>
                  <a:pt x="308831" y="620523"/>
                </a:lnTo>
                <a:lnTo>
                  <a:pt x="323071" y="621053"/>
                </a:lnTo>
                <a:lnTo>
                  <a:pt x="335497" y="621053"/>
                </a:lnTo>
                <a:lnTo>
                  <a:pt x="332864" y="635801"/>
                </a:lnTo>
                <a:lnTo>
                  <a:pt x="332815" y="636076"/>
                </a:lnTo>
                <a:lnTo>
                  <a:pt x="415113" y="636076"/>
                </a:lnTo>
                <a:lnTo>
                  <a:pt x="417750" y="640602"/>
                </a:lnTo>
                <a:lnTo>
                  <a:pt x="401894" y="640602"/>
                </a:lnTo>
                <a:lnTo>
                  <a:pt x="399836" y="641303"/>
                </a:lnTo>
                <a:lnTo>
                  <a:pt x="332395" y="641303"/>
                </a:lnTo>
                <a:lnTo>
                  <a:pt x="329520" y="658590"/>
                </a:lnTo>
                <a:close/>
              </a:path>
              <a:path w="653414" h="659130">
                <a:moveTo>
                  <a:pt x="406768" y="649001"/>
                </a:moveTo>
                <a:lnTo>
                  <a:pt x="401894" y="640602"/>
                </a:lnTo>
                <a:lnTo>
                  <a:pt x="417750" y="640602"/>
                </a:lnTo>
                <a:lnTo>
                  <a:pt x="418606" y="642072"/>
                </a:lnTo>
                <a:lnTo>
                  <a:pt x="406768" y="649001"/>
                </a:lnTo>
                <a:close/>
              </a:path>
              <a:path w="653414" h="659130">
                <a:moveTo>
                  <a:pt x="364885" y="648171"/>
                </a:moveTo>
                <a:lnTo>
                  <a:pt x="347639" y="645785"/>
                </a:lnTo>
                <a:lnTo>
                  <a:pt x="332395" y="641303"/>
                </a:lnTo>
                <a:lnTo>
                  <a:pt x="399836" y="641303"/>
                </a:lnTo>
                <a:lnTo>
                  <a:pt x="383261" y="646948"/>
                </a:lnTo>
                <a:lnTo>
                  <a:pt x="364885" y="648171"/>
                </a:lnTo>
                <a:close/>
              </a:path>
              <a:path w="653414" h="659130">
                <a:moveTo>
                  <a:pt x="262168" y="155922"/>
                </a:moveTo>
                <a:lnTo>
                  <a:pt x="248474" y="155922"/>
                </a:lnTo>
                <a:lnTo>
                  <a:pt x="248474" y="0"/>
                </a:lnTo>
                <a:lnTo>
                  <a:pt x="262168" y="0"/>
                </a:lnTo>
                <a:lnTo>
                  <a:pt x="262168" y="155922"/>
                </a:lnTo>
                <a:close/>
              </a:path>
              <a:path w="653414" h="659130">
                <a:moveTo>
                  <a:pt x="378895" y="155922"/>
                </a:moveTo>
                <a:lnTo>
                  <a:pt x="262168" y="155922"/>
                </a:lnTo>
                <a:lnTo>
                  <a:pt x="312875" y="152495"/>
                </a:lnTo>
                <a:lnTo>
                  <a:pt x="353215" y="144717"/>
                </a:lnTo>
                <a:lnTo>
                  <a:pt x="379859" y="133689"/>
                </a:lnTo>
                <a:lnTo>
                  <a:pt x="389480" y="120512"/>
                </a:lnTo>
                <a:lnTo>
                  <a:pt x="385702" y="115029"/>
                </a:lnTo>
                <a:lnTo>
                  <a:pt x="380410" y="107443"/>
                </a:lnTo>
                <a:lnTo>
                  <a:pt x="355531" y="96713"/>
                </a:lnTo>
                <a:lnTo>
                  <a:pt x="317515" y="89032"/>
                </a:lnTo>
                <a:lnTo>
                  <a:pt x="269401" y="85266"/>
                </a:lnTo>
                <a:lnTo>
                  <a:pt x="324420" y="87453"/>
                </a:lnTo>
                <a:lnTo>
                  <a:pt x="370837" y="94449"/>
                </a:lnTo>
                <a:lnTo>
                  <a:pt x="402902" y="107443"/>
                </a:lnTo>
                <a:lnTo>
                  <a:pt x="414868" y="127621"/>
                </a:lnTo>
                <a:lnTo>
                  <a:pt x="397478" y="148941"/>
                </a:lnTo>
                <a:lnTo>
                  <a:pt x="378895" y="155922"/>
                </a:lnTo>
                <a:close/>
              </a:path>
              <a:path w="653414" h="659130">
                <a:moveTo>
                  <a:pt x="124589" y="161004"/>
                </a:moveTo>
                <a:lnTo>
                  <a:pt x="112795" y="150503"/>
                </a:lnTo>
                <a:lnTo>
                  <a:pt x="105218" y="140646"/>
                </a:lnTo>
                <a:lnTo>
                  <a:pt x="100293" y="129475"/>
                </a:lnTo>
                <a:lnTo>
                  <a:pt x="96454" y="115029"/>
                </a:lnTo>
                <a:lnTo>
                  <a:pt x="102804" y="117507"/>
                </a:lnTo>
                <a:lnTo>
                  <a:pt x="119484" y="122996"/>
                </a:lnTo>
                <a:lnTo>
                  <a:pt x="142943" y="128575"/>
                </a:lnTo>
                <a:lnTo>
                  <a:pt x="169628" y="131326"/>
                </a:lnTo>
                <a:lnTo>
                  <a:pt x="150561" y="141074"/>
                </a:lnTo>
                <a:lnTo>
                  <a:pt x="170569" y="146357"/>
                </a:lnTo>
                <a:lnTo>
                  <a:pt x="192706" y="151156"/>
                </a:lnTo>
                <a:lnTo>
                  <a:pt x="195682" y="151572"/>
                </a:lnTo>
                <a:lnTo>
                  <a:pt x="138330" y="151572"/>
                </a:lnTo>
                <a:lnTo>
                  <a:pt x="124589" y="161004"/>
                </a:lnTo>
                <a:close/>
              </a:path>
              <a:path w="653414" h="659130">
                <a:moveTo>
                  <a:pt x="262168" y="324132"/>
                </a:moveTo>
                <a:lnTo>
                  <a:pt x="248474" y="324132"/>
                </a:lnTo>
                <a:lnTo>
                  <a:pt x="248474" y="176893"/>
                </a:lnTo>
                <a:lnTo>
                  <a:pt x="214291" y="174098"/>
                </a:lnTo>
                <a:lnTo>
                  <a:pt x="183790" y="168276"/>
                </a:lnTo>
                <a:lnTo>
                  <a:pt x="158096" y="160432"/>
                </a:lnTo>
                <a:lnTo>
                  <a:pt x="138330" y="151572"/>
                </a:lnTo>
                <a:lnTo>
                  <a:pt x="195682" y="151572"/>
                </a:lnTo>
                <a:lnTo>
                  <a:pt x="217653" y="154643"/>
                </a:lnTo>
                <a:lnTo>
                  <a:pt x="244650" y="155922"/>
                </a:lnTo>
                <a:lnTo>
                  <a:pt x="378895" y="155922"/>
                </a:lnTo>
                <a:lnTo>
                  <a:pt x="356251" y="164428"/>
                </a:lnTo>
                <a:lnTo>
                  <a:pt x="307604" y="173874"/>
                </a:lnTo>
                <a:lnTo>
                  <a:pt x="267981" y="177067"/>
                </a:lnTo>
                <a:lnTo>
                  <a:pt x="262168" y="177067"/>
                </a:lnTo>
                <a:lnTo>
                  <a:pt x="262168" y="324132"/>
                </a:lnTo>
                <a:close/>
              </a:path>
              <a:path w="653414" h="659130">
                <a:moveTo>
                  <a:pt x="559860" y="415310"/>
                </a:moveTo>
                <a:lnTo>
                  <a:pt x="117956" y="415310"/>
                </a:lnTo>
                <a:lnTo>
                  <a:pt x="7068" y="232938"/>
                </a:lnTo>
                <a:lnTo>
                  <a:pt x="239751" y="232938"/>
                </a:lnTo>
                <a:lnTo>
                  <a:pt x="239751" y="324132"/>
                </a:lnTo>
                <a:lnTo>
                  <a:pt x="652996" y="324132"/>
                </a:lnTo>
                <a:lnTo>
                  <a:pt x="652996" y="335971"/>
                </a:lnTo>
                <a:lnTo>
                  <a:pt x="462578" y="335971"/>
                </a:lnTo>
                <a:lnTo>
                  <a:pt x="559860" y="415310"/>
                </a:lnTo>
                <a:close/>
              </a:path>
              <a:path w="653414" h="659130">
                <a:moveTo>
                  <a:pt x="652996" y="324132"/>
                </a:moveTo>
                <a:lnTo>
                  <a:pt x="270892" y="324132"/>
                </a:lnTo>
                <a:lnTo>
                  <a:pt x="270892" y="232938"/>
                </a:lnTo>
                <a:lnTo>
                  <a:pt x="338074" y="232938"/>
                </a:lnTo>
                <a:lnTo>
                  <a:pt x="433075" y="311083"/>
                </a:lnTo>
                <a:lnTo>
                  <a:pt x="447434" y="322237"/>
                </a:lnTo>
                <a:lnTo>
                  <a:pt x="652996" y="322237"/>
                </a:lnTo>
                <a:lnTo>
                  <a:pt x="652996" y="324132"/>
                </a:lnTo>
                <a:close/>
              </a:path>
              <a:path w="653414" h="659130">
                <a:moveTo>
                  <a:pt x="530138" y="320988"/>
                </a:moveTo>
                <a:lnTo>
                  <a:pt x="526767" y="281411"/>
                </a:lnTo>
                <a:lnTo>
                  <a:pt x="537893" y="254518"/>
                </a:lnTo>
                <a:lnTo>
                  <a:pt x="558424" y="239904"/>
                </a:lnTo>
                <a:lnTo>
                  <a:pt x="583269" y="237167"/>
                </a:lnTo>
                <a:lnTo>
                  <a:pt x="606917" y="245822"/>
                </a:lnTo>
                <a:lnTo>
                  <a:pt x="617877" y="256376"/>
                </a:lnTo>
                <a:lnTo>
                  <a:pt x="574353" y="256376"/>
                </a:lnTo>
                <a:lnTo>
                  <a:pt x="553795" y="260796"/>
                </a:lnTo>
                <a:lnTo>
                  <a:pt x="540752" y="273548"/>
                </a:lnTo>
                <a:lnTo>
                  <a:pt x="533455" y="293867"/>
                </a:lnTo>
                <a:lnTo>
                  <a:pt x="530138" y="320988"/>
                </a:lnTo>
                <a:close/>
              </a:path>
              <a:path w="653414" h="659130">
                <a:moveTo>
                  <a:pt x="109216" y="504450"/>
                </a:moveTo>
                <a:lnTo>
                  <a:pt x="4070" y="325626"/>
                </a:lnTo>
                <a:lnTo>
                  <a:pt x="0" y="247224"/>
                </a:lnTo>
                <a:lnTo>
                  <a:pt x="109216" y="426877"/>
                </a:lnTo>
                <a:lnTo>
                  <a:pt x="109216" y="504450"/>
                </a:lnTo>
                <a:close/>
              </a:path>
              <a:path w="653414" h="659130">
                <a:moveTo>
                  <a:pt x="643496" y="322237"/>
                </a:moveTo>
                <a:lnTo>
                  <a:pt x="622181" y="322237"/>
                </a:lnTo>
                <a:lnTo>
                  <a:pt x="618432" y="294673"/>
                </a:lnTo>
                <a:lnTo>
                  <a:pt x="609878" y="273950"/>
                </a:lnTo>
                <a:lnTo>
                  <a:pt x="595396" y="260796"/>
                </a:lnTo>
                <a:lnTo>
                  <a:pt x="594998" y="260796"/>
                </a:lnTo>
                <a:lnTo>
                  <a:pt x="574353" y="256376"/>
                </a:lnTo>
                <a:lnTo>
                  <a:pt x="617877" y="256376"/>
                </a:lnTo>
                <a:lnTo>
                  <a:pt x="626038" y="264234"/>
                </a:lnTo>
                <a:lnTo>
                  <a:pt x="638832" y="290280"/>
                </a:lnTo>
                <a:lnTo>
                  <a:pt x="643371" y="320988"/>
                </a:lnTo>
                <a:lnTo>
                  <a:pt x="643496" y="322237"/>
                </a:lnTo>
                <a:close/>
              </a:path>
              <a:path w="653414" h="659130">
                <a:moveTo>
                  <a:pt x="612049" y="393446"/>
                </a:moveTo>
                <a:lnTo>
                  <a:pt x="604591" y="393446"/>
                </a:lnTo>
                <a:lnTo>
                  <a:pt x="611083" y="381760"/>
                </a:lnTo>
                <a:lnTo>
                  <a:pt x="616793" y="368732"/>
                </a:lnTo>
                <a:lnTo>
                  <a:pt x="620856" y="354069"/>
                </a:lnTo>
                <a:lnTo>
                  <a:pt x="622402" y="337481"/>
                </a:lnTo>
                <a:lnTo>
                  <a:pt x="622402" y="335971"/>
                </a:lnTo>
                <a:lnTo>
                  <a:pt x="643304" y="335971"/>
                </a:lnTo>
                <a:lnTo>
                  <a:pt x="639463" y="354919"/>
                </a:lnTo>
                <a:lnTo>
                  <a:pt x="639389" y="355286"/>
                </a:lnTo>
                <a:lnTo>
                  <a:pt x="631181" y="371796"/>
                </a:lnTo>
                <a:lnTo>
                  <a:pt x="620428" y="385514"/>
                </a:lnTo>
                <a:lnTo>
                  <a:pt x="612049" y="393446"/>
                </a:lnTo>
                <a:close/>
              </a:path>
              <a:path w="653414" h="659130">
                <a:moveTo>
                  <a:pt x="568608" y="422319"/>
                </a:moveTo>
                <a:lnTo>
                  <a:pt x="571777" y="417547"/>
                </a:lnTo>
                <a:lnTo>
                  <a:pt x="579091" y="406363"/>
                </a:lnTo>
                <a:lnTo>
                  <a:pt x="587274" y="393446"/>
                </a:lnTo>
                <a:lnTo>
                  <a:pt x="592996" y="383561"/>
                </a:lnTo>
                <a:lnTo>
                  <a:pt x="604591" y="393446"/>
                </a:lnTo>
                <a:lnTo>
                  <a:pt x="612049" y="393446"/>
                </a:lnTo>
                <a:lnTo>
                  <a:pt x="608877" y="396450"/>
                </a:lnTo>
                <a:lnTo>
                  <a:pt x="622346" y="407652"/>
                </a:lnTo>
                <a:lnTo>
                  <a:pt x="568608" y="422319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>
            <a:extLst>
              <a:ext uri="{FF2B5EF4-FFF2-40B4-BE49-F238E27FC236}">
                <a16:creationId xmlns:a16="http://schemas.microsoft.com/office/drawing/2014/main" id="{006C2C9C-C42A-A977-BE3D-8C3D8ECE28C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8633" y="2151099"/>
            <a:ext cx="802092" cy="802087"/>
          </a:xfrm>
          <a:prstGeom prst="rect">
            <a:avLst/>
          </a:prstGeom>
        </p:spPr>
      </p:pic>
      <p:sp>
        <p:nvSpPr>
          <p:cNvPr id="29" name="object 29">
            <a:extLst>
              <a:ext uri="{FF2B5EF4-FFF2-40B4-BE49-F238E27FC236}">
                <a16:creationId xmlns:a16="http://schemas.microsoft.com/office/drawing/2014/main" id="{141B34AA-D0B5-4F13-F4AB-5C68308BEDF6}"/>
              </a:ext>
            </a:extLst>
          </p:cNvPr>
          <p:cNvSpPr/>
          <p:nvPr/>
        </p:nvSpPr>
        <p:spPr>
          <a:xfrm>
            <a:off x="1594561" y="5005895"/>
            <a:ext cx="769620" cy="827405"/>
          </a:xfrm>
          <a:custGeom>
            <a:avLst/>
            <a:gdLst/>
            <a:ahLst/>
            <a:cxnLst/>
            <a:rect l="l" t="t" r="r" b="b"/>
            <a:pathLst>
              <a:path w="769619" h="827404">
                <a:moveTo>
                  <a:pt x="256857" y="673747"/>
                </a:moveTo>
                <a:lnTo>
                  <a:pt x="251980" y="640816"/>
                </a:lnTo>
                <a:lnTo>
                  <a:pt x="238315" y="611847"/>
                </a:lnTo>
                <a:lnTo>
                  <a:pt x="217360" y="588378"/>
                </a:lnTo>
                <a:lnTo>
                  <a:pt x="190576" y="571893"/>
                </a:lnTo>
                <a:lnTo>
                  <a:pt x="190576" y="387997"/>
                </a:lnTo>
                <a:lnTo>
                  <a:pt x="107721" y="387997"/>
                </a:lnTo>
                <a:lnTo>
                  <a:pt x="107721" y="571893"/>
                </a:lnTo>
                <a:lnTo>
                  <a:pt x="78384" y="590588"/>
                </a:lnTo>
                <a:lnTo>
                  <a:pt x="56375" y="617651"/>
                </a:lnTo>
                <a:lnTo>
                  <a:pt x="43700" y="651065"/>
                </a:lnTo>
                <a:lnTo>
                  <a:pt x="42392" y="688733"/>
                </a:lnTo>
                <a:lnTo>
                  <a:pt x="52997" y="723544"/>
                </a:lnTo>
                <a:lnTo>
                  <a:pt x="73787" y="752449"/>
                </a:lnTo>
                <a:lnTo>
                  <a:pt x="102425" y="773150"/>
                </a:lnTo>
                <a:lnTo>
                  <a:pt x="136626" y="783348"/>
                </a:lnTo>
                <a:lnTo>
                  <a:pt x="182880" y="778560"/>
                </a:lnTo>
                <a:lnTo>
                  <a:pt x="221157" y="755802"/>
                </a:lnTo>
                <a:lnTo>
                  <a:pt x="247230" y="719416"/>
                </a:lnTo>
                <a:lnTo>
                  <a:pt x="256857" y="673747"/>
                </a:lnTo>
                <a:close/>
              </a:path>
              <a:path w="769619" h="827404">
                <a:moveTo>
                  <a:pt x="298297" y="674801"/>
                </a:moveTo>
                <a:lnTo>
                  <a:pt x="283108" y="608660"/>
                </a:lnTo>
                <a:lnTo>
                  <a:pt x="280543" y="602145"/>
                </a:lnTo>
                <a:lnTo>
                  <a:pt x="280543" y="693153"/>
                </a:lnTo>
                <a:lnTo>
                  <a:pt x="267487" y="736041"/>
                </a:lnTo>
                <a:lnTo>
                  <a:pt x="241896" y="771601"/>
                </a:lnTo>
                <a:lnTo>
                  <a:pt x="206603" y="797026"/>
                </a:lnTo>
                <a:lnTo>
                  <a:pt x="164439" y="809561"/>
                </a:lnTo>
                <a:lnTo>
                  <a:pt x="118376" y="806754"/>
                </a:lnTo>
                <a:lnTo>
                  <a:pt x="77863" y="789101"/>
                </a:lnTo>
                <a:lnTo>
                  <a:pt x="45593" y="759371"/>
                </a:lnTo>
                <a:lnTo>
                  <a:pt x="24269" y="720305"/>
                </a:lnTo>
                <a:lnTo>
                  <a:pt x="16560" y="674662"/>
                </a:lnTo>
                <a:lnTo>
                  <a:pt x="20815" y="640219"/>
                </a:lnTo>
                <a:lnTo>
                  <a:pt x="33108" y="608660"/>
                </a:lnTo>
                <a:lnTo>
                  <a:pt x="52717" y="581304"/>
                </a:lnTo>
                <a:lnTo>
                  <a:pt x="78955" y="559435"/>
                </a:lnTo>
                <a:lnTo>
                  <a:pt x="82854" y="556945"/>
                </a:lnTo>
                <a:lnTo>
                  <a:pt x="82854" y="84861"/>
                </a:lnTo>
                <a:lnTo>
                  <a:pt x="89395" y="55486"/>
                </a:lnTo>
                <a:lnTo>
                  <a:pt x="106959" y="32524"/>
                </a:lnTo>
                <a:lnTo>
                  <a:pt x="132613" y="19088"/>
                </a:lnTo>
                <a:lnTo>
                  <a:pt x="134683" y="19088"/>
                </a:lnTo>
                <a:lnTo>
                  <a:pt x="163017" y="18427"/>
                </a:lnTo>
                <a:lnTo>
                  <a:pt x="200914" y="43192"/>
                </a:lnTo>
                <a:lnTo>
                  <a:pt x="215430" y="87490"/>
                </a:lnTo>
                <a:lnTo>
                  <a:pt x="215442" y="556945"/>
                </a:lnTo>
                <a:lnTo>
                  <a:pt x="219341" y="559435"/>
                </a:lnTo>
                <a:lnTo>
                  <a:pt x="248488" y="584542"/>
                </a:lnTo>
                <a:lnTo>
                  <a:pt x="269087" y="616470"/>
                </a:lnTo>
                <a:lnTo>
                  <a:pt x="280111" y="653300"/>
                </a:lnTo>
                <a:lnTo>
                  <a:pt x="280543" y="693153"/>
                </a:lnTo>
                <a:lnTo>
                  <a:pt x="280543" y="602145"/>
                </a:lnTo>
                <a:lnTo>
                  <a:pt x="259892" y="572160"/>
                </a:lnTo>
                <a:lnTo>
                  <a:pt x="232003" y="547598"/>
                </a:lnTo>
                <a:lnTo>
                  <a:pt x="232003" y="84861"/>
                </a:lnTo>
                <a:lnTo>
                  <a:pt x="223710" y="47879"/>
                </a:lnTo>
                <a:lnTo>
                  <a:pt x="201447" y="19088"/>
                </a:lnTo>
                <a:lnTo>
                  <a:pt x="200152" y="18427"/>
                </a:lnTo>
                <a:lnTo>
                  <a:pt x="169100" y="2489"/>
                </a:lnTo>
                <a:lnTo>
                  <a:pt x="130581" y="2082"/>
                </a:lnTo>
                <a:lnTo>
                  <a:pt x="84086" y="32943"/>
                </a:lnTo>
                <a:lnTo>
                  <a:pt x="66281" y="87490"/>
                </a:lnTo>
                <a:lnTo>
                  <a:pt x="66281" y="168313"/>
                </a:lnTo>
                <a:lnTo>
                  <a:pt x="41427" y="168313"/>
                </a:lnTo>
                <a:lnTo>
                  <a:pt x="41427" y="185280"/>
                </a:lnTo>
                <a:lnTo>
                  <a:pt x="66281" y="185280"/>
                </a:lnTo>
                <a:lnTo>
                  <a:pt x="66281" y="220637"/>
                </a:lnTo>
                <a:lnTo>
                  <a:pt x="41427" y="220637"/>
                </a:lnTo>
                <a:lnTo>
                  <a:pt x="41427" y="237617"/>
                </a:lnTo>
                <a:lnTo>
                  <a:pt x="66281" y="237617"/>
                </a:lnTo>
                <a:lnTo>
                  <a:pt x="66281" y="272973"/>
                </a:lnTo>
                <a:lnTo>
                  <a:pt x="41427" y="272973"/>
                </a:lnTo>
                <a:lnTo>
                  <a:pt x="41427" y="289941"/>
                </a:lnTo>
                <a:lnTo>
                  <a:pt x="66281" y="289941"/>
                </a:lnTo>
                <a:lnTo>
                  <a:pt x="66281" y="325310"/>
                </a:lnTo>
                <a:lnTo>
                  <a:pt x="41427" y="325310"/>
                </a:lnTo>
                <a:lnTo>
                  <a:pt x="41427" y="342277"/>
                </a:lnTo>
                <a:lnTo>
                  <a:pt x="66281" y="342277"/>
                </a:lnTo>
                <a:lnTo>
                  <a:pt x="66281" y="377634"/>
                </a:lnTo>
                <a:lnTo>
                  <a:pt x="41427" y="377634"/>
                </a:lnTo>
                <a:lnTo>
                  <a:pt x="41427" y="394614"/>
                </a:lnTo>
                <a:lnTo>
                  <a:pt x="66281" y="394614"/>
                </a:lnTo>
                <a:lnTo>
                  <a:pt x="66281" y="429971"/>
                </a:lnTo>
                <a:lnTo>
                  <a:pt x="41427" y="429971"/>
                </a:lnTo>
                <a:lnTo>
                  <a:pt x="41427" y="446938"/>
                </a:lnTo>
                <a:lnTo>
                  <a:pt x="66281" y="446938"/>
                </a:lnTo>
                <a:lnTo>
                  <a:pt x="66281" y="547598"/>
                </a:lnTo>
                <a:lnTo>
                  <a:pt x="38379" y="572160"/>
                </a:lnTo>
                <a:lnTo>
                  <a:pt x="17538" y="602411"/>
                </a:lnTo>
                <a:lnTo>
                  <a:pt x="4508" y="637032"/>
                </a:lnTo>
                <a:lnTo>
                  <a:pt x="0" y="674662"/>
                </a:lnTo>
                <a:lnTo>
                  <a:pt x="12" y="674801"/>
                </a:lnTo>
                <a:lnTo>
                  <a:pt x="7937" y="723887"/>
                </a:lnTo>
                <a:lnTo>
                  <a:pt x="30022" y="766470"/>
                </a:lnTo>
                <a:lnTo>
                  <a:pt x="63576" y="799706"/>
                </a:lnTo>
                <a:lnTo>
                  <a:pt x="105994" y="820889"/>
                </a:lnTo>
                <a:lnTo>
                  <a:pt x="154597" y="827303"/>
                </a:lnTo>
                <a:lnTo>
                  <a:pt x="199898" y="818108"/>
                </a:lnTo>
                <a:lnTo>
                  <a:pt x="214934" y="809561"/>
                </a:lnTo>
                <a:lnTo>
                  <a:pt x="239306" y="795705"/>
                </a:lnTo>
                <a:lnTo>
                  <a:pt x="270446" y="762647"/>
                </a:lnTo>
                <a:lnTo>
                  <a:pt x="290918" y="721487"/>
                </a:lnTo>
                <a:lnTo>
                  <a:pt x="298297" y="674801"/>
                </a:lnTo>
                <a:close/>
              </a:path>
              <a:path w="769619" h="827404">
                <a:moveTo>
                  <a:pt x="769429" y="152920"/>
                </a:moveTo>
                <a:lnTo>
                  <a:pt x="754329" y="125984"/>
                </a:lnTo>
                <a:lnTo>
                  <a:pt x="706005" y="154559"/>
                </a:lnTo>
                <a:lnTo>
                  <a:pt x="706005" y="129552"/>
                </a:lnTo>
                <a:lnTo>
                  <a:pt x="675627" y="129552"/>
                </a:lnTo>
                <a:lnTo>
                  <a:pt x="675627" y="172516"/>
                </a:lnTo>
                <a:lnTo>
                  <a:pt x="650328" y="187439"/>
                </a:lnTo>
                <a:lnTo>
                  <a:pt x="650328" y="129552"/>
                </a:lnTo>
                <a:lnTo>
                  <a:pt x="619975" y="129552"/>
                </a:lnTo>
                <a:lnTo>
                  <a:pt x="619975" y="205435"/>
                </a:lnTo>
                <a:lnTo>
                  <a:pt x="567029" y="236740"/>
                </a:lnTo>
                <a:lnTo>
                  <a:pt x="567143" y="236537"/>
                </a:lnTo>
                <a:lnTo>
                  <a:pt x="575729" y="221272"/>
                </a:lnTo>
                <a:lnTo>
                  <a:pt x="575957" y="220865"/>
                </a:lnTo>
                <a:lnTo>
                  <a:pt x="590003" y="195872"/>
                </a:lnTo>
                <a:lnTo>
                  <a:pt x="563702" y="180301"/>
                </a:lnTo>
                <a:lnTo>
                  <a:pt x="563613" y="180479"/>
                </a:lnTo>
                <a:lnTo>
                  <a:pt x="553770" y="198005"/>
                </a:lnTo>
                <a:lnTo>
                  <a:pt x="553770" y="279171"/>
                </a:lnTo>
                <a:lnTo>
                  <a:pt x="551573" y="290322"/>
                </a:lnTo>
                <a:lnTo>
                  <a:pt x="545579" y="299427"/>
                </a:lnTo>
                <a:lnTo>
                  <a:pt x="536689" y="305574"/>
                </a:lnTo>
                <a:lnTo>
                  <a:pt x="525805" y="307822"/>
                </a:lnTo>
                <a:lnTo>
                  <a:pt x="514921" y="305574"/>
                </a:lnTo>
                <a:lnTo>
                  <a:pt x="506018" y="299427"/>
                </a:lnTo>
                <a:lnTo>
                  <a:pt x="500024" y="290322"/>
                </a:lnTo>
                <a:lnTo>
                  <a:pt x="499948" y="289941"/>
                </a:lnTo>
                <a:lnTo>
                  <a:pt x="497814" y="279171"/>
                </a:lnTo>
                <a:lnTo>
                  <a:pt x="500024" y="268020"/>
                </a:lnTo>
                <a:lnTo>
                  <a:pt x="536689" y="252780"/>
                </a:lnTo>
                <a:lnTo>
                  <a:pt x="553770" y="279171"/>
                </a:lnTo>
                <a:lnTo>
                  <a:pt x="553770" y="198005"/>
                </a:lnTo>
                <a:lnTo>
                  <a:pt x="540931" y="220865"/>
                </a:lnTo>
                <a:lnTo>
                  <a:pt x="540931" y="158661"/>
                </a:lnTo>
                <a:lnTo>
                  <a:pt x="601700" y="122770"/>
                </a:lnTo>
                <a:lnTo>
                  <a:pt x="605104" y="120764"/>
                </a:lnTo>
                <a:lnTo>
                  <a:pt x="589915" y="93827"/>
                </a:lnTo>
                <a:lnTo>
                  <a:pt x="540943" y="122770"/>
                </a:lnTo>
                <a:lnTo>
                  <a:pt x="540943" y="92862"/>
                </a:lnTo>
                <a:lnTo>
                  <a:pt x="577265" y="71386"/>
                </a:lnTo>
                <a:lnTo>
                  <a:pt x="569137" y="56972"/>
                </a:lnTo>
                <a:lnTo>
                  <a:pt x="562076" y="44437"/>
                </a:lnTo>
                <a:lnTo>
                  <a:pt x="540943" y="56972"/>
                </a:lnTo>
                <a:lnTo>
                  <a:pt x="540943" y="0"/>
                </a:lnTo>
                <a:lnTo>
                  <a:pt x="510590" y="0"/>
                </a:lnTo>
                <a:lnTo>
                  <a:pt x="510590" y="56972"/>
                </a:lnTo>
                <a:lnTo>
                  <a:pt x="489432" y="44437"/>
                </a:lnTo>
                <a:lnTo>
                  <a:pt x="474230" y="71386"/>
                </a:lnTo>
                <a:lnTo>
                  <a:pt x="510578" y="92862"/>
                </a:lnTo>
                <a:lnTo>
                  <a:pt x="510578" y="122770"/>
                </a:lnTo>
                <a:lnTo>
                  <a:pt x="461619" y="93827"/>
                </a:lnTo>
                <a:lnTo>
                  <a:pt x="446392" y="120764"/>
                </a:lnTo>
                <a:lnTo>
                  <a:pt x="510578" y="158661"/>
                </a:lnTo>
                <a:lnTo>
                  <a:pt x="510590" y="221272"/>
                </a:lnTo>
                <a:lnTo>
                  <a:pt x="487514" y="180479"/>
                </a:lnTo>
                <a:lnTo>
                  <a:pt x="461225" y="196024"/>
                </a:lnTo>
                <a:lnTo>
                  <a:pt x="484124" y="236537"/>
                </a:lnTo>
                <a:lnTo>
                  <a:pt x="477050" y="232359"/>
                </a:lnTo>
                <a:lnTo>
                  <a:pt x="431520" y="205435"/>
                </a:lnTo>
                <a:lnTo>
                  <a:pt x="431520" y="199415"/>
                </a:lnTo>
                <a:lnTo>
                  <a:pt x="431520" y="187439"/>
                </a:lnTo>
                <a:lnTo>
                  <a:pt x="431520" y="129552"/>
                </a:lnTo>
                <a:lnTo>
                  <a:pt x="401180" y="129552"/>
                </a:lnTo>
                <a:lnTo>
                  <a:pt x="401180" y="187439"/>
                </a:lnTo>
                <a:lnTo>
                  <a:pt x="375869" y="172516"/>
                </a:lnTo>
                <a:lnTo>
                  <a:pt x="375869" y="154559"/>
                </a:lnTo>
                <a:lnTo>
                  <a:pt x="375869" y="129552"/>
                </a:lnTo>
                <a:lnTo>
                  <a:pt x="345516" y="129552"/>
                </a:lnTo>
                <a:lnTo>
                  <a:pt x="345516" y="154559"/>
                </a:lnTo>
                <a:lnTo>
                  <a:pt x="297345" y="126085"/>
                </a:lnTo>
                <a:lnTo>
                  <a:pt x="282219" y="152920"/>
                </a:lnTo>
                <a:lnTo>
                  <a:pt x="282028" y="152920"/>
                </a:lnTo>
                <a:lnTo>
                  <a:pt x="330314" y="181457"/>
                </a:lnTo>
                <a:lnTo>
                  <a:pt x="309206" y="193979"/>
                </a:lnTo>
                <a:lnTo>
                  <a:pt x="310337" y="196024"/>
                </a:lnTo>
                <a:lnTo>
                  <a:pt x="324205" y="220637"/>
                </a:lnTo>
                <a:lnTo>
                  <a:pt x="324434" y="220865"/>
                </a:lnTo>
                <a:lnTo>
                  <a:pt x="360680" y="199428"/>
                </a:lnTo>
                <a:lnTo>
                  <a:pt x="385978" y="214401"/>
                </a:lnTo>
                <a:lnTo>
                  <a:pt x="337019" y="243344"/>
                </a:lnTo>
                <a:lnTo>
                  <a:pt x="350926" y="268020"/>
                </a:lnTo>
                <a:lnTo>
                  <a:pt x="352221" y="270281"/>
                </a:lnTo>
                <a:lnTo>
                  <a:pt x="416344" y="232371"/>
                </a:lnTo>
                <a:lnTo>
                  <a:pt x="469265" y="263652"/>
                </a:lnTo>
                <a:lnTo>
                  <a:pt x="423252" y="263652"/>
                </a:lnTo>
                <a:lnTo>
                  <a:pt x="423252" y="294754"/>
                </a:lnTo>
                <a:lnTo>
                  <a:pt x="468922" y="294754"/>
                </a:lnTo>
                <a:lnTo>
                  <a:pt x="416356" y="325831"/>
                </a:lnTo>
                <a:lnTo>
                  <a:pt x="352209" y="287909"/>
                </a:lnTo>
                <a:lnTo>
                  <a:pt x="337007" y="314820"/>
                </a:lnTo>
                <a:lnTo>
                  <a:pt x="385978" y="343789"/>
                </a:lnTo>
                <a:lnTo>
                  <a:pt x="360705" y="358749"/>
                </a:lnTo>
                <a:lnTo>
                  <a:pt x="324370" y="337248"/>
                </a:lnTo>
                <a:lnTo>
                  <a:pt x="309194" y="364185"/>
                </a:lnTo>
                <a:lnTo>
                  <a:pt x="330314" y="376707"/>
                </a:lnTo>
                <a:lnTo>
                  <a:pt x="328752" y="377634"/>
                </a:lnTo>
                <a:lnTo>
                  <a:pt x="282168" y="405193"/>
                </a:lnTo>
                <a:lnTo>
                  <a:pt x="297332" y="432092"/>
                </a:lnTo>
                <a:lnTo>
                  <a:pt x="345516" y="403606"/>
                </a:lnTo>
                <a:lnTo>
                  <a:pt x="345516" y="428625"/>
                </a:lnTo>
                <a:lnTo>
                  <a:pt x="375856" y="428625"/>
                </a:lnTo>
                <a:lnTo>
                  <a:pt x="375856" y="403606"/>
                </a:lnTo>
                <a:lnTo>
                  <a:pt x="375856" y="385686"/>
                </a:lnTo>
                <a:lnTo>
                  <a:pt x="401167" y="370700"/>
                </a:lnTo>
                <a:lnTo>
                  <a:pt x="401167" y="428625"/>
                </a:lnTo>
                <a:lnTo>
                  <a:pt x="431507" y="428625"/>
                </a:lnTo>
                <a:lnTo>
                  <a:pt x="431507" y="370700"/>
                </a:lnTo>
                <a:lnTo>
                  <a:pt x="431507" y="358749"/>
                </a:lnTo>
                <a:lnTo>
                  <a:pt x="431507" y="352742"/>
                </a:lnTo>
                <a:lnTo>
                  <a:pt x="477100" y="325831"/>
                </a:lnTo>
                <a:lnTo>
                  <a:pt x="484454" y="321487"/>
                </a:lnTo>
                <a:lnTo>
                  <a:pt x="484365" y="321665"/>
                </a:lnTo>
                <a:lnTo>
                  <a:pt x="461492" y="362331"/>
                </a:lnTo>
                <a:lnTo>
                  <a:pt x="487756" y="377875"/>
                </a:lnTo>
                <a:lnTo>
                  <a:pt x="510578" y="337324"/>
                </a:lnTo>
                <a:lnTo>
                  <a:pt x="510578" y="399516"/>
                </a:lnTo>
                <a:lnTo>
                  <a:pt x="446379" y="437438"/>
                </a:lnTo>
                <a:lnTo>
                  <a:pt x="461606" y="464375"/>
                </a:lnTo>
                <a:lnTo>
                  <a:pt x="510578" y="435406"/>
                </a:lnTo>
                <a:lnTo>
                  <a:pt x="510578" y="465315"/>
                </a:lnTo>
                <a:lnTo>
                  <a:pt x="474230" y="486803"/>
                </a:lnTo>
                <a:lnTo>
                  <a:pt x="489419" y="513715"/>
                </a:lnTo>
                <a:lnTo>
                  <a:pt x="510578" y="501218"/>
                </a:lnTo>
                <a:lnTo>
                  <a:pt x="510578" y="558317"/>
                </a:lnTo>
                <a:lnTo>
                  <a:pt x="540931" y="558317"/>
                </a:lnTo>
                <a:lnTo>
                  <a:pt x="540931" y="501218"/>
                </a:lnTo>
                <a:lnTo>
                  <a:pt x="562063" y="513715"/>
                </a:lnTo>
                <a:lnTo>
                  <a:pt x="569112" y="501218"/>
                </a:lnTo>
                <a:lnTo>
                  <a:pt x="577265" y="486803"/>
                </a:lnTo>
                <a:lnTo>
                  <a:pt x="540931" y="465315"/>
                </a:lnTo>
                <a:lnTo>
                  <a:pt x="540931" y="435406"/>
                </a:lnTo>
                <a:lnTo>
                  <a:pt x="589902" y="464375"/>
                </a:lnTo>
                <a:lnTo>
                  <a:pt x="605091" y="437438"/>
                </a:lnTo>
                <a:lnTo>
                  <a:pt x="601649" y="435406"/>
                </a:lnTo>
                <a:lnTo>
                  <a:pt x="540931" y="399516"/>
                </a:lnTo>
                <a:lnTo>
                  <a:pt x="540931" y="337248"/>
                </a:lnTo>
                <a:lnTo>
                  <a:pt x="540931" y="336892"/>
                </a:lnTo>
                <a:lnTo>
                  <a:pt x="563930" y="377634"/>
                </a:lnTo>
                <a:lnTo>
                  <a:pt x="564108" y="377634"/>
                </a:lnTo>
                <a:lnTo>
                  <a:pt x="590296" y="362178"/>
                </a:lnTo>
                <a:lnTo>
                  <a:pt x="575995" y="336892"/>
                </a:lnTo>
                <a:lnTo>
                  <a:pt x="567372" y="321665"/>
                </a:lnTo>
                <a:lnTo>
                  <a:pt x="619975" y="352742"/>
                </a:lnTo>
                <a:lnTo>
                  <a:pt x="619975" y="428625"/>
                </a:lnTo>
                <a:lnTo>
                  <a:pt x="650316" y="428625"/>
                </a:lnTo>
                <a:lnTo>
                  <a:pt x="650316" y="370700"/>
                </a:lnTo>
                <a:lnTo>
                  <a:pt x="675627" y="385686"/>
                </a:lnTo>
                <a:lnTo>
                  <a:pt x="675627" y="428625"/>
                </a:lnTo>
                <a:lnTo>
                  <a:pt x="705993" y="428625"/>
                </a:lnTo>
                <a:lnTo>
                  <a:pt x="705993" y="403606"/>
                </a:lnTo>
                <a:lnTo>
                  <a:pt x="754176" y="432092"/>
                </a:lnTo>
                <a:lnTo>
                  <a:pt x="754367" y="432092"/>
                </a:lnTo>
                <a:lnTo>
                  <a:pt x="769340" y="405193"/>
                </a:lnTo>
                <a:lnTo>
                  <a:pt x="766673" y="403606"/>
                </a:lnTo>
                <a:lnTo>
                  <a:pt x="721194" y="376707"/>
                </a:lnTo>
                <a:lnTo>
                  <a:pt x="731316" y="370700"/>
                </a:lnTo>
                <a:lnTo>
                  <a:pt x="742302" y="364185"/>
                </a:lnTo>
                <a:lnTo>
                  <a:pt x="739254" y="358749"/>
                </a:lnTo>
                <a:lnTo>
                  <a:pt x="727163" y="337248"/>
                </a:lnTo>
                <a:lnTo>
                  <a:pt x="690829" y="358749"/>
                </a:lnTo>
                <a:lnTo>
                  <a:pt x="665518" y="343789"/>
                </a:lnTo>
                <a:lnTo>
                  <a:pt x="695883" y="325831"/>
                </a:lnTo>
                <a:lnTo>
                  <a:pt x="714502" y="314820"/>
                </a:lnTo>
                <a:lnTo>
                  <a:pt x="699325" y="287909"/>
                </a:lnTo>
                <a:lnTo>
                  <a:pt x="635152" y="325831"/>
                </a:lnTo>
                <a:lnTo>
                  <a:pt x="628103" y="321665"/>
                </a:lnTo>
                <a:lnTo>
                  <a:pt x="627799" y="321487"/>
                </a:lnTo>
                <a:lnTo>
                  <a:pt x="604723" y="307822"/>
                </a:lnTo>
                <a:lnTo>
                  <a:pt x="582142" y="294474"/>
                </a:lnTo>
                <a:lnTo>
                  <a:pt x="628243" y="294474"/>
                </a:lnTo>
                <a:lnTo>
                  <a:pt x="628243" y="263385"/>
                </a:lnTo>
                <a:lnTo>
                  <a:pt x="582663" y="263385"/>
                </a:lnTo>
                <a:lnTo>
                  <a:pt x="604418" y="250532"/>
                </a:lnTo>
                <a:lnTo>
                  <a:pt x="627748" y="236740"/>
                </a:lnTo>
                <a:lnTo>
                  <a:pt x="635152" y="232359"/>
                </a:lnTo>
                <a:lnTo>
                  <a:pt x="699325" y="270281"/>
                </a:lnTo>
                <a:lnTo>
                  <a:pt x="714502" y="243344"/>
                </a:lnTo>
                <a:lnTo>
                  <a:pt x="695909" y="232359"/>
                </a:lnTo>
                <a:lnTo>
                  <a:pt x="665518" y="214401"/>
                </a:lnTo>
                <a:lnTo>
                  <a:pt x="690829" y="199415"/>
                </a:lnTo>
                <a:lnTo>
                  <a:pt x="726706" y="220637"/>
                </a:lnTo>
                <a:lnTo>
                  <a:pt x="727176" y="220865"/>
                </a:lnTo>
                <a:lnTo>
                  <a:pt x="739241" y="199415"/>
                </a:lnTo>
                <a:lnTo>
                  <a:pt x="742302" y="193979"/>
                </a:lnTo>
                <a:lnTo>
                  <a:pt x="731291" y="187439"/>
                </a:lnTo>
                <a:lnTo>
                  <a:pt x="721194" y="181457"/>
                </a:lnTo>
                <a:lnTo>
                  <a:pt x="766673" y="154559"/>
                </a:lnTo>
                <a:lnTo>
                  <a:pt x="769429" y="152920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FF55544A-8296-22B2-A972-9C5978083AC6}"/>
              </a:ext>
            </a:extLst>
          </p:cNvPr>
          <p:cNvSpPr/>
          <p:nvPr/>
        </p:nvSpPr>
        <p:spPr>
          <a:xfrm>
            <a:off x="5613946" y="2136292"/>
            <a:ext cx="838200" cy="830580"/>
          </a:xfrm>
          <a:custGeom>
            <a:avLst/>
            <a:gdLst/>
            <a:ahLst/>
            <a:cxnLst/>
            <a:rect l="l" t="t" r="r" b="b"/>
            <a:pathLst>
              <a:path w="838200" h="830580">
                <a:moveTo>
                  <a:pt x="307428" y="363753"/>
                </a:moveTo>
                <a:lnTo>
                  <a:pt x="171792" y="325310"/>
                </a:lnTo>
                <a:lnTo>
                  <a:pt x="222770" y="0"/>
                </a:lnTo>
                <a:lnTo>
                  <a:pt x="0" y="466483"/>
                </a:lnTo>
                <a:lnTo>
                  <a:pt x="135623" y="504926"/>
                </a:lnTo>
                <a:lnTo>
                  <a:pt x="84645" y="830237"/>
                </a:lnTo>
                <a:lnTo>
                  <a:pt x="307428" y="363753"/>
                </a:lnTo>
                <a:close/>
              </a:path>
              <a:path w="838200" h="830580">
                <a:moveTo>
                  <a:pt x="389001" y="334479"/>
                </a:moveTo>
                <a:lnTo>
                  <a:pt x="378294" y="305714"/>
                </a:lnTo>
                <a:lnTo>
                  <a:pt x="373392" y="307543"/>
                </a:lnTo>
                <a:lnTo>
                  <a:pt x="368528" y="309499"/>
                </a:lnTo>
                <a:lnTo>
                  <a:pt x="363715" y="311569"/>
                </a:lnTo>
                <a:lnTo>
                  <a:pt x="375881" y="339750"/>
                </a:lnTo>
                <a:lnTo>
                  <a:pt x="380212" y="337883"/>
                </a:lnTo>
                <a:lnTo>
                  <a:pt x="384594" y="336118"/>
                </a:lnTo>
                <a:lnTo>
                  <a:pt x="389001" y="334479"/>
                </a:lnTo>
                <a:close/>
              </a:path>
              <a:path w="838200" h="830580">
                <a:moveTo>
                  <a:pt x="410210" y="605320"/>
                </a:moveTo>
                <a:lnTo>
                  <a:pt x="409575" y="602030"/>
                </a:lnTo>
                <a:lnTo>
                  <a:pt x="409244" y="595401"/>
                </a:lnTo>
                <a:lnTo>
                  <a:pt x="409244" y="587756"/>
                </a:lnTo>
                <a:lnTo>
                  <a:pt x="409486" y="582282"/>
                </a:lnTo>
                <a:lnTo>
                  <a:pt x="409943" y="578980"/>
                </a:lnTo>
                <a:lnTo>
                  <a:pt x="240893" y="578980"/>
                </a:lnTo>
                <a:lnTo>
                  <a:pt x="228612" y="605320"/>
                </a:lnTo>
                <a:lnTo>
                  <a:pt x="410210" y="605320"/>
                </a:lnTo>
                <a:close/>
              </a:path>
              <a:path w="838200" h="830580">
                <a:moveTo>
                  <a:pt x="491807" y="286486"/>
                </a:moveTo>
                <a:lnTo>
                  <a:pt x="476059" y="286486"/>
                </a:lnTo>
                <a:lnTo>
                  <a:pt x="476961" y="317271"/>
                </a:lnTo>
                <a:lnTo>
                  <a:pt x="491159" y="317271"/>
                </a:lnTo>
                <a:lnTo>
                  <a:pt x="491807" y="286486"/>
                </a:lnTo>
                <a:close/>
              </a:path>
              <a:path w="838200" h="830580">
                <a:moveTo>
                  <a:pt x="604456" y="310565"/>
                </a:moveTo>
                <a:lnTo>
                  <a:pt x="599605" y="308521"/>
                </a:lnTo>
                <a:lnTo>
                  <a:pt x="594702" y="306603"/>
                </a:lnTo>
                <a:lnTo>
                  <a:pt x="589762" y="304800"/>
                </a:lnTo>
                <a:lnTo>
                  <a:pt x="579297" y="333667"/>
                </a:lnTo>
                <a:lnTo>
                  <a:pt x="583717" y="335267"/>
                </a:lnTo>
                <a:lnTo>
                  <a:pt x="588175" y="337007"/>
                </a:lnTo>
                <a:lnTo>
                  <a:pt x="592518" y="338836"/>
                </a:lnTo>
                <a:lnTo>
                  <a:pt x="604456" y="310565"/>
                </a:lnTo>
                <a:close/>
              </a:path>
              <a:path w="838200" h="830580">
                <a:moveTo>
                  <a:pt x="652297" y="327545"/>
                </a:moveTo>
                <a:lnTo>
                  <a:pt x="496049" y="534098"/>
                </a:lnTo>
                <a:lnTo>
                  <a:pt x="478993" y="533438"/>
                </a:lnTo>
                <a:lnTo>
                  <a:pt x="462584" y="537692"/>
                </a:lnTo>
                <a:lnTo>
                  <a:pt x="447954" y="546620"/>
                </a:lnTo>
                <a:lnTo>
                  <a:pt x="436270" y="559981"/>
                </a:lnTo>
                <a:lnTo>
                  <a:pt x="429107" y="576389"/>
                </a:lnTo>
                <a:lnTo>
                  <a:pt x="427291" y="593585"/>
                </a:lnTo>
                <a:lnTo>
                  <a:pt x="430555" y="610374"/>
                </a:lnTo>
                <a:lnTo>
                  <a:pt x="438632" y="625614"/>
                </a:lnTo>
                <a:lnTo>
                  <a:pt x="423138" y="640969"/>
                </a:lnTo>
                <a:lnTo>
                  <a:pt x="462026" y="665670"/>
                </a:lnTo>
                <a:lnTo>
                  <a:pt x="468769" y="646734"/>
                </a:lnTo>
                <a:lnTo>
                  <a:pt x="487222" y="649097"/>
                </a:lnTo>
                <a:lnTo>
                  <a:pt x="499364" y="646734"/>
                </a:lnTo>
                <a:lnTo>
                  <a:pt x="505256" y="645591"/>
                </a:lnTo>
                <a:lnTo>
                  <a:pt x="521423" y="636536"/>
                </a:lnTo>
                <a:lnTo>
                  <a:pt x="534250" y="622249"/>
                </a:lnTo>
                <a:lnTo>
                  <a:pt x="541426" y="605815"/>
                </a:lnTo>
                <a:lnTo>
                  <a:pt x="543229" y="588594"/>
                </a:lnTo>
                <a:lnTo>
                  <a:pt x="539940" y="571779"/>
                </a:lnTo>
                <a:lnTo>
                  <a:pt x="531825" y="556526"/>
                </a:lnTo>
                <a:lnTo>
                  <a:pt x="543623" y="534098"/>
                </a:lnTo>
                <a:lnTo>
                  <a:pt x="652297" y="327545"/>
                </a:lnTo>
                <a:close/>
              </a:path>
              <a:path w="838200" h="830580">
                <a:moveTo>
                  <a:pt x="700239" y="374408"/>
                </a:moveTo>
                <a:lnTo>
                  <a:pt x="696493" y="370725"/>
                </a:lnTo>
                <a:lnTo>
                  <a:pt x="692645" y="367144"/>
                </a:lnTo>
                <a:lnTo>
                  <a:pt x="688708" y="363677"/>
                </a:lnTo>
                <a:lnTo>
                  <a:pt x="668375" y="386664"/>
                </a:lnTo>
                <a:lnTo>
                  <a:pt x="671918" y="389801"/>
                </a:lnTo>
                <a:lnTo>
                  <a:pt x="675386" y="393026"/>
                </a:lnTo>
                <a:lnTo>
                  <a:pt x="678764" y="396328"/>
                </a:lnTo>
                <a:lnTo>
                  <a:pt x="700239" y="374408"/>
                </a:lnTo>
                <a:close/>
              </a:path>
              <a:path w="838200" h="830580">
                <a:moveTo>
                  <a:pt x="766025" y="468807"/>
                </a:moveTo>
                <a:lnTo>
                  <a:pt x="765924" y="468579"/>
                </a:lnTo>
                <a:lnTo>
                  <a:pt x="763879" y="464032"/>
                </a:lnTo>
                <a:lnTo>
                  <a:pt x="761619" y="459295"/>
                </a:lnTo>
                <a:lnTo>
                  <a:pt x="759231" y="454621"/>
                </a:lnTo>
                <a:lnTo>
                  <a:pt x="731901" y="468579"/>
                </a:lnTo>
                <a:lnTo>
                  <a:pt x="732015" y="468807"/>
                </a:lnTo>
                <a:lnTo>
                  <a:pt x="734047" y="472782"/>
                </a:lnTo>
                <a:lnTo>
                  <a:pt x="736079" y="477037"/>
                </a:lnTo>
                <a:lnTo>
                  <a:pt x="738009" y="481355"/>
                </a:lnTo>
                <a:lnTo>
                  <a:pt x="766025" y="468807"/>
                </a:lnTo>
                <a:close/>
              </a:path>
              <a:path w="838200" h="830580">
                <a:moveTo>
                  <a:pt x="837958" y="593039"/>
                </a:moveTo>
                <a:lnTo>
                  <a:pt x="830986" y="522312"/>
                </a:lnTo>
                <a:lnTo>
                  <a:pt x="810234" y="454672"/>
                </a:lnTo>
                <a:lnTo>
                  <a:pt x="777925" y="394995"/>
                </a:lnTo>
                <a:lnTo>
                  <a:pt x="734656" y="342531"/>
                </a:lnTo>
                <a:lnTo>
                  <a:pt x="682205" y="299262"/>
                </a:lnTo>
                <a:lnTo>
                  <a:pt x="622541" y="266954"/>
                </a:lnTo>
                <a:lnTo>
                  <a:pt x="555447" y="246202"/>
                </a:lnTo>
                <a:lnTo>
                  <a:pt x="485254" y="239229"/>
                </a:lnTo>
                <a:lnTo>
                  <a:pt x="449834" y="240982"/>
                </a:lnTo>
                <a:lnTo>
                  <a:pt x="381076" y="254863"/>
                </a:lnTo>
                <a:lnTo>
                  <a:pt x="325691" y="277317"/>
                </a:lnTo>
                <a:lnTo>
                  <a:pt x="283781" y="302437"/>
                </a:lnTo>
                <a:lnTo>
                  <a:pt x="264223" y="317131"/>
                </a:lnTo>
                <a:lnTo>
                  <a:pt x="290499" y="324586"/>
                </a:lnTo>
                <a:lnTo>
                  <a:pt x="333756" y="297611"/>
                </a:lnTo>
                <a:lnTo>
                  <a:pt x="381076" y="277406"/>
                </a:lnTo>
                <a:lnTo>
                  <a:pt x="431812" y="264706"/>
                </a:lnTo>
                <a:lnTo>
                  <a:pt x="485254" y="260299"/>
                </a:lnTo>
                <a:lnTo>
                  <a:pt x="533006" y="263753"/>
                </a:lnTo>
                <a:lnTo>
                  <a:pt x="578662" y="273786"/>
                </a:lnTo>
                <a:lnTo>
                  <a:pt x="621728" y="289902"/>
                </a:lnTo>
                <a:lnTo>
                  <a:pt x="661733" y="311607"/>
                </a:lnTo>
                <a:lnTo>
                  <a:pt x="698195" y="338416"/>
                </a:lnTo>
                <a:lnTo>
                  <a:pt x="730605" y="369849"/>
                </a:lnTo>
                <a:lnTo>
                  <a:pt x="758520" y="405396"/>
                </a:lnTo>
                <a:lnTo>
                  <a:pt x="781418" y="444576"/>
                </a:lnTo>
                <a:lnTo>
                  <a:pt x="798842" y="486892"/>
                </a:lnTo>
                <a:lnTo>
                  <a:pt x="810298" y="531850"/>
                </a:lnTo>
                <a:lnTo>
                  <a:pt x="815314" y="578980"/>
                </a:lnTo>
                <a:lnTo>
                  <a:pt x="560565" y="578980"/>
                </a:lnTo>
                <a:lnTo>
                  <a:pt x="561022" y="582269"/>
                </a:lnTo>
                <a:lnTo>
                  <a:pt x="561263" y="587756"/>
                </a:lnTo>
                <a:lnTo>
                  <a:pt x="561263" y="595401"/>
                </a:lnTo>
                <a:lnTo>
                  <a:pt x="560933" y="602030"/>
                </a:lnTo>
                <a:lnTo>
                  <a:pt x="560298" y="605320"/>
                </a:lnTo>
                <a:lnTo>
                  <a:pt x="832929" y="605320"/>
                </a:lnTo>
                <a:lnTo>
                  <a:pt x="837958" y="599236"/>
                </a:lnTo>
                <a:lnTo>
                  <a:pt x="837958" y="593039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B4B62C38-480B-1B44-3034-D20870EDDF7F}"/>
              </a:ext>
            </a:extLst>
          </p:cNvPr>
          <p:cNvSpPr txBox="1"/>
          <p:nvPr/>
        </p:nvSpPr>
        <p:spPr>
          <a:xfrm>
            <a:off x="78739" y="6307656"/>
            <a:ext cx="2945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Asset</a:t>
            </a:r>
            <a:r>
              <a:rPr sz="18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tracking,</a:t>
            </a:r>
            <a:r>
              <a:rPr sz="18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virtual</a:t>
            </a:r>
            <a:r>
              <a:rPr sz="18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sensor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2EC500E6-095C-EEB5-87A9-DD965D251B57}"/>
              </a:ext>
            </a:extLst>
          </p:cNvPr>
          <p:cNvSpPr txBox="1"/>
          <p:nvPr/>
        </p:nvSpPr>
        <p:spPr>
          <a:xfrm>
            <a:off x="4207704" y="6307656"/>
            <a:ext cx="201422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Ultrasound</a:t>
            </a:r>
            <a:r>
              <a:rPr sz="18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3CC151BE-3335-F090-9353-BD69BCD329F2}"/>
              </a:ext>
            </a:extLst>
          </p:cNvPr>
          <p:cNvSpPr txBox="1"/>
          <p:nvPr/>
        </p:nvSpPr>
        <p:spPr>
          <a:xfrm>
            <a:off x="8336688" y="6307656"/>
            <a:ext cx="22733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Heart</a:t>
            </a:r>
            <a:r>
              <a:rPr sz="18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rate,</a:t>
            </a:r>
            <a:r>
              <a:rPr sz="18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ECG,</a:t>
            </a:r>
            <a:r>
              <a:rPr sz="18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3224A"/>
                </a:solidFill>
                <a:latin typeface="Arial"/>
                <a:cs typeface="Arial"/>
              </a:rPr>
              <a:t>EEG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398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E7D4-BD47-A41B-6481-5A72C0D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78"/>
            <a:ext cx="10515600" cy="1325563"/>
          </a:xfrm>
        </p:spPr>
        <p:txBody>
          <a:bodyPr/>
          <a:lstStyle/>
          <a:p>
            <a:r>
              <a:rPr lang="en-US" dirty="0"/>
              <a:t>Steps to deploy AI on MCU’s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BF7B1EE9-FFF8-4B9F-3D17-C34E60A55AB6}"/>
              </a:ext>
            </a:extLst>
          </p:cNvPr>
          <p:cNvGrpSpPr/>
          <p:nvPr/>
        </p:nvGrpSpPr>
        <p:grpSpPr>
          <a:xfrm>
            <a:off x="4830570" y="3187515"/>
            <a:ext cx="1588747" cy="357943"/>
            <a:chOff x="4830570" y="3187515"/>
            <a:chExt cx="1588747" cy="357943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34A19705-BE7E-D46A-547A-3064E0DACEBC}"/>
                </a:ext>
              </a:extLst>
            </p:cNvPr>
            <p:cNvSpPr/>
            <p:nvPr/>
          </p:nvSpPr>
          <p:spPr>
            <a:xfrm>
              <a:off x="4830570" y="3187515"/>
              <a:ext cx="1550670" cy="294640"/>
            </a:xfrm>
            <a:custGeom>
              <a:avLst/>
              <a:gdLst/>
              <a:ahLst/>
              <a:cxnLst/>
              <a:rect l="l" t="t" r="r" b="b"/>
              <a:pathLst>
                <a:path w="1550670" h="294639">
                  <a:moveTo>
                    <a:pt x="0" y="0"/>
                  </a:moveTo>
                  <a:lnTo>
                    <a:pt x="0" y="178968"/>
                  </a:lnTo>
                  <a:lnTo>
                    <a:pt x="1550644" y="178968"/>
                  </a:lnTo>
                  <a:lnTo>
                    <a:pt x="1550644" y="294436"/>
                  </a:lnTo>
                </a:path>
              </a:pathLst>
            </a:custGeom>
            <a:ln w="22225">
              <a:solidFill>
                <a:srgbClr val="4646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DBD90CC-3414-4C4E-F693-3D7CE73DC8C3}"/>
                </a:ext>
              </a:extLst>
            </p:cNvPr>
            <p:cNvSpPr/>
            <p:nvPr/>
          </p:nvSpPr>
          <p:spPr>
            <a:xfrm>
              <a:off x="6343117" y="34692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64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FBEF68DF-F881-3019-2E0B-EE2679E33BD0}"/>
              </a:ext>
            </a:extLst>
          </p:cNvPr>
          <p:cNvGrpSpPr/>
          <p:nvPr/>
        </p:nvGrpSpPr>
        <p:grpSpPr>
          <a:xfrm>
            <a:off x="2351096" y="5199889"/>
            <a:ext cx="4969992" cy="728152"/>
            <a:chOff x="2351096" y="5199889"/>
            <a:chExt cx="4969992" cy="728152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A7EE185B-EEA8-D228-F18A-2EB9965F25DE}"/>
                </a:ext>
              </a:extLst>
            </p:cNvPr>
            <p:cNvSpPr/>
            <p:nvPr/>
          </p:nvSpPr>
          <p:spPr>
            <a:xfrm>
              <a:off x="4655953" y="5468936"/>
              <a:ext cx="459740" cy="459105"/>
            </a:xfrm>
            <a:custGeom>
              <a:avLst/>
              <a:gdLst/>
              <a:ahLst/>
              <a:cxnLst/>
              <a:rect l="l" t="t" r="r" b="b"/>
              <a:pathLst>
                <a:path w="459739" h="459104">
                  <a:moveTo>
                    <a:pt x="233545" y="458986"/>
                  </a:moveTo>
                  <a:lnTo>
                    <a:pt x="229566" y="458986"/>
                  </a:lnTo>
                  <a:lnTo>
                    <a:pt x="183319" y="454327"/>
                  </a:lnTo>
                  <a:lnTo>
                    <a:pt x="140236" y="440963"/>
                  </a:lnTo>
                  <a:lnTo>
                    <a:pt x="101242" y="419815"/>
                  </a:lnTo>
                  <a:lnTo>
                    <a:pt x="67262" y="391802"/>
                  </a:lnTo>
                  <a:lnTo>
                    <a:pt x="39223" y="357843"/>
                  </a:lnTo>
                  <a:lnTo>
                    <a:pt x="18049" y="318859"/>
                  </a:lnTo>
                  <a:lnTo>
                    <a:pt x="4666" y="275769"/>
                  </a:lnTo>
                  <a:lnTo>
                    <a:pt x="0" y="229493"/>
                  </a:lnTo>
                  <a:lnTo>
                    <a:pt x="258" y="218534"/>
                  </a:lnTo>
                  <a:lnTo>
                    <a:pt x="929" y="209144"/>
                  </a:lnTo>
                  <a:lnTo>
                    <a:pt x="1033" y="207691"/>
                  </a:lnTo>
                  <a:lnTo>
                    <a:pt x="2239" y="197670"/>
                  </a:lnTo>
                  <a:lnTo>
                    <a:pt x="2324" y="196962"/>
                  </a:lnTo>
                  <a:lnTo>
                    <a:pt x="4106" y="186501"/>
                  </a:lnTo>
                  <a:lnTo>
                    <a:pt x="4438" y="184971"/>
                  </a:lnTo>
                  <a:lnTo>
                    <a:pt x="4489" y="184512"/>
                  </a:lnTo>
                  <a:lnTo>
                    <a:pt x="4591" y="183594"/>
                  </a:lnTo>
                  <a:lnTo>
                    <a:pt x="4897" y="182217"/>
                  </a:lnTo>
                  <a:lnTo>
                    <a:pt x="19381" y="137122"/>
                  </a:lnTo>
                  <a:lnTo>
                    <a:pt x="29078" y="117959"/>
                  </a:lnTo>
                  <a:lnTo>
                    <a:pt x="30455" y="115358"/>
                  </a:lnTo>
                  <a:lnTo>
                    <a:pt x="35659" y="106484"/>
                  </a:lnTo>
                  <a:lnTo>
                    <a:pt x="38567" y="102200"/>
                  </a:lnTo>
                  <a:lnTo>
                    <a:pt x="38873" y="101894"/>
                  </a:lnTo>
                  <a:lnTo>
                    <a:pt x="39026" y="101435"/>
                  </a:lnTo>
                  <a:lnTo>
                    <a:pt x="39332" y="101129"/>
                  </a:lnTo>
                  <a:lnTo>
                    <a:pt x="43576" y="95019"/>
                  </a:lnTo>
                  <a:lnTo>
                    <a:pt x="48036" y="89081"/>
                  </a:lnTo>
                  <a:lnTo>
                    <a:pt x="74452" y="60519"/>
                  </a:lnTo>
                  <a:lnTo>
                    <a:pt x="77899" y="57373"/>
                  </a:lnTo>
                  <a:lnTo>
                    <a:pt x="85501" y="50978"/>
                  </a:lnTo>
                  <a:lnTo>
                    <a:pt x="93376" y="44885"/>
                  </a:lnTo>
                  <a:lnTo>
                    <a:pt x="101508" y="39107"/>
                  </a:lnTo>
                  <a:lnTo>
                    <a:pt x="109885" y="33658"/>
                  </a:lnTo>
                  <a:lnTo>
                    <a:pt x="110957" y="32894"/>
                  </a:lnTo>
                  <a:lnTo>
                    <a:pt x="112181" y="32282"/>
                  </a:lnTo>
                  <a:lnTo>
                    <a:pt x="113252" y="31670"/>
                  </a:lnTo>
                  <a:lnTo>
                    <a:pt x="139841" y="18266"/>
                  </a:lnTo>
                  <a:lnTo>
                    <a:pt x="168253" y="8319"/>
                  </a:lnTo>
                  <a:lnTo>
                    <a:pt x="198242" y="2129"/>
                  </a:lnTo>
                  <a:lnTo>
                    <a:pt x="229566" y="0"/>
                  </a:lnTo>
                  <a:lnTo>
                    <a:pt x="234157" y="0"/>
                  </a:lnTo>
                  <a:lnTo>
                    <a:pt x="238596" y="152"/>
                  </a:lnTo>
                  <a:lnTo>
                    <a:pt x="244411" y="152"/>
                  </a:lnTo>
                  <a:lnTo>
                    <a:pt x="247166" y="458"/>
                  </a:lnTo>
                  <a:lnTo>
                    <a:pt x="259563" y="1682"/>
                  </a:lnTo>
                  <a:lnTo>
                    <a:pt x="261093" y="1988"/>
                  </a:lnTo>
                  <a:lnTo>
                    <a:pt x="264154" y="2294"/>
                  </a:lnTo>
                  <a:lnTo>
                    <a:pt x="267215" y="2906"/>
                  </a:lnTo>
                  <a:lnTo>
                    <a:pt x="270276" y="3365"/>
                  </a:lnTo>
                  <a:lnTo>
                    <a:pt x="271653" y="3671"/>
                  </a:lnTo>
                  <a:lnTo>
                    <a:pt x="272877" y="3824"/>
                  </a:lnTo>
                  <a:lnTo>
                    <a:pt x="282825" y="5966"/>
                  </a:lnTo>
                  <a:lnTo>
                    <a:pt x="286957" y="7037"/>
                  </a:lnTo>
                  <a:lnTo>
                    <a:pt x="287111" y="7037"/>
                  </a:lnTo>
                  <a:lnTo>
                    <a:pt x="291243" y="8108"/>
                  </a:lnTo>
                  <a:lnTo>
                    <a:pt x="295375" y="9332"/>
                  </a:lnTo>
                  <a:lnTo>
                    <a:pt x="299354" y="10556"/>
                  </a:lnTo>
                  <a:lnTo>
                    <a:pt x="300578" y="10862"/>
                  </a:lnTo>
                  <a:lnTo>
                    <a:pt x="301956" y="11321"/>
                  </a:lnTo>
                  <a:lnTo>
                    <a:pt x="303180" y="11780"/>
                  </a:lnTo>
                  <a:lnTo>
                    <a:pt x="306088" y="12698"/>
                  </a:lnTo>
                  <a:lnTo>
                    <a:pt x="308996" y="13769"/>
                  </a:lnTo>
                  <a:lnTo>
                    <a:pt x="311751" y="14840"/>
                  </a:lnTo>
                  <a:lnTo>
                    <a:pt x="313128" y="15452"/>
                  </a:lnTo>
                  <a:lnTo>
                    <a:pt x="314505" y="15911"/>
                  </a:lnTo>
                  <a:lnTo>
                    <a:pt x="315883" y="16523"/>
                  </a:lnTo>
                  <a:lnTo>
                    <a:pt x="318638" y="17594"/>
                  </a:lnTo>
                  <a:lnTo>
                    <a:pt x="324147" y="20042"/>
                  </a:lnTo>
                  <a:lnTo>
                    <a:pt x="325372" y="20654"/>
                  </a:lnTo>
                  <a:lnTo>
                    <a:pt x="326443" y="21113"/>
                  </a:lnTo>
                  <a:lnTo>
                    <a:pt x="327667" y="21725"/>
                  </a:lnTo>
                  <a:lnTo>
                    <a:pt x="370845" y="48231"/>
                  </a:lnTo>
                  <a:lnTo>
                    <a:pt x="398986" y="74202"/>
                  </a:lnTo>
                  <a:lnTo>
                    <a:pt x="400363" y="75885"/>
                  </a:lnTo>
                  <a:lnTo>
                    <a:pt x="403118" y="78945"/>
                  </a:lnTo>
                  <a:lnTo>
                    <a:pt x="404036" y="80016"/>
                  </a:lnTo>
                  <a:lnTo>
                    <a:pt x="405108" y="81087"/>
                  </a:lnTo>
                  <a:lnTo>
                    <a:pt x="406026" y="82311"/>
                  </a:lnTo>
                  <a:lnTo>
                    <a:pt x="407403" y="83994"/>
                  </a:lnTo>
                  <a:lnTo>
                    <a:pt x="409852" y="87054"/>
                  </a:lnTo>
                  <a:lnTo>
                    <a:pt x="410770" y="88431"/>
                  </a:lnTo>
                  <a:lnTo>
                    <a:pt x="411842" y="89655"/>
                  </a:lnTo>
                  <a:lnTo>
                    <a:pt x="412760" y="90879"/>
                  </a:lnTo>
                  <a:lnTo>
                    <a:pt x="413831" y="92409"/>
                  </a:lnTo>
                  <a:lnTo>
                    <a:pt x="414902" y="94092"/>
                  </a:lnTo>
                  <a:lnTo>
                    <a:pt x="417198" y="96999"/>
                  </a:lnTo>
                  <a:lnTo>
                    <a:pt x="418116" y="98223"/>
                  </a:lnTo>
                  <a:lnTo>
                    <a:pt x="419035" y="99599"/>
                  </a:lnTo>
                  <a:lnTo>
                    <a:pt x="421177" y="102659"/>
                  </a:lnTo>
                  <a:lnTo>
                    <a:pt x="422249" y="104342"/>
                  </a:lnTo>
                  <a:lnTo>
                    <a:pt x="423167" y="105719"/>
                  </a:lnTo>
                  <a:lnTo>
                    <a:pt x="424085" y="107249"/>
                  </a:lnTo>
                  <a:lnTo>
                    <a:pt x="425003" y="108626"/>
                  </a:lnTo>
                  <a:lnTo>
                    <a:pt x="426075" y="110309"/>
                  </a:lnTo>
                  <a:lnTo>
                    <a:pt x="426993" y="111839"/>
                  </a:lnTo>
                  <a:lnTo>
                    <a:pt x="427911" y="113522"/>
                  </a:lnTo>
                  <a:lnTo>
                    <a:pt x="428830" y="115052"/>
                  </a:lnTo>
                  <a:lnTo>
                    <a:pt x="429748" y="116429"/>
                  </a:lnTo>
                  <a:lnTo>
                    <a:pt x="430513" y="117959"/>
                  </a:lnTo>
                  <a:lnTo>
                    <a:pt x="431431" y="119489"/>
                  </a:lnTo>
                  <a:lnTo>
                    <a:pt x="432197" y="121172"/>
                  </a:lnTo>
                  <a:lnTo>
                    <a:pt x="433115" y="122855"/>
                  </a:lnTo>
                  <a:lnTo>
                    <a:pt x="433880" y="124538"/>
                  </a:lnTo>
                  <a:lnTo>
                    <a:pt x="435410" y="127598"/>
                  </a:lnTo>
                  <a:lnTo>
                    <a:pt x="437706" y="132646"/>
                  </a:lnTo>
                  <a:lnTo>
                    <a:pt x="438471" y="134176"/>
                  </a:lnTo>
                  <a:lnTo>
                    <a:pt x="439083" y="135859"/>
                  </a:lnTo>
                  <a:lnTo>
                    <a:pt x="440614" y="139225"/>
                  </a:lnTo>
                  <a:lnTo>
                    <a:pt x="441226" y="140908"/>
                  </a:lnTo>
                  <a:lnTo>
                    <a:pt x="441991" y="142591"/>
                  </a:lnTo>
                  <a:lnTo>
                    <a:pt x="442604" y="144274"/>
                  </a:lnTo>
                  <a:lnTo>
                    <a:pt x="443369" y="145957"/>
                  </a:lnTo>
                  <a:lnTo>
                    <a:pt x="445817" y="152689"/>
                  </a:lnTo>
                  <a:lnTo>
                    <a:pt x="446430" y="154525"/>
                  </a:lnTo>
                  <a:lnTo>
                    <a:pt x="447042" y="156208"/>
                  </a:lnTo>
                  <a:lnTo>
                    <a:pt x="447654" y="158044"/>
                  </a:lnTo>
                  <a:lnTo>
                    <a:pt x="448878" y="161410"/>
                  </a:lnTo>
                  <a:lnTo>
                    <a:pt x="449337" y="163093"/>
                  </a:lnTo>
                  <a:lnTo>
                    <a:pt x="449797" y="164929"/>
                  </a:lnTo>
                  <a:lnTo>
                    <a:pt x="450396" y="166726"/>
                  </a:lnTo>
                  <a:lnTo>
                    <a:pt x="450868" y="168600"/>
                  </a:lnTo>
                  <a:lnTo>
                    <a:pt x="452245" y="173649"/>
                  </a:lnTo>
                  <a:lnTo>
                    <a:pt x="452704" y="175638"/>
                  </a:lnTo>
                  <a:lnTo>
                    <a:pt x="453164" y="177474"/>
                  </a:lnTo>
                  <a:lnTo>
                    <a:pt x="453623" y="179463"/>
                  </a:lnTo>
                  <a:lnTo>
                    <a:pt x="453929" y="181146"/>
                  </a:lnTo>
                  <a:lnTo>
                    <a:pt x="454388" y="182829"/>
                  </a:lnTo>
                  <a:lnTo>
                    <a:pt x="454694" y="184512"/>
                  </a:lnTo>
                  <a:lnTo>
                    <a:pt x="454977" y="186348"/>
                  </a:lnTo>
                  <a:lnTo>
                    <a:pt x="455459" y="188490"/>
                  </a:lnTo>
                  <a:lnTo>
                    <a:pt x="455765" y="190632"/>
                  </a:lnTo>
                  <a:lnTo>
                    <a:pt x="456071" y="192315"/>
                  </a:lnTo>
                  <a:lnTo>
                    <a:pt x="456224" y="193845"/>
                  </a:lnTo>
                  <a:lnTo>
                    <a:pt x="456531" y="195528"/>
                  </a:lnTo>
                  <a:lnTo>
                    <a:pt x="456990" y="197670"/>
                  </a:lnTo>
                  <a:lnTo>
                    <a:pt x="457143" y="199964"/>
                  </a:lnTo>
                  <a:lnTo>
                    <a:pt x="457449" y="202106"/>
                  </a:lnTo>
                  <a:lnTo>
                    <a:pt x="457908" y="206696"/>
                  </a:lnTo>
                  <a:lnTo>
                    <a:pt x="458214" y="209144"/>
                  </a:lnTo>
                  <a:lnTo>
                    <a:pt x="458520" y="214193"/>
                  </a:lnTo>
                  <a:lnTo>
                    <a:pt x="458826" y="216794"/>
                  </a:lnTo>
                  <a:lnTo>
                    <a:pt x="458847" y="218534"/>
                  </a:lnTo>
                  <a:lnTo>
                    <a:pt x="459132" y="225668"/>
                  </a:lnTo>
                  <a:lnTo>
                    <a:pt x="459132" y="229493"/>
                  </a:lnTo>
                  <a:lnTo>
                    <a:pt x="451442" y="288300"/>
                  </a:lnTo>
                  <a:lnTo>
                    <a:pt x="429748" y="341485"/>
                  </a:lnTo>
                  <a:lnTo>
                    <a:pt x="421024" y="355714"/>
                  </a:lnTo>
                  <a:lnTo>
                    <a:pt x="418116" y="360457"/>
                  </a:lnTo>
                  <a:lnTo>
                    <a:pt x="414902" y="364893"/>
                  </a:lnTo>
                  <a:lnTo>
                    <a:pt x="411536" y="369177"/>
                  </a:lnTo>
                  <a:lnTo>
                    <a:pt x="408016" y="373767"/>
                  </a:lnTo>
                  <a:lnTo>
                    <a:pt x="404342" y="378204"/>
                  </a:lnTo>
                  <a:lnTo>
                    <a:pt x="397762" y="385548"/>
                  </a:lnTo>
                  <a:lnTo>
                    <a:pt x="394854" y="388608"/>
                  </a:lnTo>
                  <a:lnTo>
                    <a:pt x="391793" y="391668"/>
                  </a:lnTo>
                  <a:lnTo>
                    <a:pt x="385977" y="397634"/>
                  </a:lnTo>
                  <a:lnTo>
                    <a:pt x="353685" y="422267"/>
                  </a:lnTo>
                  <a:lnTo>
                    <a:pt x="348481" y="425633"/>
                  </a:lnTo>
                  <a:lnTo>
                    <a:pt x="338840" y="431293"/>
                  </a:lnTo>
                  <a:lnTo>
                    <a:pt x="331646" y="434965"/>
                  </a:lnTo>
                  <a:lnTo>
                    <a:pt x="324300" y="438331"/>
                  </a:lnTo>
                  <a:lnTo>
                    <a:pt x="320474" y="440167"/>
                  </a:lnTo>
                  <a:lnTo>
                    <a:pt x="278024" y="453841"/>
                  </a:lnTo>
                  <a:lnTo>
                    <a:pt x="241350" y="458680"/>
                  </a:lnTo>
                  <a:lnTo>
                    <a:pt x="233545" y="458986"/>
                  </a:lnTo>
                  <a:close/>
                </a:path>
              </a:pathLst>
            </a:custGeom>
            <a:solidFill>
              <a:srgbClr val="3BB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37D492DA-AA01-5DB3-7948-8D22795E78A2}"/>
                </a:ext>
              </a:extLst>
            </p:cNvPr>
            <p:cNvSpPr/>
            <p:nvPr/>
          </p:nvSpPr>
          <p:spPr>
            <a:xfrm>
              <a:off x="4770583" y="5482337"/>
              <a:ext cx="300355" cy="262255"/>
            </a:xfrm>
            <a:custGeom>
              <a:avLst/>
              <a:gdLst/>
              <a:ahLst/>
              <a:cxnLst/>
              <a:rect l="l" t="t" r="r" b="b"/>
              <a:pathLst>
                <a:path w="300354" h="262254">
                  <a:moveTo>
                    <a:pt x="269997" y="97979"/>
                  </a:moveTo>
                  <a:lnTo>
                    <a:pt x="162686" y="97979"/>
                  </a:lnTo>
                  <a:lnTo>
                    <a:pt x="180066" y="69522"/>
                  </a:lnTo>
                  <a:lnTo>
                    <a:pt x="180157" y="69373"/>
                  </a:lnTo>
                  <a:lnTo>
                    <a:pt x="211201" y="28634"/>
                  </a:lnTo>
                  <a:lnTo>
                    <a:pt x="246147" y="0"/>
                  </a:lnTo>
                  <a:lnTo>
                    <a:pt x="275326" y="7711"/>
                  </a:lnTo>
                  <a:lnTo>
                    <a:pt x="284284" y="35413"/>
                  </a:lnTo>
                  <a:lnTo>
                    <a:pt x="281448" y="67533"/>
                  </a:lnTo>
                  <a:lnTo>
                    <a:pt x="270118" y="97816"/>
                  </a:lnTo>
                  <a:lnTo>
                    <a:pt x="269997" y="97979"/>
                  </a:lnTo>
                  <a:close/>
                </a:path>
                <a:path w="300354" h="262254">
                  <a:moveTo>
                    <a:pt x="109732" y="261990"/>
                  </a:moveTo>
                  <a:lnTo>
                    <a:pt x="72528" y="252671"/>
                  </a:lnTo>
                  <a:lnTo>
                    <a:pt x="56932" y="228178"/>
                  </a:lnTo>
                  <a:lnTo>
                    <a:pt x="58553" y="196799"/>
                  </a:lnTo>
                  <a:lnTo>
                    <a:pt x="73002" y="166827"/>
                  </a:lnTo>
                  <a:lnTo>
                    <a:pt x="48359" y="159428"/>
                  </a:lnTo>
                  <a:lnTo>
                    <a:pt x="26113" y="138044"/>
                  </a:lnTo>
                  <a:lnTo>
                    <a:pt x="9405" y="110092"/>
                  </a:lnTo>
                  <a:lnTo>
                    <a:pt x="1377" y="82985"/>
                  </a:lnTo>
                  <a:lnTo>
                    <a:pt x="0" y="73958"/>
                  </a:lnTo>
                  <a:lnTo>
                    <a:pt x="5815" y="69522"/>
                  </a:lnTo>
                  <a:lnTo>
                    <a:pt x="36754" y="62460"/>
                  </a:lnTo>
                  <a:lnTo>
                    <a:pt x="77593" y="70746"/>
                  </a:lnTo>
                  <a:lnTo>
                    <a:pt x="116825" y="86949"/>
                  </a:lnTo>
                  <a:lnTo>
                    <a:pt x="142943" y="103640"/>
                  </a:lnTo>
                  <a:lnTo>
                    <a:pt x="265782" y="103640"/>
                  </a:lnTo>
                  <a:lnTo>
                    <a:pt x="253594" y="120010"/>
                  </a:lnTo>
                  <a:lnTo>
                    <a:pt x="279171" y="136261"/>
                  </a:lnTo>
                  <a:lnTo>
                    <a:pt x="296140" y="156270"/>
                  </a:lnTo>
                  <a:lnTo>
                    <a:pt x="299909" y="179951"/>
                  </a:lnTo>
                  <a:lnTo>
                    <a:pt x="299498" y="180749"/>
                  </a:lnTo>
                  <a:lnTo>
                    <a:pt x="179673" y="180749"/>
                  </a:lnTo>
                  <a:lnTo>
                    <a:pt x="180433" y="183044"/>
                  </a:lnTo>
                  <a:lnTo>
                    <a:pt x="169573" y="183044"/>
                  </a:lnTo>
                  <a:lnTo>
                    <a:pt x="162891" y="210849"/>
                  </a:lnTo>
                  <a:lnTo>
                    <a:pt x="153426" y="236000"/>
                  </a:lnTo>
                  <a:lnTo>
                    <a:pt x="137075" y="254409"/>
                  </a:lnTo>
                  <a:lnTo>
                    <a:pt x="109732" y="261990"/>
                  </a:lnTo>
                  <a:close/>
                </a:path>
                <a:path w="300354" h="262254">
                  <a:moveTo>
                    <a:pt x="265782" y="103640"/>
                  </a:moveTo>
                  <a:lnTo>
                    <a:pt x="142943" y="103640"/>
                  </a:lnTo>
                  <a:lnTo>
                    <a:pt x="141595" y="97979"/>
                  </a:lnTo>
                  <a:lnTo>
                    <a:pt x="141565" y="85892"/>
                  </a:lnTo>
                  <a:lnTo>
                    <a:pt x="147075" y="80384"/>
                  </a:lnTo>
                  <a:lnTo>
                    <a:pt x="154268" y="82220"/>
                  </a:lnTo>
                  <a:lnTo>
                    <a:pt x="160237" y="91094"/>
                  </a:lnTo>
                  <a:lnTo>
                    <a:pt x="162628" y="97816"/>
                  </a:lnTo>
                  <a:lnTo>
                    <a:pt x="162686" y="97979"/>
                  </a:lnTo>
                  <a:lnTo>
                    <a:pt x="269997" y="97979"/>
                  </a:lnTo>
                  <a:lnTo>
                    <a:pt x="265782" y="103640"/>
                  </a:lnTo>
                  <a:close/>
                </a:path>
                <a:path w="300354" h="262254">
                  <a:moveTo>
                    <a:pt x="256808" y="226834"/>
                  </a:moveTo>
                  <a:lnTo>
                    <a:pt x="228648" y="222785"/>
                  </a:lnTo>
                  <a:lnTo>
                    <a:pt x="202554" y="204334"/>
                  </a:lnTo>
                  <a:lnTo>
                    <a:pt x="179673" y="180749"/>
                  </a:lnTo>
                  <a:lnTo>
                    <a:pt x="299498" y="180749"/>
                  </a:lnTo>
                  <a:lnTo>
                    <a:pt x="285886" y="207217"/>
                  </a:lnTo>
                  <a:lnTo>
                    <a:pt x="256808" y="226834"/>
                  </a:lnTo>
                  <a:close/>
                </a:path>
                <a:path w="300354" h="262254">
                  <a:moveTo>
                    <a:pt x="188244" y="233839"/>
                  </a:moveTo>
                  <a:lnTo>
                    <a:pt x="172667" y="196799"/>
                  </a:lnTo>
                  <a:lnTo>
                    <a:pt x="169573" y="183044"/>
                  </a:lnTo>
                  <a:lnTo>
                    <a:pt x="180433" y="183044"/>
                  </a:lnTo>
                  <a:lnTo>
                    <a:pt x="184026" y="193907"/>
                  </a:lnTo>
                  <a:lnTo>
                    <a:pt x="187402" y="208327"/>
                  </a:lnTo>
                  <a:lnTo>
                    <a:pt x="189057" y="222230"/>
                  </a:lnTo>
                  <a:lnTo>
                    <a:pt x="188244" y="23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35CD10EF-F938-CE4F-0E6D-A03D4E5486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6659" y="5775844"/>
              <a:ext cx="259256" cy="72825"/>
            </a:xfrm>
            <a:prstGeom prst="rect">
              <a:avLst/>
            </a:prstGeom>
          </p:spPr>
        </p:pic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1F5075C9-5757-8F4C-2C62-31742709F356}"/>
                </a:ext>
              </a:extLst>
            </p:cNvPr>
            <p:cNvSpPr/>
            <p:nvPr/>
          </p:nvSpPr>
          <p:spPr>
            <a:xfrm>
              <a:off x="6861348" y="5468936"/>
              <a:ext cx="459740" cy="459105"/>
            </a:xfrm>
            <a:custGeom>
              <a:avLst/>
              <a:gdLst/>
              <a:ahLst/>
              <a:cxnLst/>
              <a:rect l="l" t="t" r="r" b="b"/>
              <a:pathLst>
                <a:path w="459740" h="459104">
                  <a:moveTo>
                    <a:pt x="233545" y="458986"/>
                  </a:moveTo>
                  <a:lnTo>
                    <a:pt x="229566" y="458986"/>
                  </a:lnTo>
                  <a:lnTo>
                    <a:pt x="183319" y="454327"/>
                  </a:lnTo>
                  <a:lnTo>
                    <a:pt x="140236" y="440963"/>
                  </a:lnTo>
                  <a:lnTo>
                    <a:pt x="101242" y="419815"/>
                  </a:lnTo>
                  <a:lnTo>
                    <a:pt x="67262" y="391802"/>
                  </a:lnTo>
                  <a:lnTo>
                    <a:pt x="39223" y="357843"/>
                  </a:lnTo>
                  <a:lnTo>
                    <a:pt x="18049" y="318859"/>
                  </a:lnTo>
                  <a:lnTo>
                    <a:pt x="4666" y="275769"/>
                  </a:lnTo>
                  <a:lnTo>
                    <a:pt x="0" y="229493"/>
                  </a:lnTo>
                  <a:lnTo>
                    <a:pt x="258" y="218534"/>
                  </a:lnTo>
                  <a:lnTo>
                    <a:pt x="929" y="209144"/>
                  </a:lnTo>
                  <a:lnTo>
                    <a:pt x="1033" y="207691"/>
                  </a:lnTo>
                  <a:lnTo>
                    <a:pt x="2239" y="197670"/>
                  </a:lnTo>
                  <a:lnTo>
                    <a:pt x="2324" y="196962"/>
                  </a:lnTo>
                  <a:lnTo>
                    <a:pt x="4106" y="186501"/>
                  </a:lnTo>
                  <a:lnTo>
                    <a:pt x="4438" y="184971"/>
                  </a:lnTo>
                  <a:lnTo>
                    <a:pt x="4489" y="184512"/>
                  </a:lnTo>
                  <a:lnTo>
                    <a:pt x="4591" y="183594"/>
                  </a:lnTo>
                  <a:lnTo>
                    <a:pt x="4897" y="182217"/>
                  </a:lnTo>
                  <a:lnTo>
                    <a:pt x="19381" y="137122"/>
                  </a:lnTo>
                  <a:lnTo>
                    <a:pt x="29078" y="117959"/>
                  </a:lnTo>
                  <a:lnTo>
                    <a:pt x="30455" y="115358"/>
                  </a:lnTo>
                  <a:lnTo>
                    <a:pt x="35659" y="106484"/>
                  </a:lnTo>
                  <a:lnTo>
                    <a:pt x="38567" y="102200"/>
                  </a:lnTo>
                  <a:lnTo>
                    <a:pt x="38873" y="101894"/>
                  </a:lnTo>
                  <a:lnTo>
                    <a:pt x="39026" y="101435"/>
                  </a:lnTo>
                  <a:lnTo>
                    <a:pt x="39332" y="101129"/>
                  </a:lnTo>
                  <a:lnTo>
                    <a:pt x="43576" y="95019"/>
                  </a:lnTo>
                  <a:lnTo>
                    <a:pt x="48036" y="89081"/>
                  </a:lnTo>
                  <a:lnTo>
                    <a:pt x="74452" y="60519"/>
                  </a:lnTo>
                  <a:lnTo>
                    <a:pt x="77899" y="57373"/>
                  </a:lnTo>
                  <a:lnTo>
                    <a:pt x="85501" y="50978"/>
                  </a:lnTo>
                  <a:lnTo>
                    <a:pt x="93376" y="44885"/>
                  </a:lnTo>
                  <a:lnTo>
                    <a:pt x="101508" y="39107"/>
                  </a:lnTo>
                  <a:lnTo>
                    <a:pt x="109885" y="33658"/>
                  </a:lnTo>
                  <a:lnTo>
                    <a:pt x="110957" y="32894"/>
                  </a:lnTo>
                  <a:lnTo>
                    <a:pt x="112181" y="32282"/>
                  </a:lnTo>
                  <a:lnTo>
                    <a:pt x="113252" y="31670"/>
                  </a:lnTo>
                  <a:lnTo>
                    <a:pt x="139841" y="18266"/>
                  </a:lnTo>
                  <a:lnTo>
                    <a:pt x="168253" y="8319"/>
                  </a:lnTo>
                  <a:lnTo>
                    <a:pt x="198242" y="2129"/>
                  </a:lnTo>
                  <a:lnTo>
                    <a:pt x="229566" y="0"/>
                  </a:lnTo>
                  <a:lnTo>
                    <a:pt x="234157" y="0"/>
                  </a:lnTo>
                  <a:lnTo>
                    <a:pt x="238596" y="152"/>
                  </a:lnTo>
                  <a:lnTo>
                    <a:pt x="244411" y="152"/>
                  </a:lnTo>
                  <a:lnTo>
                    <a:pt x="247166" y="458"/>
                  </a:lnTo>
                  <a:lnTo>
                    <a:pt x="259563" y="1682"/>
                  </a:lnTo>
                  <a:lnTo>
                    <a:pt x="261093" y="1988"/>
                  </a:lnTo>
                  <a:lnTo>
                    <a:pt x="264154" y="2294"/>
                  </a:lnTo>
                  <a:lnTo>
                    <a:pt x="267215" y="2906"/>
                  </a:lnTo>
                  <a:lnTo>
                    <a:pt x="270276" y="3365"/>
                  </a:lnTo>
                  <a:lnTo>
                    <a:pt x="271653" y="3671"/>
                  </a:lnTo>
                  <a:lnTo>
                    <a:pt x="272877" y="3824"/>
                  </a:lnTo>
                  <a:lnTo>
                    <a:pt x="282825" y="5966"/>
                  </a:lnTo>
                  <a:lnTo>
                    <a:pt x="286957" y="7037"/>
                  </a:lnTo>
                  <a:lnTo>
                    <a:pt x="287111" y="7037"/>
                  </a:lnTo>
                  <a:lnTo>
                    <a:pt x="291243" y="8108"/>
                  </a:lnTo>
                  <a:lnTo>
                    <a:pt x="295375" y="9332"/>
                  </a:lnTo>
                  <a:lnTo>
                    <a:pt x="299354" y="10556"/>
                  </a:lnTo>
                  <a:lnTo>
                    <a:pt x="300578" y="10862"/>
                  </a:lnTo>
                  <a:lnTo>
                    <a:pt x="301956" y="11321"/>
                  </a:lnTo>
                  <a:lnTo>
                    <a:pt x="303180" y="11780"/>
                  </a:lnTo>
                  <a:lnTo>
                    <a:pt x="306088" y="12698"/>
                  </a:lnTo>
                  <a:lnTo>
                    <a:pt x="308996" y="13769"/>
                  </a:lnTo>
                  <a:lnTo>
                    <a:pt x="311751" y="14840"/>
                  </a:lnTo>
                  <a:lnTo>
                    <a:pt x="313128" y="15452"/>
                  </a:lnTo>
                  <a:lnTo>
                    <a:pt x="314505" y="15911"/>
                  </a:lnTo>
                  <a:lnTo>
                    <a:pt x="315883" y="16523"/>
                  </a:lnTo>
                  <a:lnTo>
                    <a:pt x="318638" y="17594"/>
                  </a:lnTo>
                  <a:lnTo>
                    <a:pt x="324147" y="20042"/>
                  </a:lnTo>
                  <a:lnTo>
                    <a:pt x="325372" y="20654"/>
                  </a:lnTo>
                  <a:lnTo>
                    <a:pt x="326443" y="21113"/>
                  </a:lnTo>
                  <a:lnTo>
                    <a:pt x="327667" y="21725"/>
                  </a:lnTo>
                  <a:lnTo>
                    <a:pt x="370845" y="48231"/>
                  </a:lnTo>
                  <a:lnTo>
                    <a:pt x="398986" y="74202"/>
                  </a:lnTo>
                  <a:lnTo>
                    <a:pt x="400363" y="75885"/>
                  </a:lnTo>
                  <a:lnTo>
                    <a:pt x="403118" y="78945"/>
                  </a:lnTo>
                  <a:lnTo>
                    <a:pt x="404036" y="80016"/>
                  </a:lnTo>
                  <a:lnTo>
                    <a:pt x="405108" y="81087"/>
                  </a:lnTo>
                  <a:lnTo>
                    <a:pt x="406026" y="82311"/>
                  </a:lnTo>
                  <a:lnTo>
                    <a:pt x="407403" y="83994"/>
                  </a:lnTo>
                  <a:lnTo>
                    <a:pt x="409852" y="87054"/>
                  </a:lnTo>
                  <a:lnTo>
                    <a:pt x="410770" y="88431"/>
                  </a:lnTo>
                  <a:lnTo>
                    <a:pt x="411842" y="89655"/>
                  </a:lnTo>
                  <a:lnTo>
                    <a:pt x="412760" y="90879"/>
                  </a:lnTo>
                  <a:lnTo>
                    <a:pt x="413831" y="92409"/>
                  </a:lnTo>
                  <a:lnTo>
                    <a:pt x="414902" y="94092"/>
                  </a:lnTo>
                  <a:lnTo>
                    <a:pt x="417198" y="96999"/>
                  </a:lnTo>
                  <a:lnTo>
                    <a:pt x="418116" y="98223"/>
                  </a:lnTo>
                  <a:lnTo>
                    <a:pt x="419035" y="99599"/>
                  </a:lnTo>
                  <a:lnTo>
                    <a:pt x="421177" y="102659"/>
                  </a:lnTo>
                  <a:lnTo>
                    <a:pt x="422249" y="104342"/>
                  </a:lnTo>
                  <a:lnTo>
                    <a:pt x="423167" y="105719"/>
                  </a:lnTo>
                  <a:lnTo>
                    <a:pt x="424085" y="107249"/>
                  </a:lnTo>
                  <a:lnTo>
                    <a:pt x="425003" y="108626"/>
                  </a:lnTo>
                  <a:lnTo>
                    <a:pt x="426075" y="110309"/>
                  </a:lnTo>
                  <a:lnTo>
                    <a:pt x="426993" y="111839"/>
                  </a:lnTo>
                  <a:lnTo>
                    <a:pt x="427911" y="113522"/>
                  </a:lnTo>
                  <a:lnTo>
                    <a:pt x="428830" y="115052"/>
                  </a:lnTo>
                  <a:lnTo>
                    <a:pt x="429748" y="116429"/>
                  </a:lnTo>
                  <a:lnTo>
                    <a:pt x="430513" y="117959"/>
                  </a:lnTo>
                  <a:lnTo>
                    <a:pt x="431431" y="119489"/>
                  </a:lnTo>
                  <a:lnTo>
                    <a:pt x="432197" y="121172"/>
                  </a:lnTo>
                  <a:lnTo>
                    <a:pt x="433115" y="122855"/>
                  </a:lnTo>
                  <a:lnTo>
                    <a:pt x="433880" y="124538"/>
                  </a:lnTo>
                  <a:lnTo>
                    <a:pt x="435410" y="127598"/>
                  </a:lnTo>
                  <a:lnTo>
                    <a:pt x="437706" y="132646"/>
                  </a:lnTo>
                  <a:lnTo>
                    <a:pt x="438471" y="134176"/>
                  </a:lnTo>
                  <a:lnTo>
                    <a:pt x="439083" y="135859"/>
                  </a:lnTo>
                  <a:lnTo>
                    <a:pt x="440614" y="139225"/>
                  </a:lnTo>
                  <a:lnTo>
                    <a:pt x="441226" y="140908"/>
                  </a:lnTo>
                  <a:lnTo>
                    <a:pt x="441991" y="142591"/>
                  </a:lnTo>
                  <a:lnTo>
                    <a:pt x="442604" y="144274"/>
                  </a:lnTo>
                  <a:lnTo>
                    <a:pt x="443369" y="145957"/>
                  </a:lnTo>
                  <a:lnTo>
                    <a:pt x="445817" y="152689"/>
                  </a:lnTo>
                  <a:lnTo>
                    <a:pt x="446430" y="154525"/>
                  </a:lnTo>
                  <a:lnTo>
                    <a:pt x="447042" y="156208"/>
                  </a:lnTo>
                  <a:lnTo>
                    <a:pt x="447654" y="158044"/>
                  </a:lnTo>
                  <a:lnTo>
                    <a:pt x="448878" y="161410"/>
                  </a:lnTo>
                  <a:lnTo>
                    <a:pt x="449337" y="163093"/>
                  </a:lnTo>
                  <a:lnTo>
                    <a:pt x="449797" y="164929"/>
                  </a:lnTo>
                  <a:lnTo>
                    <a:pt x="450396" y="166726"/>
                  </a:lnTo>
                  <a:lnTo>
                    <a:pt x="450868" y="168600"/>
                  </a:lnTo>
                  <a:lnTo>
                    <a:pt x="452245" y="173649"/>
                  </a:lnTo>
                  <a:lnTo>
                    <a:pt x="452704" y="175638"/>
                  </a:lnTo>
                  <a:lnTo>
                    <a:pt x="453164" y="177474"/>
                  </a:lnTo>
                  <a:lnTo>
                    <a:pt x="453623" y="179463"/>
                  </a:lnTo>
                  <a:lnTo>
                    <a:pt x="453929" y="181146"/>
                  </a:lnTo>
                  <a:lnTo>
                    <a:pt x="454388" y="182829"/>
                  </a:lnTo>
                  <a:lnTo>
                    <a:pt x="454694" y="184512"/>
                  </a:lnTo>
                  <a:lnTo>
                    <a:pt x="454977" y="186348"/>
                  </a:lnTo>
                  <a:lnTo>
                    <a:pt x="455459" y="188490"/>
                  </a:lnTo>
                  <a:lnTo>
                    <a:pt x="455765" y="190632"/>
                  </a:lnTo>
                  <a:lnTo>
                    <a:pt x="456071" y="192315"/>
                  </a:lnTo>
                  <a:lnTo>
                    <a:pt x="456224" y="193845"/>
                  </a:lnTo>
                  <a:lnTo>
                    <a:pt x="456531" y="195528"/>
                  </a:lnTo>
                  <a:lnTo>
                    <a:pt x="456990" y="197670"/>
                  </a:lnTo>
                  <a:lnTo>
                    <a:pt x="457143" y="199964"/>
                  </a:lnTo>
                  <a:lnTo>
                    <a:pt x="457449" y="202106"/>
                  </a:lnTo>
                  <a:lnTo>
                    <a:pt x="457908" y="206696"/>
                  </a:lnTo>
                  <a:lnTo>
                    <a:pt x="458214" y="209144"/>
                  </a:lnTo>
                  <a:lnTo>
                    <a:pt x="458520" y="214193"/>
                  </a:lnTo>
                  <a:lnTo>
                    <a:pt x="458826" y="216794"/>
                  </a:lnTo>
                  <a:lnTo>
                    <a:pt x="458847" y="218534"/>
                  </a:lnTo>
                  <a:lnTo>
                    <a:pt x="459132" y="225668"/>
                  </a:lnTo>
                  <a:lnTo>
                    <a:pt x="459132" y="229493"/>
                  </a:lnTo>
                  <a:lnTo>
                    <a:pt x="451442" y="288300"/>
                  </a:lnTo>
                  <a:lnTo>
                    <a:pt x="429748" y="341485"/>
                  </a:lnTo>
                  <a:lnTo>
                    <a:pt x="421024" y="355714"/>
                  </a:lnTo>
                  <a:lnTo>
                    <a:pt x="418116" y="360457"/>
                  </a:lnTo>
                  <a:lnTo>
                    <a:pt x="414902" y="364893"/>
                  </a:lnTo>
                  <a:lnTo>
                    <a:pt x="411536" y="369177"/>
                  </a:lnTo>
                  <a:lnTo>
                    <a:pt x="408016" y="373767"/>
                  </a:lnTo>
                  <a:lnTo>
                    <a:pt x="404342" y="378204"/>
                  </a:lnTo>
                  <a:lnTo>
                    <a:pt x="397762" y="385548"/>
                  </a:lnTo>
                  <a:lnTo>
                    <a:pt x="394854" y="388608"/>
                  </a:lnTo>
                  <a:lnTo>
                    <a:pt x="391793" y="391668"/>
                  </a:lnTo>
                  <a:lnTo>
                    <a:pt x="385977" y="397634"/>
                  </a:lnTo>
                  <a:lnTo>
                    <a:pt x="353685" y="422267"/>
                  </a:lnTo>
                  <a:lnTo>
                    <a:pt x="348481" y="425633"/>
                  </a:lnTo>
                  <a:lnTo>
                    <a:pt x="338840" y="431293"/>
                  </a:lnTo>
                  <a:lnTo>
                    <a:pt x="331646" y="434965"/>
                  </a:lnTo>
                  <a:lnTo>
                    <a:pt x="324300" y="438331"/>
                  </a:lnTo>
                  <a:lnTo>
                    <a:pt x="320474" y="440167"/>
                  </a:lnTo>
                  <a:lnTo>
                    <a:pt x="278024" y="453841"/>
                  </a:lnTo>
                  <a:lnTo>
                    <a:pt x="241350" y="458680"/>
                  </a:lnTo>
                  <a:lnTo>
                    <a:pt x="233545" y="458986"/>
                  </a:lnTo>
                  <a:close/>
                </a:path>
              </a:pathLst>
            </a:custGeom>
            <a:solidFill>
              <a:srgbClr val="3BB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6B3151A8-50C1-A22E-17F6-1B5BB1EEB1F4}"/>
                </a:ext>
              </a:extLst>
            </p:cNvPr>
            <p:cNvSpPr/>
            <p:nvPr/>
          </p:nvSpPr>
          <p:spPr>
            <a:xfrm>
              <a:off x="6975978" y="5482337"/>
              <a:ext cx="300355" cy="262255"/>
            </a:xfrm>
            <a:custGeom>
              <a:avLst/>
              <a:gdLst/>
              <a:ahLst/>
              <a:cxnLst/>
              <a:rect l="l" t="t" r="r" b="b"/>
              <a:pathLst>
                <a:path w="300354" h="262254">
                  <a:moveTo>
                    <a:pt x="269997" y="97979"/>
                  </a:moveTo>
                  <a:lnTo>
                    <a:pt x="162686" y="97979"/>
                  </a:lnTo>
                  <a:lnTo>
                    <a:pt x="180066" y="69522"/>
                  </a:lnTo>
                  <a:lnTo>
                    <a:pt x="180157" y="69373"/>
                  </a:lnTo>
                  <a:lnTo>
                    <a:pt x="211201" y="28634"/>
                  </a:lnTo>
                  <a:lnTo>
                    <a:pt x="246147" y="0"/>
                  </a:lnTo>
                  <a:lnTo>
                    <a:pt x="275326" y="7711"/>
                  </a:lnTo>
                  <a:lnTo>
                    <a:pt x="284284" y="35413"/>
                  </a:lnTo>
                  <a:lnTo>
                    <a:pt x="281448" y="67533"/>
                  </a:lnTo>
                  <a:lnTo>
                    <a:pt x="270118" y="97816"/>
                  </a:lnTo>
                  <a:lnTo>
                    <a:pt x="269997" y="97979"/>
                  </a:lnTo>
                  <a:close/>
                </a:path>
                <a:path w="300354" h="262254">
                  <a:moveTo>
                    <a:pt x="109732" y="261990"/>
                  </a:moveTo>
                  <a:lnTo>
                    <a:pt x="72528" y="252671"/>
                  </a:lnTo>
                  <a:lnTo>
                    <a:pt x="56932" y="228178"/>
                  </a:lnTo>
                  <a:lnTo>
                    <a:pt x="58553" y="196799"/>
                  </a:lnTo>
                  <a:lnTo>
                    <a:pt x="73002" y="166827"/>
                  </a:lnTo>
                  <a:lnTo>
                    <a:pt x="48359" y="159428"/>
                  </a:lnTo>
                  <a:lnTo>
                    <a:pt x="26113" y="138044"/>
                  </a:lnTo>
                  <a:lnTo>
                    <a:pt x="9405" y="110092"/>
                  </a:lnTo>
                  <a:lnTo>
                    <a:pt x="1377" y="82985"/>
                  </a:lnTo>
                  <a:lnTo>
                    <a:pt x="0" y="73958"/>
                  </a:lnTo>
                  <a:lnTo>
                    <a:pt x="5815" y="69522"/>
                  </a:lnTo>
                  <a:lnTo>
                    <a:pt x="36754" y="62460"/>
                  </a:lnTo>
                  <a:lnTo>
                    <a:pt x="77593" y="70746"/>
                  </a:lnTo>
                  <a:lnTo>
                    <a:pt x="116825" y="86949"/>
                  </a:lnTo>
                  <a:lnTo>
                    <a:pt x="142943" y="103640"/>
                  </a:lnTo>
                  <a:lnTo>
                    <a:pt x="265782" y="103640"/>
                  </a:lnTo>
                  <a:lnTo>
                    <a:pt x="253594" y="120010"/>
                  </a:lnTo>
                  <a:lnTo>
                    <a:pt x="279171" y="136261"/>
                  </a:lnTo>
                  <a:lnTo>
                    <a:pt x="296140" y="156270"/>
                  </a:lnTo>
                  <a:lnTo>
                    <a:pt x="299909" y="179951"/>
                  </a:lnTo>
                  <a:lnTo>
                    <a:pt x="299498" y="180749"/>
                  </a:lnTo>
                  <a:lnTo>
                    <a:pt x="179673" y="180749"/>
                  </a:lnTo>
                  <a:lnTo>
                    <a:pt x="180433" y="183044"/>
                  </a:lnTo>
                  <a:lnTo>
                    <a:pt x="169573" y="183044"/>
                  </a:lnTo>
                  <a:lnTo>
                    <a:pt x="162891" y="210849"/>
                  </a:lnTo>
                  <a:lnTo>
                    <a:pt x="153426" y="236000"/>
                  </a:lnTo>
                  <a:lnTo>
                    <a:pt x="137075" y="254409"/>
                  </a:lnTo>
                  <a:lnTo>
                    <a:pt x="109732" y="261990"/>
                  </a:lnTo>
                  <a:close/>
                </a:path>
                <a:path w="300354" h="262254">
                  <a:moveTo>
                    <a:pt x="265782" y="103640"/>
                  </a:moveTo>
                  <a:lnTo>
                    <a:pt x="142943" y="103640"/>
                  </a:lnTo>
                  <a:lnTo>
                    <a:pt x="141595" y="97979"/>
                  </a:lnTo>
                  <a:lnTo>
                    <a:pt x="141565" y="85892"/>
                  </a:lnTo>
                  <a:lnTo>
                    <a:pt x="147075" y="80384"/>
                  </a:lnTo>
                  <a:lnTo>
                    <a:pt x="154268" y="82220"/>
                  </a:lnTo>
                  <a:lnTo>
                    <a:pt x="160237" y="91094"/>
                  </a:lnTo>
                  <a:lnTo>
                    <a:pt x="162628" y="97816"/>
                  </a:lnTo>
                  <a:lnTo>
                    <a:pt x="162686" y="97979"/>
                  </a:lnTo>
                  <a:lnTo>
                    <a:pt x="269997" y="97979"/>
                  </a:lnTo>
                  <a:lnTo>
                    <a:pt x="265782" y="103640"/>
                  </a:lnTo>
                  <a:close/>
                </a:path>
                <a:path w="300354" h="262254">
                  <a:moveTo>
                    <a:pt x="256808" y="226834"/>
                  </a:moveTo>
                  <a:lnTo>
                    <a:pt x="228648" y="222785"/>
                  </a:lnTo>
                  <a:lnTo>
                    <a:pt x="202554" y="204334"/>
                  </a:lnTo>
                  <a:lnTo>
                    <a:pt x="179673" y="180749"/>
                  </a:lnTo>
                  <a:lnTo>
                    <a:pt x="299498" y="180749"/>
                  </a:lnTo>
                  <a:lnTo>
                    <a:pt x="285886" y="207217"/>
                  </a:lnTo>
                  <a:lnTo>
                    <a:pt x="256808" y="226834"/>
                  </a:lnTo>
                  <a:close/>
                </a:path>
                <a:path w="300354" h="262254">
                  <a:moveTo>
                    <a:pt x="188244" y="233839"/>
                  </a:moveTo>
                  <a:lnTo>
                    <a:pt x="172667" y="196799"/>
                  </a:lnTo>
                  <a:lnTo>
                    <a:pt x="169573" y="183044"/>
                  </a:lnTo>
                  <a:lnTo>
                    <a:pt x="180433" y="183044"/>
                  </a:lnTo>
                  <a:lnTo>
                    <a:pt x="184026" y="193907"/>
                  </a:lnTo>
                  <a:lnTo>
                    <a:pt x="187402" y="208327"/>
                  </a:lnTo>
                  <a:lnTo>
                    <a:pt x="189057" y="222230"/>
                  </a:lnTo>
                  <a:lnTo>
                    <a:pt x="188244" y="23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455F33F1-02D6-3FA4-6558-02F54B2BB2E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2054" y="5775844"/>
              <a:ext cx="259256" cy="72825"/>
            </a:xfrm>
            <a:prstGeom prst="rect">
              <a:avLst/>
            </a:prstGeom>
          </p:spPr>
        </p:pic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E0D4ED79-D995-BDFA-F8A5-565DA288C4EC}"/>
                </a:ext>
              </a:extLst>
            </p:cNvPr>
            <p:cNvSpPr/>
            <p:nvPr/>
          </p:nvSpPr>
          <p:spPr>
            <a:xfrm>
              <a:off x="4884827" y="5199889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689"/>
                  </a:lnTo>
                </a:path>
              </a:pathLst>
            </a:custGeom>
            <a:ln w="22225">
              <a:solidFill>
                <a:srgbClr val="46465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1CA5128-10F3-B166-08D7-A5D643545259}"/>
                </a:ext>
              </a:extLst>
            </p:cNvPr>
            <p:cNvSpPr/>
            <p:nvPr/>
          </p:nvSpPr>
          <p:spPr>
            <a:xfrm>
              <a:off x="4846732" y="53738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64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050A109A-C6C5-D1BE-556A-66AEF624385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1096" y="5775844"/>
              <a:ext cx="259257" cy="72825"/>
            </a:xfrm>
            <a:prstGeom prst="rect">
              <a:avLst/>
            </a:prstGeom>
          </p:spPr>
        </p:pic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DFCB62D2-0B46-1BEA-DC4D-90C69D6FC6C3}"/>
              </a:ext>
            </a:extLst>
          </p:cNvPr>
          <p:cNvSpPr txBox="1"/>
          <p:nvPr/>
        </p:nvSpPr>
        <p:spPr>
          <a:xfrm>
            <a:off x="3070991" y="5828200"/>
            <a:ext cx="456184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1291590" algn="l"/>
                <a:tab pos="3481070" algn="l"/>
              </a:tabLst>
            </a:pPr>
            <a:r>
              <a:rPr sz="800" dirty="0">
                <a:solidFill>
                  <a:srgbClr val="464650"/>
                </a:solidFill>
                <a:latin typeface="Arial"/>
                <a:cs typeface="Arial"/>
              </a:rPr>
              <a:t>	Microcontrollers</a:t>
            </a:r>
            <a:r>
              <a:rPr sz="800" spc="-45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464650"/>
                </a:solidFill>
                <a:latin typeface="Arial"/>
                <a:cs typeface="Arial"/>
              </a:rPr>
              <a:t>(MCU)</a:t>
            </a:r>
            <a:r>
              <a:rPr sz="800" dirty="0">
                <a:solidFill>
                  <a:srgbClr val="464650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464650"/>
                </a:solidFill>
                <a:latin typeface="Arial"/>
                <a:cs typeface="Arial"/>
              </a:rPr>
              <a:t>Microprocessors</a:t>
            </a:r>
            <a:r>
              <a:rPr sz="800" spc="85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464650"/>
                </a:solidFill>
                <a:latin typeface="Arial"/>
                <a:cs typeface="Arial"/>
              </a:rPr>
              <a:t>(MPU)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B2E01034-7DAE-16A5-D809-148AD33E40FC}"/>
              </a:ext>
            </a:extLst>
          </p:cNvPr>
          <p:cNvSpPr txBox="1"/>
          <p:nvPr/>
        </p:nvSpPr>
        <p:spPr>
          <a:xfrm>
            <a:off x="3990721" y="1754174"/>
            <a:ext cx="1713230" cy="142240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0"/>
              </a:lnSpc>
            </a:pPr>
            <a:r>
              <a:rPr sz="1000" b="1" dirty="0">
                <a:solidFill>
                  <a:srgbClr val="03224A"/>
                </a:solidFill>
                <a:latin typeface="Arial"/>
                <a:cs typeface="Arial"/>
              </a:rPr>
              <a:t>Bring</a:t>
            </a:r>
            <a:r>
              <a:rPr sz="10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3224A"/>
                </a:solidFill>
                <a:latin typeface="Arial"/>
                <a:cs typeface="Arial"/>
              </a:rPr>
              <a:t>your</a:t>
            </a:r>
            <a:r>
              <a:rPr sz="10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3224A"/>
                </a:solidFill>
                <a:latin typeface="Arial"/>
                <a:cs typeface="Arial"/>
              </a:rPr>
              <a:t>own</a:t>
            </a:r>
            <a:r>
              <a:rPr sz="10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3224A"/>
                </a:solidFill>
                <a:latin typeface="Arial"/>
                <a:cs typeface="Arial"/>
              </a:rPr>
              <a:t>data</a:t>
            </a:r>
            <a:r>
              <a:rPr sz="10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3224A"/>
                </a:solidFill>
                <a:latin typeface="Arial"/>
                <a:cs typeface="Arial"/>
              </a:rPr>
              <a:t>(BYOD)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B070FEB0-A9AD-DDF4-8815-5A05E254A3DE}"/>
              </a:ext>
            </a:extLst>
          </p:cNvPr>
          <p:cNvSpPr/>
          <p:nvPr/>
        </p:nvSpPr>
        <p:spPr>
          <a:xfrm>
            <a:off x="3953586" y="3022625"/>
            <a:ext cx="1842770" cy="142240"/>
          </a:xfrm>
          <a:custGeom>
            <a:avLst/>
            <a:gdLst/>
            <a:ahLst/>
            <a:cxnLst/>
            <a:rect l="l" t="t" r="r" b="b"/>
            <a:pathLst>
              <a:path w="1842770" h="142239">
                <a:moveTo>
                  <a:pt x="1842515" y="0"/>
                </a:moveTo>
                <a:lnTo>
                  <a:pt x="0" y="0"/>
                </a:lnTo>
                <a:lnTo>
                  <a:pt x="0" y="141732"/>
                </a:lnTo>
                <a:lnTo>
                  <a:pt x="1842515" y="141732"/>
                </a:lnTo>
                <a:lnTo>
                  <a:pt x="1842515" y="0"/>
                </a:lnTo>
                <a:close/>
              </a:path>
            </a:pathLst>
          </a:custGeom>
          <a:solidFill>
            <a:srgbClr val="FFD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A8D60D92-6088-B4BE-7671-86AFAB30B475}"/>
              </a:ext>
            </a:extLst>
          </p:cNvPr>
          <p:cNvSpPr/>
          <p:nvPr/>
        </p:nvSpPr>
        <p:spPr>
          <a:xfrm>
            <a:off x="4579925" y="1069796"/>
            <a:ext cx="515620" cy="662305"/>
          </a:xfrm>
          <a:custGeom>
            <a:avLst/>
            <a:gdLst/>
            <a:ahLst/>
            <a:cxnLst/>
            <a:rect l="l" t="t" r="r" b="b"/>
            <a:pathLst>
              <a:path w="515620" h="662305">
                <a:moveTo>
                  <a:pt x="161340" y="393192"/>
                </a:moveTo>
                <a:lnTo>
                  <a:pt x="91986" y="393192"/>
                </a:lnTo>
                <a:lnTo>
                  <a:pt x="91986" y="439635"/>
                </a:lnTo>
                <a:lnTo>
                  <a:pt x="161340" y="439635"/>
                </a:lnTo>
                <a:lnTo>
                  <a:pt x="161340" y="393192"/>
                </a:lnTo>
                <a:close/>
              </a:path>
              <a:path w="515620" h="662305">
                <a:moveTo>
                  <a:pt x="161340" y="319620"/>
                </a:moveTo>
                <a:lnTo>
                  <a:pt x="91986" y="319620"/>
                </a:lnTo>
                <a:lnTo>
                  <a:pt x="91986" y="366064"/>
                </a:lnTo>
                <a:lnTo>
                  <a:pt x="161340" y="366064"/>
                </a:lnTo>
                <a:lnTo>
                  <a:pt x="161340" y="319620"/>
                </a:lnTo>
                <a:close/>
              </a:path>
              <a:path w="515620" h="662305">
                <a:moveTo>
                  <a:pt x="161340" y="246037"/>
                </a:moveTo>
                <a:lnTo>
                  <a:pt x="91986" y="246037"/>
                </a:lnTo>
                <a:lnTo>
                  <a:pt x="91986" y="292481"/>
                </a:lnTo>
                <a:lnTo>
                  <a:pt x="161340" y="292481"/>
                </a:lnTo>
                <a:lnTo>
                  <a:pt x="161340" y="246037"/>
                </a:lnTo>
                <a:close/>
              </a:path>
              <a:path w="515620" h="662305">
                <a:moveTo>
                  <a:pt x="161340" y="172453"/>
                </a:moveTo>
                <a:lnTo>
                  <a:pt x="91986" y="172453"/>
                </a:lnTo>
                <a:lnTo>
                  <a:pt x="91986" y="218897"/>
                </a:lnTo>
                <a:lnTo>
                  <a:pt x="161340" y="218897"/>
                </a:lnTo>
                <a:lnTo>
                  <a:pt x="161340" y="172453"/>
                </a:lnTo>
                <a:close/>
              </a:path>
              <a:path w="515620" h="662305">
                <a:moveTo>
                  <a:pt x="161340" y="98869"/>
                </a:moveTo>
                <a:lnTo>
                  <a:pt x="91986" y="98869"/>
                </a:lnTo>
                <a:lnTo>
                  <a:pt x="91986" y="145313"/>
                </a:lnTo>
                <a:lnTo>
                  <a:pt x="161340" y="145313"/>
                </a:lnTo>
                <a:lnTo>
                  <a:pt x="161340" y="98869"/>
                </a:lnTo>
                <a:close/>
              </a:path>
              <a:path w="515620" h="662305">
                <a:moveTo>
                  <a:pt x="248602" y="393192"/>
                </a:moveTo>
                <a:lnTo>
                  <a:pt x="179235" y="393192"/>
                </a:lnTo>
                <a:lnTo>
                  <a:pt x="179235" y="439635"/>
                </a:lnTo>
                <a:lnTo>
                  <a:pt x="248602" y="439635"/>
                </a:lnTo>
                <a:lnTo>
                  <a:pt x="248602" y="393192"/>
                </a:lnTo>
                <a:close/>
              </a:path>
              <a:path w="515620" h="662305">
                <a:moveTo>
                  <a:pt x="248602" y="319620"/>
                </a:moveTo>
                <a:lnTo>
                  <a:pt x="179235" y="319620"/>
                </a:lnTo>
                <a:lnTo>
                  <a:pt x="179235" y="366064"/>
                </a:lnTo>
                <a:lnTo>
                  <a:pt x="248602" y="366064"/>
                </a:lnTo>
                <a:lnTo>
                  <a:pt x="248602" y="319620"/>
                </a:lnTo>
                <a:close/>
              </a:path>
              <a:path w="515620" h="662305">
                <a:moveTo>
                  <a:pt x="248602" y="246037"/>
                </a:moveTo>
                <a:lnTo>
                  <a:pt x="179235" y="246037"/>
                </a:lnTo>
                <a:lnTo>
                  <a:pt x="179235" y="292481"/>
                </a:lnTo>
                <a:lnTo>
                  <a:pt x="248602" y="292481"/>
                </a:lnTo>
                <a:lnTo>
                  <a:pt x="248602" y="246037"/>
                </a:lnTo>
                <a:close/>
              </a:path>
              <a:path w="515620" h="662305">
                <a:moveTo>
                  <a:pt x="248602" y="172453"/>
                </a:moveTo>
                <a:lnTo>
                  <a:pt x="179235" y="172453"/>
                </a:lnTo>
                <a:lnTo>
                  <a:pt x="179235" y="218897"/>
                </a:lnTo>
                <a:lnTo>
                  <a:pt x="248602" y="218897"/>
                </a:lnTo>
                <a:lnTo>
                  <a:pt x="248602" y="172453"/>
                </a:lnTo>
                <a:close/>
              </a:path>
              <a:path w="515620" h="662305">
                <a:moveTo>
                  <a:pt x="248602" y="98869"/>
                </a:moveTo>
                <a:lnTo>
                  <a:pt x="179235" y="98869"/>
                </a:lnTo>
                <a:lnTo>
                  <a:pt x="179235" y="145313"/>
                </a:lnTo>
                <a:lnTo>
                  <a:pt x="248602" y="145313"/>
                </a:lnTo>
                <a:lnTo>
                  <a:pt x="248602" y="98869"/>
                </a:lnTo>
                <a:close/>
              </a:path>
              <a:path w="515620" h="662305">
                <a:moveTo>
                  <a:pt x="335851" y="393192"/>
                </a:moveTo>
                <a:lnTo>
                  <a:pt x="266484" y="393192"/>
                </a:lnTo>
                <a:lnTo>
                  <a:pt x="266484" y="439635"/>
                </a:lnTo>
                <a:lnTo>
                  <a:pt x="335851" y="439635"/>
                </a:lnTo>
                <a:lnTo>
                  <a:pt x="335851" y="393192"/>
                </a:lnTo>
                <a:close/>
              </a:path>
              <a:path w="515620" h="662305">
                <a:moveTo>
                  <a:pt x="335851" y="319620"/>
                </a:moveTo>
                <a:lnTo>
                  <a:pt x="266484" y="319620"/>
                </a:lnTo>
                <a:lnTo>
                  <a:pt x="266484" y="366064"/>
                </a:lnTo>
                <a:lnTo>
                  <a:pt x="335851" y="366064"/>
                </a:lnTo>
                <a:lnTo>
                  <a:pt x="335851" y="319620"/>
                </a:lnTo>
                <a:close/>
              </a:path>
              <a:path w="515620" h="662305">
                <a:moveTo>
                  <a:pt x="335851" y="246037"/>
                </a:moveTo>
                <a:lnTo>
                  <a:pt x="266484" y="246037"/>
                </a:lnTo>
                <a:lnTo>
                  <a:pt x="266484" y="292481"/>
                </a:lnTo>
                <a:lnTo>
                  <a:pt x="335851" y="292481"/>
                </a:lnTo>
                <a:lnTo>
                  <a:pt x="335851" y="246037"/>
                </a:lnTo>
                <a:close/>
              </a:path>
              <a:path w="515620" h="662305">
                <a:moveTo>
                  <a:pt x="335851" y="172453"/>
                </a:moveTo>
                <a:lnTo>
                  <a:pt x="266484" y="172453"/>
                </a:lnTo>
                <a:lnTo>
                  <a:pt x="266484" y="218897"/>
                </a:lnTo>
                <a:lnTo>
                  <a:pt x="335851" y="218897"/>
                </a:lnTo>
                <a:lnTo>
                  <a:pt x="335851" y="172453"/>
                </a:lnTo>
                <a:close/>
              </a:path>
              <a:path w="515620" h="662305">
                <a:moveTo>
                  <a:pt x="335851" y="98869"/>
                </a:moveTo>
                <a:lnTo>
                  <a:pt x="266484" y="98869"/>
                </a:lnTo>
                <a:lnTo>
                  <a:pt x="266484" y="145313"/>
                </a:lnTo>
                <a:lnTo>
                  <a:pt x="335851" y="145313"/>
                </a:lnTo>
                <a:lnTo>
                  <a:pt x="335851" y="98869"/>
                </a:lnTo>
                <a:close/>
              </a:path>
              <a:path w="515620" h="662305">
                <a:moveTo>
                  <a:pt x="423087" y="393192"/>
                </a:moveTo>
                <a:lnTo>
                  <a:pt x="353733" y="393192"/>
                </a:lnTo>
                <a:lnTo>
                  <a:pt x="353733" y="439635"/>
                </a:lnTo>
                <a:lnTo>
                  <a:pt x="423087" y="439635"/>
                </a:lnTo>
                <a:lnTo>
                  <a:pt x="423087" y="393192"/>
                </a:lnTo>
                <a:close/>
              </a:path>
              <a:path w="515620" h="662305">
                <a:moveTo>
                  <a:pt x="423087" y="319620"/>
                </a:moveTo>
                <a:lnTo>
                  <a:pt x="353733" y="319620"/>
                </a:lnTo>
                <a:lnTo>
                  <a:pt x="353733" y="366064"/>
                </a:lnTo>
                <a:lnTo>
                  <a:pt x="423087" y="366064"/>
                </a:lnTo>
                <a:lnTo>
                  <a:pt x="423087" y="319620"/>
                </a:lnTo>
                <a:close/>
              </a:path>
              <a:path w="515620" h="662305">
                <a:moveTo>
                  <a:pt x="423087" y="246037"/>
                </a:moveTo>
                <a:lnTo>
                  <a:pt x="353733" y="246037"/>
                </a:lnTo>
                <a:lnTo>
                  <a:pt x="353733" y="292481"/>
                </a:lnTo>
                <a:lnTo>
                  <a:pt x="423087" y="292481"/>
                </a:lnTo>
                <a:lnTo>
                  <a:pt x="423087" y="246037"/>
                </a:lnTo>
                <a:close/>
              </a:path>
              <a:path w="515620" h="662305">
                <a:moveTo>
                  <a:pt x="423087" y="172453"/>
                </a:moveTo>
                <a:lnTo>
                  <a:pt x="353733" y="172453"/>
                </a:lnTo>
                <a:lnTo>
                  <a:pt x="353733" y="218897"/>
                </a:lnTo>
                <a:lnTo>
                  <a:pt x="423087" y="218897"/>
                </a:lnTo>
                <a:lnTo>
                  <a:pt x="423087" y="172453"/>
                </a:lnTo>
                <a:close/>
              </a:path>
              <a:path w="515620" h="662305">
                <a:moveTo>
                  <a:pt x="515061" y="134874"/>
                </a:moveTo>
                <a:lnTo>
                  <a:pt x="512381" y="132207"/>
                </a:lnTo>
                <a:lnTo>
                  <a:pt x="500341" y="120167"/>
                </a:lnTo>
                <a:lnTo>
                  <a:pt x="500341" y="146939"/>
                </a:lnTo>
                <a:lnTo>
                  <a:pt x="500341" y="515073"/>
                </a:lnTo>
                <a:lnTo>
                  <a:pt x="14706" y="515073"/>
                </a:lnTo>
                <a:lnTo>
                  <a:pt x="14706" y="14719"/>
                </a:lnTo>
                <a:lnTo>
                  <a:pt x="368122" y="14719"/>
                </a:lnTo>
                <a:lnTo>
                  <a:pt x="368122" y="146939"/>
                </a:lnTo>
                <a:lnTo>
                  <a:pt x="500341" y="146939"/>
                </a:lnTo>
                <a:lnTo>
                  <a:pt x="500341" y="120167"/>
                </a:lnTo>
                <a:lnTo>
                  <a:pt x="491553" y="111379"/>
                </a:lnTo>
                <a:lnTo>
                  <a:pt x="491553" y="132207"/>
                </a:lnTo>
                <a:lnTo>
                  <a:pt x="382854" y="132207"/>
                </a:lnTo>
                <a:lnTo>
                  <a:pt x="382854" y="23507"/>
                </a:lnTo>
                <a:lnTo>
                  <a:pt x="491553" y="132207"/>
                </a:lnTo>
                <a:lnTo>
                  <a:pt x="491553" y="111379"/>
                </a:lnTo>
                <a:lnTo>
                  <a:pt x="403694" y="23507"/>
                </a:lnTo>
                <a:lnTo>
                  <a:pt x="394906" y="14719"/>
                </a:lnTo>
                <a:lnTo>
                  <a:pt x="380199" y="0"/>
                </a:lnTo>
                <a:lnTo>
                  <a:pt x="0" y="0"/>
                </a:lnTo>
                <a:lnTo>
                  <a:pt x="0" y="662228"/>
                </a:lnTo>
                <a:lnTo>
                  <a:pt x="515061" y="662228"/>
                </a:lnTo>
                <a:lnTo>
                  <a:pt x="515061" y="515073"/>
                </a:lnTo>
                <a:lnTo>
                  <a:pt x="515061" y="134874"/>
                </a:lnTo>
                <a:close/>
              </a:path>
            </a:pathLst>
          </a:custGeom>
          <a:solidFill>
            <a:srgbClr val="425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80C5A193-31CF-CA54-71F5-2C87C2D76AD5}"/>
              </a:ext>
            </a:extLst>
          </p:cNvPr>
          <p:cNvSpPr txBox="1"/>
          <p:nvPr/>
        </p:nvSpPr>
        <p:spPr>
          <a:xfrm>
            <a:off x="4686773" y="1575019"/>
            <a:ext cx="29781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F9DCAE2C-63F9-487D-6F80-5C6B4D61C43A}"/>
              </a:ext>
            </a:extLst>
          </p:cNvPr>
          <p:cNvSpPr txBox="1"/>
          <p:nvPr/>
        </p:nvSpPr>
        <p:spPr>
          <a:xfrm>
            <a:off x="3953586" y="2996214"/>
            <a:ext cx="18427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03224A"/>
                </a:solidFill>
                <a:latin typeface="Arial"/>
                <a:cs typeface="Arial"/>
              </a:rPr>
              <a:t>Bring</a:t>
            </a:r>
            <a:r>
              <a:rPr sz="10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3224A"/>
                </a:solidFill>
                <a:latin typeface="Arial"/>
                <a:cs typeface="Arial"/>
              </a:rPr>
              <a:t>your</a:t>
            </a:r>
            <a:r>
              <a:rPr sz="1000" b="1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3224A"/>
                </a:solidFill>
                <a:latin typeface="Arial"/>
                <a:cs typeface="Arial"/>
              </a:rPr>
              <a:t>own</a:t>
            </a:r>
            <a:r>
              <a:rPr sz="10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3224A"/>
                </a:solidFill>
                <a:latin typeface="Arial"/>
                <a:cs typeface="Arial"/>
              </a:rPr>
              <a:t>model</a:t>
            </a:r>
            <a:r>
              <a:rPr sz="10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3224A"/>
                </a:solidFill>
                <a:latin typeface="Arial"/>
                <a:cs typeface="Arial"/>
              </a:rPr>
              <a:t>(BYOM)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8" name="object 37">
            <a:extLst>
              <a:ext uri="{FF2B5EF4-FFF2-40B4-BE49-F238E27FC236}">
                <a16:creationId xmlns:a16="http://schemas.microsoft.com/office/drawing/2014/main" id="{8B9944B2-7F64-9E77-ACA7-7BF5CF3AC16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5451" y="2333556"/>
            <a:ext cx="515061" cy="662228"/>
          </a:xfrm>
          <a:prstGeom prst="rect">
            <a:avLst/>
          </a:prstGeom>
        </p:spPr>
      </p:pic>
      <p:sp>
        <p:nvSpPr>
          <p:cNvPr id="39" name="object 38">
            <a:extLst>
              <a:ext uri="{FF2B5EF4-FFF2-40B4-BE49-F238E27FC236}">
                <a16:creationId xmlns:a16="http://schemas.microsoft.com/office/drawing/2014/main" id="{C661FFCA-B9E8-410B-3769-2A10F60FC60B}"/>
              </a:ext>
            </a:extLst>
          </p:cNvPr>
          <p:cNvSpPr txBox="1"/>
          <p:nvPr/>
        </p:nvSpPr>
        <p:spPr>
          <a:xfrm>
            <a:off x="4649242" y="2838780"/>
            <a:ext cx="3873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478BDABC-FFDD-4E10-2EF5-B47EEB0A0689}"/>
              </a:ext>
            </a:extLst>
          </p:cNvPr>
          <p:cNvSpPr txBox="1"/>
          <p:nvPr/>
        </p:nvSpPr>
        <p:spPr>
          <a:xfrm>
            <a:off x="4267379" y="4277051"/>
            <a:ext cx="12585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464650"/>
                </a:solidFill>
                <a:latin typeface="Arial"/>
                <a:cs typeface="Arial"/>
              </a:rPr>
              <a:t>Neural</a:t>
            </a:r>
            <a:r>
              <a:rPr sz="700" spc="-30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464650"/>
                </a:solidFill>
                <a:latin typeface="Arial"/>
                <a:cs typeface="Arial"/>
              </a:rPr>
              <a:t>network</a:t>
            </a:r>
            <a:r>
              <a:rPr sz="700" spc="5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464650"/>
                </a:solidFill>
                <a:latin typeface="Arial"/>
                <a:cs typeface="Arial"/>
              </a:rPr>
              <a:t>model</a:t>
            </a:r>
            <a:r>
              <a:rPr sz="700" spc="-25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464650"/>
                </a:solidFill>
                <a:latin typeface="Arial"/>
                <a:cs typeface="Arial"/>
              </a:rPr>
              <a:t>optimizer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81543B51-26D6-B867-E336-28C9A9F08163}"/>
              </a:ext>
            </a:extLst>
          </p:cNvPr>
          <p:cNvSpPr/>
          <p:nvPr/>
        </p:nvSpPr>
        <p:spPr>
          <a:xfrm>
            <a:off x="4447590" y="3698651"/>
            <a:ext cx="813435" cy="476250"/>
          </a:xfrm>
          <a:custGeom>
            <a:avLst/>
            <a:gdLst/>
            <a:ahLst/>
            <a:cxnLst/>
            <a:rect l="l" t="t" r="r" b="b"/>
            <a:pathLst>
              <a:path w="813435" h="476250">
                <a:moveTo>
                  <a:pt x="27127" y="262737"/>
                </a:moveTo>
                <a:lnTo>
                  <a:pt x="0" y="262737"/>
                </a:lnTo>
                <a:lnTo>
                  <a:pt x="0" y="268401"/>
                </a:lnTo>
                <a:lnTo>
                  <a:pt x="2330" y="284615"/>
                </a:lnTo>
                <a:lnTo>
                  <a:pt x="2379" y="284958"/>
                </a:lnTo>
                <a:lnTo>
                  <a:pt x="9921" y="297299"/>
                </a:lnTo>
                <a:lnTo>
                  <a:pt x="23231" y="305008"/>
                </a:lnTo>
                <a:lnTo>
                  <a:pt x="42913" y="307670"/>
                </a:lnTo>
                <a:lnTo>
                  <a:pt x="62719" y="305197"/>
                </a:lnTo>
                <a:lnTo>
                  <a:pt x="77477" y="297600"/>
                </a:lnTo>
                <a:lnTo>
                  <a:pt x="84123" y="288239"/>
                </a:lnTo>
                <a:lnTo>
                  <a:pt x="53441" y="288239"/>
                </a:lnTo>
                <a:lnTo>
                  <a:pt x="44945" y="287832"/>
                </a:lnTo>
                <a:lnTo>
                  <a:pt x="36181" y="286309"/>
                </a:lnTo>
                <a:lnTo>
                  <a:pt x="30721" y="282016"/>
                </a:lnTo>
                <a:lnTo>
                  <a:pt x="27918" y="275370"/>
                </a:lnTo>
                <a:lnTo>
                  <a:pt x="27127" y="266788"/>
                </a:lnTo>
                <a:lnTo>
                  <a:pt x="27127" y="262737"/>
                </a:lnTo>
                <a:close/>
              </a:path>
              <a:path w="813435" h="476250">
                <a:moveTo>
                  <a:pt x="42913" y="167601"/>
                </a:moveTo>
                <a:lnTo>
                  <a:pt x="25640" y="170100"/>
                </a:lnTo>
                <a:lnTo>
                  <a:pt x="12503" y="177571"/>
                </a:lnTo>
                <a:lnTo>
                  <a:pt x="4147" y="189976"/>
                </a:lnTo>
                <a:lnTo>
                  <a:pt x="1219" y="207276"/>
                </a:lnTo>
                <a:lnTo>
                  <a:pt x="3368" y="222033"/>
                </a:lnTo>
                <a:lnTo>
                  <a:pt x="9920" y="233032"/>
                </a:lnTo>
                <a:lnTo>
                  <a:pt x="21027" y="241373"/>
                </a:lnTo>
                <a:lnTo>
                  <a:pt x="36842" y="248158"/>
                </a:lnTo>
                <a:lnTo>
                  <a:pt x="48321" y="252622"/>
                </a:lnTo>
                <a:lnTo>
                  <a:pt x="55819" y="257424"/>
                </a:lnTo>
                <a:lnTo>
                  <a:pt x="59902" y="263361"/>
                </a:lnTo>
                <a:lnTo>
                  <a:pt x="61137" y="271233"/>
                </a:lnTo>
                <a:lnTo>
                  <a:pt x="61017" y="275370"/>
                </a:lnTo>
                <a:lnTo>
                  <a:pt x="60731" y="281355"/>
                </a:lnTo>
                <a:lnTo>
                  <a:pt x="53441" y="288239"/>
                </a:lnTo>
                <a:lnTo>
                  <a:pt x="84123" y="288239"/>
                </a:lnTo>
                <a:lnTo>
                  <a:pt x="86695" y="284615"/>
                </a:lnTo>
                <a:lnTo>
                  <a:pt x="89877" y="265976"/>
                </a:lnTo>
                <a:lnTo>
                  <a:pt x="88676" y="254830"/>
                </a:lnTo>
                <a:lnTo>
                  <a:pt x="84515" y="245430"/>
                </a:lnTo>
                <a:lnTo>
                  <a:pt x="76558" y="237397"/>
                </a:lnTo>
                <a:lnTo>
                  <a:pt x="63969" y="230352"/>
                </a:lnTo>
                <a:lnTo>
                  <a:pt x="30772" y="216585"/>
                </a:lnTo>
                <a:lnTo>
                  <a:pt x="28346" y="211328"/>
                </a:lnTo>
                <a:lnTo>
                  <a:pt x="28346" y="195135"/>
                </a:lnTo>
                <a:lnTo>
                  <a:pt x="31584" y="187439"/>
                </a:lnTo>
                <a:lnTo>
                  <a:pt x="81527" y="187439"/>
                </a:lnTo>
                <a:lnTo>
                  <a:pt x="72871" y="176104"/>
                </a:lnTo>
                <a:lnTo>
                  <a:pt x="59677" y="169651"/>
                </a:lnTo>
                <a:lnTo>
                  <a:pt x="42913" y="167601"/>
                </a:lnTo>
                <a:close/>
              </a:path>
              <a:path w="813435" h="476250">
                <a:moveTo>
                  <a:pt x="81513" y="187439"/>
                </a:moveTo>
                <a:lnTo>
                  <a:pt x="54254" y="187439"/>
                </a:lnTo>
                <a:lnTo>
                  <a:pt x="58699" y="195135"/>
                </a:lnTo>
                <a:lnTo>
                  <a:pt x="58699" y="207683"/>
                </a:lnTo>
                <a:lnTo>
                  <a:pt x="84607" y="207683"/>
                </a:lnTo>
                <a:lnTo>
                  <a:pt x="84607" y="204038"/>
                </a:lnTo>
                <a:lnTo>
                  <a:pt x="81513" y="187439"/>
                </a:lnTo>
                <a:close/>
              </a:path>
              <a:path w="813435" h="476250">
                <a:moveTo>
                  <a:pt x="153022" y="191897"/>
                </a:moveTo>
                <a:lnTo>
                  <a:pt x="125501" y="191897"/>
                </a:lnTo>
                <a:lnTo>
                  <a:pt x="125501" y="304838"/>
                </a:lnTo>
                <a:lnTo>
                  <a:pt x="153022" y="304838"/>
                </a:lnTo>
                <a:lnTo>
                  <a:pt x="153022" y="191897"/>
                </a:lnTo>
                <a:close/>
              </a:path>
              <a:path w="813435" h="476250">
                <a:moveTo>
                  <a:pt x="182575" y="169633"/>
                </a:moveTo>
                <a:lnTo>
                  <a:pt x="95948" y="169633"/>
                </a:lnTo>
                <a:lnTo>
                  <a:pt x="95948" y="191897"/>
                </a:lnTo>
                <a:lnTo>
                  <a:pt x="182575" y="191897"/>
                </a:lnTo>
                <a:lnTo>
                  <a:pt x="182575" y="169633"/>
                </a:lnTo>
                <a:close/>
              </a:path>
              <a:path w="813435" h="476250">
                <a:moveTo>
                  <a:pt x="235204" y="169633"/>
                </a:moveTo>
                <a:lnTo>
                  <a:pt x="195135" y="169633"/>
                </a:lnTo>
                <a:lnTo>
                  <a:pt x="195135" y="304838"/>
                </a:lnTo>
                <a:lnTo>
                  <a:pt x="220230" y="304838"/>
                </a:lnTo>
                <a:lnTo>
                  <a:pt x="220230" y="196748"/>
                </a:lnTo>
                <a:lnTo>
                  <a:pt x="240719" y="196748"/>
                </a:lnTo>
                <a:lnTo>
                  <a:pt x="235204" y="169633"/>
                </a:lnTo>
                <a:close/>
              </a:path>
              <a:path w="813435" h="476250">
                <a:moveTo>
                  <a:pt x="240719" y="196748"/>
                </a:moveTo>
                <a:lnTo>
                  <a:pt x="220637" y="196748"/>
                </a:lnTo>
                <a:lnTo>
                  <a:pt x="244513" y="304838"/>
                </a:lnTo>
                <a:lnTo>
                  <a:pt x="265569" y="304838"/>
                </a:lnTo>
                <a:lnTo>
                  <a:pt x="274338" y="265163"/>
                </a:lnTo>
                <a:lnTo>
                  <a:pt x="254635" y="265163"/>
                </a:lnTo>
                <a:lnTo>
                  <a:pt x="240719" y="196748"/>
                </a:lnTo>
                <a:close/>
              </a:path>
              <a:path w="813435" h="476250">
                <a:moveTo>
                  <a:pt x="314960" y="196748"/>
                </a:moveTo>
                <a:lnTo>
                  <a:pt x="289864" y="196748"/>
                </a:lnTo>
                <a:lnTo>
                  <a:pt x="289864" y="304838"/>
                </a:lnTo>
                <a:lnTo>
                  <a:pt x="314960" y="304838"/>
                </a:lnTo>
                <a:lnTo>
                  <a:pt x="314960" y="196748"/>
                </a:lnTo>
                <a:close/>
              </a:path>
              <a:path w="813435" h="476250">
                <a:moveTo>
                  <a:pt x="314960" y="169633"/>
                </a:moveTo>
                <a:lnTo>
                  <a:pt x="274472" y="169633"/>
                </a:lnTo>
                <a:lnTo>
                  <a:pt x="255041" y="265163"/>
                </a:lnTo>
                <a:lnTo>
                  <a:pt x="274338" y="265163"/>
                </a:lnTo>
                <a:lnTo>
                  <a:pt x="289458" y="196748"/>
                </a:lnTo>
                <a:lnTo>
                  <a:pt x="314960" y="196748"/>
                </a:lnTo>
                <a:lnTo>
                  <a:pt x="314960" y="169633"/>
                </a:lnTo>
                <a:close/>
              </a:path>
              <a:path w="813435" h="476250">
                <a:moveTo>
                  <a:pt x="344512" y="268808"/>
                </a:moveTo>
                <a:lnTo>
                  <a:pt x="332371" y="268808"/>
                </a:lnTo>
                <a:lnTo>
                  <a:pt x="335517" y="285340"/>
                </a:lnTo>
                <a:lnTo>
                  <a:pt x="342992" y="297243"/>
                </a:lnTo>
                <a:lnTo>
                  <a:pt x="354567" y="304441"/>
                </a:lnTo>
                <a:lnTo>
                  <a:pt x="370014" y="306857"/>
                </a:lnTo>
                <a:lnTo>
                  <a:pt x="386610" y="303947"/>
                </a:lnTo>
                <a:lnTo>
                  <a:pt x="395983" y="297548"/>
                </a:lnTo>
                <a:lnTo>
                  <a:pt x="370014" y="297548"/>
                </a:lnTo>
                <a:lnTo>
                  <a:pt x="358684" y="295277"/>
                </a:lnTo>
                <a:lnTo>
                  <a:pt x="350734" y="289098"/>
                </a:lnTo>
                <a:lnTo>
                  <a:pt x="346049" y="279958"/>
                </a:lnTo>
                <a:lnTo>
                  <a:pt x="344512" y="268808"/>
                </a:lnTo>
                <a:close/>
              </a:path>
              <a:path w="813435" h="476250">
                <a:moveTo>
                  <a:pt x="395542" y="180149"/>
                </a:moveTo>
                <a:lnTo>
                  <a:pt x="370014" y="180149"/>
                </a:lnTo>
                <a:lnTo>
                  <a:pt x="379865" y="181833"/>
                </a:lnTo>
                <a:lnTo>
                  <a:pt x="379698" y="181833"/>
                </a:lnTo>
                <a:lnTo>
                  <a:pt x="386613" y="186631"/>
                </a:lnTo>
                <a:lnTo>
                  <a:pt x="390849" y="194503"/>
                </a:lnTo>
                <a:lnTo>
                  <a:pt x="392277" y="205257"/>
                </a:lnTo>
                <a:lnTo>
                  <a:pt x="390570" y="216009"/>
                </a:lnTo>
                <a:lnTo>
                  <a:pt x="385598" y="223877"/>
                </a:lnTo>
                <a:lnTo>
                  <a:pt x="377591" y="228708"/>
                </a:lnTo>
                <a:lnTo>
                  <a:pt x="366776" y="230352"/>
                </a:lnTo>
                <a:lnTo>
                  <a:pt x="360299" y="230352"/>
                </a:lnTo>
                <a:lnTo>
                  <a:pt x="360622" y="238089"/>
                </a:lnTo>
                <a:lnTo>
                  <a:pt x="360705" y="240068"/>
                </a:lnTo>
                <a:lnTo>
                  <a:pt x="369608" y="240068"/>
                </a:lnTo>
                <a:lnTo>
                  <a:pt x="380614" y="241794"/>
                </a:lnTo>
                <a:lnTo>
                  <a:pt x="389040" y="246899"/>
                </a:lnTo>
                <a:lnTo>
                  <a:pt x="394430" y="255268"/>
                </a:lnTo>
                <a:lnTo>
                  <a:pt x="396261" y="266382"/>
                </a:lnTo>
                <a:lnTo>
                  <a:pt x="396328" y="266788"/>
                </a:lnTo>
                <a:lnTo>
                  <a:pt x="394153" y="281158"/>
                </a:lnTo>
                <a:lnTo>
                  <a:pt x="388334" y="290669"/>
                </a:lnTo>
                <a:lnTo>
                  <a:pt x="379933" y="295930"/>
                </a:lnTo>
                <a:lnTo>
                  <a:pt x="370014" y="297548"/>
                </a:lnTo>
                <a:lnTo>
                  <a:pt x="395983" y="297548"/>
                </a:lnTo>
                <a:lnTo>
                  <a:pt x="398653" y="295725"/>
                </a:lnTo>
                <a:lnTo>
                  <a:pt x="405990" y="282950"/>
                </a:lnTo>
                <a:lnTo>
                  <a:pt x="408409" y="266788"/>
                </a:lnTo>
                <a:lnTo>
                  <a:pt x="408470" y="266382"/>
                </a:lnTo>
                <a:lnTo>
                  <a:pt x="406787" y="255268"/>
                </a:lnTo>
                <a:lnTo>
                  <a:pt x="406705" y="254724"/>
                </a:lnTo>
                <a:lnTo>
                  <a:pt x="401639" y="245078"/>
                </a:lnTo>
                <a:lnTo>
                  <a:pt x="393612" y="238089"/>
                </a:lnTo>
                <a:lnTo>
                  <a:pt x="382968" y="234403"/>
                </a:lnTo>
                <a:lnTo>
                  <a:pt x="382968" y="233997"/>
                </a:lnTo>
                <a:lnTo>
                  <a:pt x="392472" y="229822"/>
                </a:lnTo>
                <a:lnTo>
                  <a:pt x="399167" y="223067"/>
                </a:lnTo>
                <a:lnTo>
                  <a:pt x="403128" y="214186"/>
                </a:lnTo>
                <a:lnTo>
                  <a:pt x="404431" y="203631"/>
                </a:lnTo>
                <a:lnTo>
                  <a:pt x="401957" y="189732"/>
                </a:lnTo>
                <a:lnTo>
                  <a:pt x="395542" y="180149"/>
                </a:lnTo>
                <a:close/>
              </a:path>
              <a:path w="813435" h="476250">
                <a:moveTo>
                  <a:pt x="370014" y="170434"/>
                </a:moveTo>
                <a:lnTo>
                  <a:pt x="354541" y="173123"/>
                </a:lnTo>
                <a:lnTo>
                  <a:pt x="343396" y="180709"/>
                </a:lnTo>
                <a:lnTo>
                  <a:pt x="336654" y="192470"/>
                </a:lnTo>
                <a:lnTo>
                  <a:pt x="334391" y="207683"/>
                </a:lnTo>
                <a:lnTo>
                  <a:pt x="346532" y="207683"/>
                </a:lnTo>
                <a:lnTo>
                  <a:pt x="348322" y="195526"/>
                </a:lnTo>
                <a:lnTo>
                  <a:pt x="353263" y="186934"/>
                </a:lnTo>
                <a:lnTo>
                  <a:pt x="360708" y="181833"/>
                </a:lnTo>
                <a:lnTo>
                  <a:pt x="370014" y="180149"/>
                </a:lnTo>
                <a:lnTo>
                  <a:pt x="395542" y="180149"/>
                </a:lnTo>
                <a:lnTo>
                  <a:pt x="394966" y="179289"/>
                </a:lnTo>
                <a:lnTo>
                  <a:pt x="384103" y="172717"/>
                </a:lnTo>
                <a:lnTo>
                  <a:pt x="370014" y="170434"/>
                </a:lnTo>
                <a:close/>
              </a:path>
              <a:path w="813435" h="476250">
                <a:moveTo>
                  <a:pt x="487679" y="180555"/>
                </a:moveTo>
                <a:lnTo>
                  <a:pt x="461505" y="180555"/>
                </a:lnTo>
                <a:lnTo>
                  <a:pt x="471217" y="182352"/>
                </a:lnTo>
                <a:lnTo>
                  <a:pt x="478764" y="187640"/>
                </a:lnTo>
                <a:lnTo>
                  <a:pt x="483654" y="196270"/>
                </a:lnTo>
                <a:lnTo>
                  <a:pt x="485274" y="207276"/>
                </a:lnTo>
                <a:lnTo>
                  <a:pt x="485394" y="208089"/>
                </a:lnTo>
                <a:lnTo>
                  <a:pt x="452196" y="253428"/>
                </a:lnTo>
                <a:lnTo>
                  <a:pt x="440313" y="264882"/>
                </a:lnTo>
                <a:lnTo>
                  <a:pt x="431503" y="276853"/>
                </a:lnTo>
                <a:lnTo>
                  <a:pt x="426116" y="289918"/>
                </a:lnTo>
                <a:lnTo>
                  <a:pt x="424256" y="305244"/>
                </a:lnTo>
                <a:lnTo>
                  <a:pt x="498348" y="305244"/>
                </a:lnTo>
                <a:lnTo>
                  <a:pt x="498348" y="295122"/>
                </a:lnTo>
                <a:lnTo>
                  <a:pt x="437222" y="295122"/>
                </a:lnTo>
                <a:lnTo>
                  <a:pt x="439750" y="285360"/>
                </a:lnTo>
                <a:lnTo>
                  <a:pt x="444404" y="276853"/>
                </a:lnTo>
                <a:lnTo>
                  <a:pt x="451335" y="268880"/>
                </a:lnTo>
                <a:lnTo>
                  <a:pt x="460692" y="260718"/>
                </a:lnTo>
                <a:lnTo>
                  <a:pt x="475272" y="248564"/>
                </a:lnTo>
                <a:lnTo>
                  <a:pt x="486096" y="238416"/>
                </a:lnTo>
                <a:lnTo>
                  <a:pt x="492933" y="228682"/>
                </a:lnTo>
                <a:lnTo>
                  <a:pt x="496505" y="218567"/>
                </a:lnTo>
                <a:lnTo>
                  <a:pt x="497461" y="208089"/>
                </a:lnTo>
                <a:lnTo>
                  <a:pt x="497535" y="207276"/>
                </a:lnTo>
                <a:lnTo>
                  <a:pt x="494657" y="190825"/>
                </a:lnTo>
                <a:lnTo>
                  <a:pt x="487679" y="180555"/>
                </a:lnTo>
                <a:close/>
              </a:path>
              <a:path w="813435" h="476250">
                <a:moveTo>
                  <a:pt x="462724" y="170840"/>
                </a:moveTo>
                <a:lnTo>
                  <a:pt x="446075" y="173775"/>
                </a:lnTo>
                <a:lnTo>
                  <a:pt x="434282" y="182175"/>
                </a:lnTo>
                <a:lnTo>
                  <a:pt x="427195" y="195432"/>
                </a:lnTo>
                <a:lnTo>
                  <a:pt x="424662" y="212940"/>
                </a:lnTo>
                <a:lnTo>
                  <a:pt x="436816" y="212940"/>
                </a:lnTo>
                <a:lnTo>
                  <a:pt x="438848" y="198488"/>
                </a:lnTo>
                <a:lnTo>
                  <a:pt x="443693" y="188399"/>
                </a:lnTo>
                <a:lnTo>
                  <a:pt x="451271" y="182485"/>
                </a:lnTo>
                <a:lnTo>
                  <a:pt x="461505" y="180555"/>
                </a:lnTo>
                <a:lnTo>
                  <a:pt x="487679" y="180555"/>
                </a:lnTo>
                <a:lnTo>
                  <a:pt x="486959" y="179495"/>
                </a:lnTo>
                <a:lnTo>
                  <a:pt x="475846" y="172947"/>
                </a:lnTo>
                <a:lnTo>
                  <a:pt x="462724" y="170840"/>
                </a:lnTo>
                <a:close/>
              </a:path>
              <a:path w="813435" h="476250">
                <a:moveTo>
                  <a:pt x="168414" y="335203"/>
                </a:moveTo>
                <a:lnTo>
                  <a:pt x="143779" y="340396"/>
                </a:lnTo>
                <a:lnTo>
                  <a:pt x="129851" y="354887"/>
                </a:lnTo>
                <a:lnTo>
                  <a:pt x="123666" y="377042"/>
                </a:lnTo>
                <a:lnTo>
                  <a:pt x="122262" y="405231"/>
                </a:lnTo>
                <a:lnTo>
                  <a:pt x="123651" y="432037"/>
                </a:lnTo>
                <a:lnTo>
                  <a:pt x="123723" y="433427"/>
                </a:lnTo>
                <a:lnTo>
                  <a:pt x="129960" y="455434"/>
                </a:lnTo>
                <a:lnTo>
                  <a:pt x="130003" y="455587"/>
                </a:lnTo>
                <a:lnTo>
                  <a:pt x="143951" y="470078"/>
                </a:lnTo>
                <a:lnTo>
                  <a:pt x="168414" y="475272"/>
                </a:lnTo>
                <a:lnTo>
                  <a:pt x="190148" y="470895"/>
                </a:lnTo>
                <a:lnTo>
                  <a:pt x="203230" y="459081"/>
                </a:lnTo>
                <a:lnTo>
                  <a:pt x="204524" y="455587"/>
                </a:lnTo>
                <a:lnTo>
                  <a:pt x="204581" y="455434"/>
                </a:lnTo>
                <a:lnTo>
                  <a:pt x="167195" y="455434"/>
                </a:lnTo>
                <a:lnTo>
                  <a:pt x="159524" y="453656"/>
                </a:lnTo>
                <a:lnTo>
                  <a:pt x="154089" y="446679"/>
                </a:lnTo>
                <a:lnTo>
                  <a:pt x="150854" y="432037"/>
                </a:lnTo>
                <a:lnTo>
                  <a:pt x="149783" y="407263"/>
                </a:lnTo>
                <a:lnTo>
                  <a:pt x="150490" y="383374"/>
                </a:lnTo>
                <a:lnTo>
                  <a:pt x="150504" y="382875"/>
                </a:lnTo>
                <a:lnTo>
                  <a:pt x="153123" y="366726"/>
                </a:lnTo>
                <a:lnTo>
                  <a:pt x="158324" y="357791"/>
                </a:lnTo>
                <a:lnTo>
                  <a:pt x="166789" y="355041"/>
                </a:lnTo>
                <a:lnTo>
                  <a:pt x="204849" y="355041"/>
                </a:lnTo>
                <a:lnTo>
                  <a:pt x="203835" y="352002"/>
                </a:lnTo>
                <a:lnTo>
                  <a:pt x="191324" y="339998"/>
                </a:lnTo>
                <a:lnTo>
                  <a:pt x="168414" y="335203"/>
                </a:lnTo>
                <a:close/>
              </a:path>
              <a:path w="813435" h="476250">
                <a:moveTo>
                  <a:pt x="211328" y="421030"/>
                </a:moveTo>
                <a:lnTo>
                  <a:pt x="184200" y="421030"/>
                </a:lnTo>
                <a:lnTo>
                  <a:pt x="182909" y="438702"/>
                </a:lnTo>
                <a:lnTo>
                  <a:pt x="179341" y="449162"/>
                </a:lnTo>
                <a:lnTo>
                  <a:pt x="173951" y="454157"/>
                </a:lnTo>
                <a:lnTo>
                  <a:pt x="167195" y="455434"/>
                </a:lnTo>
                <a:lnTo>
                  <a:pt x="204581" y="455434"/>
                </a:lnTo>
                <a:lnTo>
                  <a:pt x="209632" y="441801"/>
                </a:lnTo>
                <a:lnTo>
                  <a:pt x="211328" y="421030"/>
                </a:lnTo>
                <a:close/>
              </a:path>
              <a:path w="813435" h="476250">
                <a:moveTo>
                  <a:pt x="204849" y="355041"/>
                </a:moveTo>
                <a:lnTo>
                  <a:pt x="166789" y="355041"/>
                </a:lnTo>
                <a:lnTo>
                  <a:pt x="174446" y="356678"/>
                </a:lnTo>
                <a:lnTo>
                  <a:pt x="179443" y="361769"/>
                </a:lnTo>
                <a:lnTo>
                  <a:pt x="182160" y="370578"/>
                </a:lnTo>
                <a:lnTo>
                  <a:pt x="182949" y="382875"/>
                </a:lnTo>
                <a:lnTo>
                  <a:pt x="182981" y="383374"/>
                </a:lnTo>
                <a:lnTo>
                  <a:pt x="210108" y="383374"/>
                </a:lnTo>
                <a:lnTo>
                  <a:pt x="209059" y="367650"/>
                </a:lnTo>
                <a:lnTo>
                  <a:pt x="204849" y="355041"/>
                </a:lnTo>
                <a:close/>
              </a:path>
              <a:path w="813435" h="476250">
                <a:moveTo>
                  <a:pt x="252209" y="371233"/>
                </a:moveTo>
                <a:lnTo>
                  <a:pt x="226301" y="371233"/>
                </a:lnTo>
                <a:lnTo>
                  <a:pt x="226301" y="446532"/>
                </a:lnTo>
                <a:lnTo>
                  <a:pt x="228072" y="459626"/>
                </a:lnTo>
                <a:lnTo>
                  <a:pt x="233183" y="468696"/>
                </a:lnTo>
                <a:lnTo>
                  <a:pt x="241329" y="473971"/>
                </a:lnTo>
                <a:lnTo>
                  <a:pt x="252209" y="475678"/>
                </a:lnTo>
                <a:lnTo>
                  <a:pt x="259966" y="474880"/>
                </a:lnTo>
                <a:lnTo>
                  <a:pt x="267190" y="472032"/>
                </a:lnTo>
                <a:lnTo>
                  <a:pt x="273503" y="467361"/>
                </a:lnTo>
                <a:lnTo>
                  <a:pt x="278523" y="461098"/>
                </a:lnTo>
                <a:lnTo>
                  <a:pt x="303225" y="461098"/>
                </a:lnTo>
                <a:lnTo>
                  <a:pt x="303225" y="455434"/>
                </a:lnTo>
                <a:lnTo>
                  <a:pt x="255447" y="455434"/>
                </a:lnTo>
                <a:lnTo>
                  <a:pt x="252209" y="451383"/>
                </a:lnTo>
                <a:lnTo>
                  <a:pt x="252209" y="371233"/>
                </a:lnTo>
                <a:close/>
              </a:path>
              <a:path w="813435" h="476250">
                <a:moveTo>
                  <a:pt x="303225" y="461098"/>
                </a:moveTo>
                <a:lnTo>
                  <a:pt x="278523" y="461098"/>
                </a:lnTo>
                <a:lnTo>
                  <a:pt x="278523" y="473252"/>
                </a:lnTo>
                <a:lnTo>
                  <a:pt x="303225" y="473252"/>
                </a:lnTo>
                <a:lnTo>
                  <a:pt x="303225" y="461098"/>
                </a:lnTo>
                <a:close/>
              </a:path>
              <a:path w="813435" h="476250">
                <a:moveTo>
                  <a:pt x="303225" y="370827"/>
                </a:moveTo>
                <a:lnTo>
                  <a:pt x="277304" y="370827"/>
                </a:lnTo>
                <a:lnTo>
                  <a:pt x="277304" y="450176"/>
                </a:lnTo>
                <a:lnTo>
                  <a:pt x="272453" y="455434"/>
                </a:lnTo>
                <a:lnTo>
                  <a:pt x="303225" y="455434"/>
                </a:lnTo>
                <a:lnTo>
                  <a:pt x="303225" y="370827"/>
                </a:lnTo>
                <a:close/>
              </a:path>
              <a:path w="813435" h="476250">
                <a:moveTo>
                  <a:pt x="393100" y="462318"/>
                </a:moveTo>
                <a:lnTo>
                  <a:pt x="346125" y="462318"/>
                </a:lnTo>
                <a:lnTo>
                  <a:pt x="350245" y="468047"/>
                </a:lnTo>
                <a:lnTo>
                  <a:pt x="355692" y="472336"/>
                </a:lnTo>
                <a:lnTo>
                  <a:pt x="362124" y="474957"/>
                </a:lnTo>
                <a:lnTo>
                  <a:pt x="369201" y="475678"/>
                </a:lnTo>
                <a:lnTo>
                  <a:pt x="383128" y="472623"/>
                </a:lnTo>
                <a:lnTo>
                  <a:pt x="392839" y="463078"/>
                </a:lnTo>
                <a:lnTo>
                  <a:pt x="393100" y="462318"/>
                </a:lnTo>
                <a:close/>
              </a:path>
              <a:path w="813435" h="476250">
                <a:moveTo>
                  <a:pt x="346938" y="338035"/>
                </a:moveTo>
                <a:lnTo>
                  <a:pt x="320624" y="338035"/>
                </a:lnTo>
                <a:lnTo>
                  <a:pt x="320624" y="473252"/>
                </a:lnTo>
                <a:lnTo>
                  <a:pt x="345732" y="473252"/>
                </a:lnTo>
                <a:lnTo>
                  <a:pt x="345732" y="462318"/>
                </a:lnTo>
                <a:lnTo>
                  <a:pt x="393100" y="462318"/>
                </a:lnTo>
                <a:lnTo>
                  <a:pt x="395318" y="455841"/>
                </a:lnTo>
                <a:lnTo>
                  <a:pt x="360705" y="455841"/>
                </a:lnTo>
                <a:lnTo>
                  <a:pt x="353769" y="453721"/>
                </a:lnTo>
                <a:lnTo>
                  <a:pt x="349569" y="447387"/>
                </a:lnTo>
                <a:lnTo>
                  <a:pt x="347494" y="436879"/>
                </a:lnTo>
                <a:lnTo>
                  <a:pt x="346938" y="422236"/>
                </a:lnTo>
                <a:lnTo>
                  <a:pt x="347494" y="407593"/>
                </a:lnTo>
                <a:lnTo>
                  <a:pt x="349569" y="397086"/>
                </a:lnTo>
                <a:lnTo>
                  <a:pt x="353769" y="390752"/>
                </a:lnTo>
                <a:lnTo>
                  <a:pt x="360705" y="388632"/>
                </a:lnTo>
                <a:lnTo>
                  <a:pt x="395316" y="388632"/>
                </a:lnTo>
                <a:lnTo>
                  <a:pt x="392839" y="381400"/>
                </a:lnTo>
                <a:lnTo>
                  <a:pt x="392381" y="380949"/>
                </a:lnTo>
                <a:lnTo>
                  <a:pt x="346938" y="380949"/>
                </a:lnTo>
                <a:lnTo>
                  <a:pt x="346938" y="338035"/>
                </a:lnTo>
                <a:close/>
              </a:path>
              <a:path w="813435" h="476250">
                <a:moveTo>
                  <a:pt x="395316" y="388632"/>
                </a:moveTo>
                <a:lnTo>
                  <a:pt x="360705" y="388632"/>
                </a:lnTo>
                <a:lnTo>
                  <a:pt x="367635" y="390752"/>
                </a:lnTo>
                <a:lnTo>
                  <a:pt x="371836" y="397086"/>
                </a:lnTo>
                <a:lnTo>
                  <a:pt x="373914" y="407593"/>
                </a:lnTo>
                <a:lnTo>
                  <a:pt x="374472" y="422236"/>
                </a:lnTo>
                <a:lnTo>
                  <a:pt x="373914" y="436879"/>
                </a:lnTo>
                <a:lnTo>
                  <a:pt x="371836" y="447387"/>
                </a:lnTo>
                <a:lnTo>
                  <a:pt x="367635" y="453721"/>
                </a:lnTo>
                <a:lnTo>
                  <a:pt x="360705" y="455841"/>
                </a:lnTo>
                <a:lnTo>
                  <a:pt x="395318" y="455841"/>
                </a:lnTo>
                <a:lnTo>
                  <a:pt x="398526" y="446473"/>
                </a:lnTo>
                <a:lnTo>
                  <a:pt x="400380" y="422236"/>
                </a:lnTo>
                <a:lnTo>
                  <a:pt x="398526" y="398006"/>
                </a:lnTo>
                <a:lnTo>
                  <a:pt x="395316" y="388632"/>
                </a:lnTo>
                <a:close/>
              </a:path>
              <a:path w="813435" h="476250">
                <a:moveTo>
                  <a:pt x="369201" y="368795"/>
                </a:moveTo>
                <a:lnTo>
                  <a:pt x="362657" y="369445"/>
                </a:lnTo>
                <a:lnTo>
                  <a:pt x="356588" y="371852"/>
                </a:lnTo>
                <a:lnTo>
                  <a:pt x="351388" y="375747"/>
                </a:lnTo>
                <a:lnTo>
                  <a:pt x="347345" y="380949"/>
                </a:lnTo>
                <a:lnTo>
                  <a:pt x="392381" y="380949"/>
                </a:lnTo>
                <a:lnTo>
                  <a:pt x="383128" y="371852"/>
                </a:lnTo>
                <a:lnTo>
                  <a:pt x="369201" y="368795"/>
                </a:lnTo>
                <a:close/>
              </a:path>
              <a:path w="813435" h="476250">
                <a:moveTo>
                  <a:pt x="452196" y="368401"/>
                </a:moveTo>
                <a:lnTo>
                  <a:pt x="431012" y="372810"/>
                </a:lnTo>
                <a:lnTo>
                  <a:pt x="418745" y="384543"/>
                </a:lnTo>
                <a:lnTo>
                  <a:pt x="413082" y="401362"/>
                </a:lnTo>
                <a:lnTo>
                  <a:pt x="411765" y="420217"/>
                </a:lnTo>
                <a:lnTo>
                  <a:pt x="411708" y="421030"/>
                </a:lnTo>
                <a:lnTo>
                  <a:pt x="412432" y="438835"/>
                </a:lnTo>
                <a:lnTo>
                  <a:pt x="412493" y="440327"/>
                </a:lnTo>
                <a:lnTo>
                  <a:pt x="417074" y="457917"/>
                </a:lnTo>
                <a:lnTo>
                  <a:pt x="428789" y="470725"/>
                </a:lnTo>
                <a:lnTo>
                  <a:pt x="450977" y="475678"/>
                </a:lnTo>
                <a:lnTo>
                  <a:pt x="467040" y="473224"/>
                </a:lnTo>
                <a:lnTo>
                  <a:pt x="478356" y="466063"/>
                </a:lnTo>
                <a:lnTo>
                  <a:pt x="483172" y="457917"/>
                </a:lnTo>
                <a:lnTo>
                  <a:pt x="450744" y="457917"/>
                </a:lnTo>
                <a:lnTo>
                  <a:pt x="444447" y="455843"/>
                </a:lnTo>
                <a:lnTo>
                  <a:pt x="440450" y="450524"/>
                </a:lnTo>
                <a:lnTo>
                  <a:pt x="438274" y="443003"/>
                </a:lnTo>
                <a:lnTo>
                  <a:pt x="437616" y="434378"/>
                </a:lnTo>
                <a:lnTo>
                  <a:pt x="437616" y="426288"/>
                </a:lnTo>
                <a:lnTo>
                  <a:pt x="489445" y="425881"/>
                </a:lnTo>
                <a:lnTo>
                  <a:pt x="489445" y="420217"/>
                </a:lnTo>
                <a:lnTo>
                  <a:pt x="488742" y="410502"/>
                </a:lnTo>
                <a:lnTo>
                  <a:pt x="437616" y="410502"/>
                </a:lnTo>
                <a:lnTo>
                  <a:pt x="437616" y="397141"/>
                </a:lnTo>
                <a:lnTo>
                  <a:pt x="440055" y="386207"/>
                </a:lnTo>
                <a:lnTo>
                  <a:pt x="483510" y="386207"/>
                </a:lnTo>
                <a:lnTo>
                  <a:pt x="482207" y="382465"/>
                </a:lnTo>
                <a:lnTo>
                  <a:pt x="470826" y="372056"/>
                </a:lnTo>
                <a:lnTo>
                  <a:pt x="452196" y="368401"/>
                </a:lnTo>
                <a:close/>
              </a:path>
              <a:path w="813435" h="476250">
                <a:moveTo>
                  <a:pt x="487819" y="438835"/>
                </a:moveTo>
                <a:lnTo>
                  <a:pt x="464337" y="438835"/>
                </a:lnTo>
                <a:lnTo>
                  <a:pt x="462834" y="450524"/>
                </a:lnTo>
                <a:lnTo>
                  <a:pt x="462724" y="451383"/>
                </a:lnTo>
                <a:lnTo>
                  <a:pt x="459047" y="457917"/>
                </a:lnTo>
                <a:lnTo>
                  <a:pt x="483172" y="457917"/>
                </a:lnTo>
                <a:lnTo>
                  <a:pt x="485193" y="454499"/>
                </a:lnTo>
                <a:lnTo>
                  <a:pt x="487819" y="438835"/>
                </a:lnTo>
                <a:close/>
              </a:path>
              <a:path w="813435" h="476250">
                <a:moveTo>
                  <a:pt x="483510" y="386207"/>
                </a:moveTo>
                <a:lnTo>
                  <a:pt x="450977" y="386207"/>
                </a:lnTo>
                <a:lnTo>
                  <a:pt x="457620" y="387838"/>
                </a:lnTo>
                <a:lnTo>
                  <a:pt x="461605" y="392582"/>
                </a:lnTo>
                <a:lnTo>
                  <a:pt x="463616" y="400212"/>
                </a:lnTo>
                <a:lnTo>
                  <a:pt x="464337" y="410502"/>
                </a:lnTo>
                <a:lnTo>
                  <a:pt x="488742" y="410502"/>
                </a:lnTo>
                <a:lnTo>
                  <a:pt x="488081" y="401362"/>
                </a:lnTo>
                <a:lnTo>
                  <a:pt x="487997" y="400212"/>
                </a:lnTo>
                <a:lnTo>
                  <a:pt x="487895" y="398796"/>
                </a:lnTo>
                <a:lnTo>
                  <a:pt x="483510" y="386207"/>
                </a:lnTo>
                <a:close/>
              </a:path>
              <a:path w="813435" h="476250">
                <a:moveTo>
                  <a:pt x="536003" y="453009"/>
                </a:moveTo>
                <a:lnTo>
                  <a:pt x="518591" y="453009"/>
                </a:lnTo>
                <a:lnTo>
                  <a:pt x="518591" y="473252"/>
                </a:lnTo>
                <a:lnTo>
                  <a:pt x="536003" y="473252"/>
                </a:lnTo>
                <a:lnTo>
                  <a:pt x="536003" y="453009"/>
                </a:lnTo>
                <a:close/>
              </a:path>
              <a:path w="813435" h="476250">
                <a:moveTo>
                  <a:pt x="609676" y="338035"/>
                </a:moveTo>
                <a:lnTo>
                  <a:pt x="587413" y="338035"/>
                </a:lnTo>
                <a:lnTo>
                  <a:pt x="548144" y="473252"/>
                </a:lnTo>
                <a:lnTo>
                  <a:pt x="565543" y="473252"/>
                </a:lnTo>
                <a:lnTo>
                  <a:pt x="575665" y="436003"/>
                </a:lnTo>
                <a:lnTo>
                  <a:pt x="636075" y="436003"/>
                </a:lnTo>
                <a:lnTo>
                  <a:pt x="632365" y="422236"/>
                </a:lnTo>
                <a:lnTo>
                  <a:pt x="579310" y="422236"/>
                </a:lnTo>
                <a:lnTo>
                  <a:pt x="597928" y="357060"/>
                </a:lnTo>
                <a:lnTo>
                  <a:pt x="614802" y="357060"/>
                </a:lnTo>
                <a:lnTo>
                  <a:pt x="609676" y="338035"/>
                </a:lnTo>
                <a:close/>
              </a:path>
              <a:path w="813435" h="476250">
                <a:moveTo>
                  <a:pt x="636075" y="436003"/>
                </a:moveTo>
                <a:lnTo>
                  <a:pt x="618985" y="436003"/>
                </a:lnTo>
                <a:lnTo>
                  <a:pt x="628700" y="473252"/>
                </a:lnTo>
                <a:lnTo>
                  <a:pt x="646112" y="473252"/>
                </a:lnTo>
                <a:lnTo>
                  <a:pt x="636075" y="436003"/>
                </a:lnTo>
                <a:close/>
              </a:path>
              <a:path w="813435" h="476250">
                <a:moveTo>
                  <a:pt x="614802" y="357060"/>
                </a:moveTo>
                <a:lnTo>
                  <a:pt x="598335" y="357060"/>
                </a:lnTo>
                <a:lnTo>
                  <a:pt x="615746" y="422236"/>
                </a:lnTo>
                <a:lnTo>
                  <a:pt x="632365" y="422236"/>
                </a:lnTo>
                <a:lnTo>
                  <a:pt x="614802" y="357060"/>
                </a:lnTo>
                <a:close/>
              </a:path>
              <a:path w="813435" h="476250">
                <a:moveTo>
                  <a:pt x="672020" y="338035"/>
                </a:moveTo>
                <a:lnTo>
                  <a:pt x="655421" y="338035"/>
                </a:lnTo>
                <a:lnTo>
                  <a:pt x="655421" y="473252"/>
                </a:lnTo>
                <a:lnTo>
                  <a:pt x="672020" y="473252"/>
                </a:lnTo>
                <a:lnTo>
                  <a:pt x="672020" y="338035"/>
                </a:lnTo>
                <a:close/>
              </a:path>
              <a:path w="813435" h="476250">
                <a:moveTo>
                  <a:pt x="813295" y="75704"/>
                </a:moveTo>
                <a:lnTo>
                  <a:pt x="789915" y="85022"/>
                </a:lnTo>
                <a:lnTo>
                  <a:pt x="664730" y="136436"/>
                </a:lnTo>
                <a:lnTo>
                  <a:pt x="663924" y="294716"/>
                </a:lnTo>
                <a:lnTo>
                  <a:pt x="663917" y="295935"/>
                </a:lnTo>
                <a:lnTo>
                  <a:pt x="803186" y="227926"/>
                </a:lnTo>
                <a:lnTo>
                  <a:pt x="813295" y="75704"/>
                </a:lnTo>
                <a:close/>
              </a:path>
              <a:path w="813435" h="476250">
                <a:moveTo>
                  <a:pt x="541667" y="57492"/>
                </a:moveTo>
                <a:lnTo>
                  <a:pt x="550570" y="207683"/>
                </a:lnTo>
                <a:lnTo>
                  <a:pt x="652589" y="294716"/>
                </a:lnTo>
                <a:lnTo>
                  <a:pt x="651776" y="136436"/>
                </a:lnTo>
                <a:lnTo>
                  <a:pt x="541667" y="57492"/>
                </a:lnTo>
                <a:close/>
              </a:path>
              <a:path w="813435" h="476250">
                <a:moveTo>
                  <a:pt x="690232" y="0"/>
                </a:moveTo>
                <a:lnTo>
                  <a:pt x="546112" y="50203"/>
                </a:lnTo>
                <a:lnTo>
                  <a:pt x="657440" y="128333"/>
                </a:lnTo>
                <a:lnTo>
                  <a:pt x="806424" y="65189"/>
                </a:lnTo>
                <a:lnTo>
                  <a:pt x="690232" y="0"/>
                </a:lnTo>
                <a:close/>
              </a:path>
            </a:pathLst>
          </a:custGeom>
          <a:solidFill>
            <a:srgbClr val="3BB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5">
            <a:extLst>
              <a:ext uri="{FF2B5EF4-FFF2-40B4-BE49-F238E27FC236}">
                <a16:creationId xmlns:a16="http://schemas.microsoft.com/office/drawing/2014/main" id="{9FBD5843-708E-E230-3B16-17342930DDB7}"/>
              </a:ext>
            </a:extLst>
          </p:cNvPr>
          <p:cNvGrpSpPr/>
          <p:nvPr/>
        </p:nvGrpSpPr>
        <p:grpSpPr>
          <a:xfrm>
            <a:off x="6431288" y="3655492"/>
            <a:ext cx="842621" cy="1794583"/>
            <a:chOff x="6431288" y="3655492"/>
            <a:chExt cx="842621" cy="1794583"/>
          </a:xfrm>
        </p:grpSpPr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2170D3FF-C445-0CC7-809D-045F3D3C87FF}"/>
                </a:ext>
              </a:extLst>
            </p:cNvPr>
            <p:cNvSpPr/>
            <p:nvPr/>
          </p:nvSpPr>
          <p:spPr>
            <a:xfrm>
              <a:off x="7090609" y="5199889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689"/>
                  </a:lnTo>
                </a:path>
              </a:pathLst>
            </a:custGeom>
            <a:ln w="22225">
              <a:solidFill>
                <a:srgbClr val="4646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36B95928-5577-002D-50D3-FB1722F4217C}"/>
                </a:ext>
              </a:extLst>
            </p:cNvPr>
            <p:cNvSpPr/>
            <p:nvPr/>
          </p:nvSpPr>
          <p:spPr>
            <a:xfrm>
              <a:off x="7052513" y="53738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64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49">
              <a:extLst>
                <a:ext uri="{FF2B5EF4-FFF2-40B4-BE49-F238E27FC236}">
                  <a16:creationId xmlns:a16="http://schemas.microsoft.com/office/drawing/2014/main" id="{1E20B6F6-6AC7-D0C4-08B0-DBB4E3DF165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0584" y="3655492"/>
              <a:ext cx="333325" cy="402590"/>
            </a:xfrm>
            <a:prstGeom prst="rect">
              <a:avLst/>
            </a:prstGeom>
          </p:spPr>
        </p:pic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2A3488BC-1A92-5A7B-465F-01762C1AB33F}"/>
                </a:ext>
              </a:extLst>
            </p:cNvPr>
            <p:cNvSpPr/>
            <p:nvPr/>
          </p:nvSpPr>
          <p:spPr>
            <a:xfrm>
              <a:off x="6431288" y="4668315"/>
              <a:ext cx="370205" cy="248920"/>
            </a:xfrm>
            <a:custGeom>
              <a:avLst/>
              <a:gdLst/>
              <a:ahLst/>
              <a:cxnLst/>
              <a:rect l="l" t="t" r="r" b="b"/>
              <a:pathLst>
                <a:path w="370204" h="248920">
                  <a:moveTo>
                    <a:pt x="146913" y="208114"/>
                  </a:moveTo>
                  <a:lnTo>
                    <a:pt x="0" y="208114"/>
                  </a:lnTo>
                  <a:lnTo>
                    <a:pt x="0" y="225463"/>
                  </a:lnTo>
                  <a:lnTo>
                    <a:pt x="1820" y="234453"/>
                  </a:lnTo>
                  <a:lnTo>
                    <a:pt x="6781" y="241801"/>
                  </a:lnTo>
                  <a:lnTo>
                    <a:pt x="14133" y="246758"/>
                  </a:lnTo>
                  <a:lnTo>
                    <a:pt x="23126" y="248577"/>
                  </a:lnTo>
                  <a:lnTo>
                    <a:pt x="346862" y="248577"/>
                  </a:lnTo>
                  <a:lnTo>
                    <a:pt x="355855" y="246758"/>
                  </a:lnTo>
                  <a:lnTo>
                    <a:pt x="363207" y="241801"/>
                  </a:lnTo>
                  <a:lnTo>
                    <a:pt x="366444" y="237007"/>
                  </a:lnTo>
                  <a:lnTo>
                    <a:pt x="16738" y="237007"/>
                  </a:lnTo>
                  <a:lnTo>
                    <a:pt x="11569" y="231838"/>
                  </a:lnTo>
                  <a:lnTo>
                    <a:pt x="11569" y="219671"/>
                  </a:lnTo>
                  <a:lnTo>
                    <a:pt x="369989" y="219671"/>
                  </a:lnTo>
                  <a:lnTo>
                    <a:pt x="369989" y="213893"/>
                  </a:lnTo>
                  <a:lnTo>
                    <a:pt x="152704" y="213893"/>
                  </a:lnTo>
                  <a:lnTo>
                    <a:pt x="146913" y="208114"/>
                  </a:lnTo>
                  <a:close/>
                </a:path>
                <a:path w="370204" h="248920">
                  <a:moveTo>
                    <a:pt x="369989" y="219671"/>
                  </a:moveTo>
                  <a:lnTo>
                    <a:pt x="358432" y="219671"/>
                  </a:lnTo>
                  <a:lnTo>
                    <a:pt x="358419" y="231838"/>
                  </a:lnTo>
                  <a:lnTo>
                    <a:pt x="353250" y="237007"/>
                  </a:lnTo>
                  <a:lnTo>
                    <a:pt x="366444" y="237007"/>
                  </a:lnTo>
                  <a:lnTo>
                    <a:pt x="368168" y="234453"/>
                  </a:lnTo>
                  <a:lnTo>
                    <a:pt x="369989" y="225463"/>
                  </a:lnTo>
                  <a:lnTo>
                    <a:pt x="369989" y="219671"/>
                  </a:lnTo>
                  <a:close/>
                </a:path>
                <a:path w="370204" h="248920">
                  <a:moveTo>
                    <a:pt x="227863" y="219671"/>
                  </a:moveTo>
                  <a:lnTo>
                    <a:pt x="142125" y="219671"/>
                  </a:lnTo>
                  <a:lnTo>
                    <a:pt x="147916" y="225463"/>
                  </a:lnTo>
                  <a:lnTo>
                    <a:pt x="222072" y="225463"/>
                  </a:lnTo>
                  <a:lnTo>
                    <a:pt x="227863" y="219671"/>
                  </a:lnTo>
                  <a:close/>
                </a:path>
                <a:path w="370204" h="248920">
                  <a:moveTo>
                    <a:pt x="369989" y="208114"/>
                  </a:moveTo>
                  <a:lnTo>
                    <a:pt x="223075" y="208114"/>
                  </a:lnTo>
                  <a:lnTo>
                    <a:pt x="217284" y="213893"/>
                  </a:lnTo>
                  <a:lnTo>
                    <a:pt x="369989" y="213893"/>
                  </a:lnTo>
                  <a:lnTo>
                    <a:pt x="369989" y="208114"/>
                  </a:lnTo>
                  <a:close/>
                </a:path>
                <a:path w="370204" h="248920">
                  <a:moveTo>
                    <a:pt x="339077" y="0"/>
                  </a:moveTo>
                  <a:lnTo>
                    <a:pt x="36690" y="0"/>
                  </a:lnTo>
                  <a:lnTo>
                    <a:pt x="28905" y="7772"/>
                  </a:lnTo>
                  <a:lnTo>
                    <a:pt x="28905" y="208114"/>
                  </a:lnTo>
                  <a:lnTo>
                    <a:pt x="40474" y="208114"/>
                  </a:lnTo>
                  <a:lnTo>
                    <a:pt x="40474" y="14147"/>
                  </a:lnTo>
                  <a:lnTo>
                    <a:pt x="43053" y="11557"/>
                  </a:lnTo>
                  <a:lnTo>
                    <a:pt x="346862" y="11557"/>
                  </a:lnTo>
                  <a:lnTo>
                    <a:pt x="346862" y="7772"/>
                  </a:lnTo>
                  <a:lnTo>
                    <a:pt x="339077" y="0"/>
                  </a:lnTo>
                  <a:close/>
                </a:path>
                <a:path w="370204" h="248920">
                  <a:moveTo>
                    <a:pt x="346862" y="11557"/>
                  </a:moveTo>
                  <a:lnTo>
                    <a:pt x="332714" y="11557"/>
                  </a:lnTo>
                  <a:lnTo>
                    <a:pt x="335292" y="14147"/>
                  </a:lnTo>
                  <a:lnTo>
                    <a:pt x="335305" y="208114"/>
                  </a:lnTo>
                  <a:lnTo>
                    <a:pt x="346862" y="208114"/>
                  </a:lnTo>
                  <a:lnTo>
                    <a:pt x="346862" y="11557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1">
            <a:extLst>
              <a:ext uri="{FF2B5EF4-FFF2-40B4-BE49-F238E27FC236}">
                <a16:creationId xmlns:a16="http://schemas.microsoft.com/office/drawing/2014/main" id="{8C73F9EE-3024-E745-9505-7EF644231260}"/>
              </a:ext>
            </a:extLst>
          </p:cNvPr>
          <p:cNvSpPr txBox="1"/>
          <p:nvPr/>
        </p:nvSpPr>
        <p:spPr>
          <a:xfrm>
            <a:off x="3995127" y="4475188"/>
            <a:ext cx="1764030" cy="114300"/>
          </a:xfrm>
          <a:prstGeom prst="rect">
            <a:avLst/>
          </a:prstGeom>
          <a:solidFill>
            <a:srgbClr val="425A78"/>
          </a:solidFill>
        </p:spPr>
        <p:txBody>
          <a:bodyPr vert="horz" wrap="square" lIns="0" tIns="127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"/>
              </a:spcBef>
            </a:pP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STM32Cube.AI</a:t>
            </a:r>
            <a:r>
              <a:rPr sz="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desktop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FA9B24C8-7C54-5CD2-7F8C-E2D2CB946D2A}"/>
              </a:ext>
            </a:extLst>
          </p:cNvPr>
          <p:cNvSpPr txBox="1"/>
          <p:nvPr/>
        </p:nvSpPr>
        <p:spPr>
          <a:xfrm>
            <a:off x="6157442" y="4475188"/>
            <a:ext cx="884555" cy="114300"/>
          </a:xfrm>
          <a:prstGeom prst="rect">
            <a:avLst/>
          </a:prstGeom>
          <a:solidFill>
            <a:srgbClr val="425A78"/>
          </a:solidFill>
        </p:spPr>
        <p:txBody>
          <a:bodyPr vert="horz" wrap="square" lIns="0" tIns="127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"/>
              </a:spcBef>
            </a:pP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MPU</a:t>
            </a: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sz="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compiler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71EC6B13-CD60-AAAF-376A-529C657140B9}"/>
              </a:ext>
            </a:extLst>
          </p:cNvPr>
          <p:cNvSpPr txBox="1"/>
          <p:nvPr/>
        </p:nvSpPr>
        <p:spPr>
          <a:xfrm>
            <a:off x="7127595" y="4475188"/>
            <a:ext cx="884555" cy="114300"/>
          </a:xfrm>
          <a:prstGeom prst="rect">
            <a:avLst/>
          </a:prstGeom>
          <a:solidFill>
            <a:srgbClr val="425A78"/>
          </a:solidFill>
        </p:spPr>
        <p:txBody>
          <a:bodyPr vert="horz" wrap="square" lIns="0" tIns="127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"/>
              </a:spcBef>
            </a:pPr>
            <a:r>
              <a:rPr sz="700" spc="-25" dirty="0">
                <a:solidFill>
                  <a:srgbClr val="FFFFFF"/>
                </a:solidFill>
                <a:latin typeface="Arial"/>
                <a:cs typeface="Arial"/>
              </a:rPr>
              <a:t>X-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LINUX-</a:t>
            </a:r>
            <a:r>
              <a:rPr sz="700" spc="-3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1C55FE44-BF35-DFBC-ABB5-E0D9520580C1}"/>
              </a:ext>
            </a:extLst>
          </p:cNvPr>
          <p:cNvSpPr txBox="1"/>
          <p:nvPr/>
        </p:nvSpPr>
        <p:spPr>
          <a:xfrm>
            <a:off x="4262321" y="4929545"/>
            <a:ext cx="419100" cy="2247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8575" marR="5080" indent="-29209">
              <a:lnSpc>
                <a:spcPts val="730"/>
              </a:lnSpc>
              <a:spcBef>
                <a:spcPts val="210"/>
              </a:spcBef>
            </a:pPr>
            <a:r>
              <a:rPr sz="700" spc="-10" dirty="0">
                <a:solidFill>
                  <a:srgbClr val="03224A"/>
                </a:solidFill>
                <a:latin typeface="Arial Narrow"/>
                <a:cs typeface="Arial Narrow"/>
              </a:rPr>
              <a:t>STM32Cube</a:t>
            </a:r>
            <a:r>
              <a:rPr sz="700" spc="500" dirty="0">
                <a:solidFill>
                  <a:srgbClr val="03224A"/>
                </a:solidFill>
                <a:latin typeface="Arial Narrow"/>
                <a:cs typeface="Arial Narrow"/>
              </a:rPr>
              <a:t> </a:t>
            </a:r>
            <a:r>
              <a:rPr sz="700" spc="-10" dirty="0">
                <a:solidFill>
                  <a:srgbClr val="03224A"/>
                </a:solidFill>
                <a:latin typeface="Arial Narrow"/>
                <a:cs typeface="Arial Narrow"/>
              </a:rPr>
              <a:t>ecosystem</a:t>
            </a:r>
            <a:endParaRPr sz="700">
              <a:latin typeface="Arial Narrow"/>
              <a:cs typeface="Arial Narrow"/>
            </a:endParaRPr>
          </a:p>
        </p:txBody>
      </p:sp>
      <p:grpSp>
        <p:nvGrpSpPr>
          <p:cNvPr id="57" name="object 56">
            <a:extLst>
              <a:ext uri="{FF2B5EF4-FFF2-40B4-BE49-F238E27FC236}">
                <a16:creationId xmlns:a16="http://schemas.microsoft.com/office/drawing/2014/main" id="{201AAAEC-C946-B59F-40B7-01E093A13F9F}"/>
              </a:ext>
            </a:extLst>
          </p:cNvPr>
          <p:cNvGrpSpPr/>
          <p:nvPr/>
        </p:nvGrpSpPr>
        <p:grpSpPr>
          <a:xfrm>
            <a:off x="4278690" y="4673581"/>
            <a:ext cx="373380" cy="250825"/>
            <a:chOff x="4278690" y="4673581"/>
            <a:chExt cx="373380" cy="250825"/>
          </a:xfrm>
        </p:grpSpPr>
        <p:pic>
          <p:nvPicPr>
            <p:cNvPr id="58" name="object 57">
              <a:extLst>
                <a:ext uri="{FF2B5EF4-FFF2-40B4-BE49-F238E27FC236}">
                  <a16:creationId xmlns:a16="http://schemas.microsoft.com/office/drawing/2014/main" id="{A4361880-7CD3-256F-6790-DDB80945E30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9766" y="4710823"/>
              <a:ext cx="231025" cy="135229"/>
            </a:xfrm>
            <a:prstGeom prst="rect">
              <a:avLst/>
            </a:prstGeom>
          </p:spPr>
        </p:pic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7F5471A0-5F8B-5057-95BA-7EB150A9C2DE}"/>
                </a:ext>
              </a:extLst>
            </p:cNvPr>
            <p:cNvSpPr/>
            <p:nvPr/>
          </p:nvSpPr>
          <p:spPr>
            <a:xfrm>
              <a:off x="4278690" y="4673581"/>
              <a:ext cx="373380" cy="250825"/>
            </a:xfrm>
            <a:custGeom>
              <a:avLst/>
              <a:gdLst/>
              <a:ahLst/>
              <a:cxnLst/>
              <a:rect l="l" t="t" r="r" b="b"/>
              <a:pathLst>
                <a:path w="373379" h="250825">
                  <a:moveTo>
                    <a:pt x="148183" y="209918"/>
                  </a:moveTo>
                  <a:lnTo>
                    <a:pt x="0" y="209918"/>
                  </a:lnTo>
                  <a:lnTo>
                    <a:pt x="0" y="227406"/>
                  </a:lnTo>
                  <a:lnTo>
                    <a:pt x="1835" y="236478"/>
                  </a:lnTo>
                  <a:lnTo>
                    <a:pt x="6838" y="243895"/>
                  </a:lnTo>
                  <a:lnTo>
                    <a:pt x="14251" y="248899"/>
                  </a:lnTo>
                  <a:lnTo>
                    <a:pt x="23317" y="250736"/>
                  </a:lnTo>
                  <a:lnTo>
                    <a:pt x="349859" y="250736"/>
                  </a:lnTo>
                  <a:lnTo>
                    <a:pt x="358932" y="248899"/>
                  </a:lnTo>
                  <a:lnTo>
                    <a:pt x="366348" y="243895"/>
                  </a:lnTo>
                  <a:lnTo>
                    <a:pt x="369608" y="239064"/>
                  </a:lnTo>
                  <a:lnTo>
                    <a:pt x="16878" y="239064"/>
                  </a:lnTo>
                  <a:lnTo>
                    <a:pt x="11671" y="233845"/>
                  </a:lnTo>
                  <a:lnTo>
                    <a:pt x="11658" y="221576"/>
                  </a:lnTo>
                  <a:lnTo>
                    <a:pt x="373189" y="221576"/>
                  </a:lnTo>
                  <a:lnTo>
                    <a:pt x="373189" y="215747"/>
                  </a:lnTo>
                  <a:lnTo>
                    <a:pt x="154012" y="215747"/>
                  </a:lnTo>
                  <a:lnTo>
                    <a:pt x="148183" y="209918"/>
                  </a:lnTo>
                  <a:close/>
                </a:path>
                <a:path w="373379" h="250825">
                  <a:moveTo>
                    <a:pt x="373189" y="221576"/>
                  </a:moveTo>
                  <a:lnTo>
                    <a:pt x="361518" y="221576"/>
                  </a:lnTo>
                  <a:lnTo>
                    <a:pt x="361518" y="233845"/>
                  </a:lnTo>
                  <a:lnTo>
                    <a:pt x="356298" y="239064"/>
                  </a:lnTo>
                  <a:lnTo>
                    <a:pt x="369608" y="239064"/>
                  </a:lnTo>
                  <a:lnTo>
                    <a:pt x="371353" y="236478"/>
                  </a:lnTo>
                  <a:lnTo>
                    <a:pt x="373189" y="227406"/>
                  </a:lnTo>
                  <a:lnTo>
                    <a:pt x="373189" y="221576"/>
                  </a:lnTo>
                  <a:close/>
                </a:path>
                <a:path w="373379" h="250825">
                  <a:moveTo>
                    <a:pt x="229831" y="221576"/>
                  </a:moveTo>
                  <a:lnTo>
                    <a:pt x="143357" y="221576"/>
                  </a:lnTo>
                  <a:lnTo>
                    <a:pt x="149186" y="227406"/>
                  </a:lnTo>
                  <a:lnTo>
                    <a:pt x="223989" y="227406"/>
                  </a:lnTo>
                  <a:lnTo>
                    <a:pt x="229831" y="221576"/>
                  </a:lnTo>
                  <a:close/>
                </a:path>
                <a:path w="373379" h="250825">
                  <a:moveTo>
                    <a:pt x="373189" y="209918"/>
                  </a:moveTo>
                  <a:lnTo>
                    <a:pt x="224993" y="209918"/>
                  </a:lnTo>
                  <a:lnTo>
                    <a:pt x="219163" y="215747"/>
                  </a:lnTo>
                  <a:lnTo>
                    <a:pt x="373189" y="215747"/>
                  </a:lnTo>
                  <a:lnTo>
                    <a:pt x="373189" y="209918"/>
                  </a:lnTo>
                  <a:close/>
                </a:path>
                <a:path w="373379" h="250825">
                  <a:moveTo>
                    <a:pt x="342011" y="0"/>
                  </a:moveTo>
                  <a:lnTo>
                    <a:pt x="36995" y="0"/>
                  </a:lnTo>
                  <a:lnTo>
                    <a:pt x="29159" y="7848"/>
                  </a:lnTo>
                  <a:lnTo>
                    <a:pt x="29159" y="209918"/>
                  </a:lnTo>
                  <a:lnTo>
                    <a:pt x="40817" y="209918"/>
                  </a:lnTo>
                  <a:lnTo>
                    <a:pt x="40817" y="14274"/>
                  </a:lnTo>
                  <a:lnTo>
                    <a:pt x="43421" y="11658"/>
                  </a:lnTo>
                  <a:lnTo>
                    <a:pt x="349859" y="11658"/>
                  </a:lnTo>
                  <a:lnTo>
                    <a:pt x="349859" y="7848"/>
                  </a:lnTo>
                  <a:lnTo>
                    <a:pt x="342011" y="0"/>
                  </a:lnTo>
                  <a:close/>
                </a:path>
                <a:path w="373379" h="250825">
                  <a:moveTo>
                    <a:pt x="349859" y="11658"/>
                  </a:moveTo>
                  <a:lnTo>
                    <a:pt x="335584" y="11658"/>
                  </a:lnTo>
                  <a:lnTo>
                    <a:pt x="338201" y="14274"/>
                  </a:lnTo>
                  <a:lnTo>
                    <a:pt x="338201" y="209918"/>
                  </a:lnTo>
                  <a:lnTo>
                    <a:pt x="349859" y="209918"/>
                  </a:lnTo>
                  <a:lnTo>
                    <a:pt x="349859" y="11658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59">
            <a:extLst>
              <a:ext uri="{FF2B5EF4-FFF2-40B4-BE49-F238E27FC236}">
                <a16:creationId xmlns:a16="http://schemas.microsoft.com/office/drawing/2014/main" id="{501EB4B9-5189-C569-EB48-57AC9BD35875}"/>
              </a:ext>
            </a:extLst>
          </p:cNvPr>
          <p:cNvSpPr txBox="1"/>
          <p:nvPr/>
        </p:nvSpPr>
        <p:spPr>
          <a:xfrm>
            <a:off x="5002574" y="4929543"/>
            <a:ext cx="506730" cy="22479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06680" marR="5080" indent="-107314">
              <a:lnSpc>
                <a:spcPts val="730"/>
              </a:lnSpc>
              <a:spcBef>
                <a:spcPts val="210"/>
              </a:spcBef>
            </a:pPr>
            <a:r>
              <a:rPr sz="700" spc="-10" dirty="0">
                <a:solidFill>
                  <a:srgbClr val="03224A"/>
                </a:solidFill>
                <a:latin typeface="Arial Narrow"/>
                <a:cs typeface="Arial Narrow"/>
              </a:rPr>
              <a:t>Command</a:t>
            </a:r>
            <a:r>
              <a:rPr sz="700" spc="25" dirty="0">
                <a:solidFill>
                  <a:srgbClr val="03224A"/>
                </a:solidFill>
                <a:latin typeface="Arial Narrow"/>
                <a:cs typeface="Arial Narrow"/>
              </a:rPr>
              <a:t> </a:t>
            </a:r>
            <a:r>
              <a:rPr sz="700" spc="-20" dirty="0">
                <a:solidFill>
                  <a:srgbClr val="03224A"/>
                </a:solidFill>
                <a:latin typeface="Arial Narrow"/>
                <a:cs typeface="Arial Narrow"/>
              </a:rPr>
              <a:t>Line</a:t>
            </a:r>
            <a:r>
              <a:rPr sz="700" spc="500" dirty="0">
                <a:solidFill>
                  <a:srgbClr val="03224A"/>
                </a:solidFill>
                <a:latin typeface="Arial Narrow"/>
                <a:cs typeface="Arial Narrow"/>
              </a:rPr>
              <a:t> </a:t>
            </a:r>
            <a:r>
              <a:rPr sz="700" spc="-10" dirty="0">
                <a:solidFill>
                  <a:srgbClr val="03224A"/>
                </a:solidFill>
                <a:latin typeface="Arial Narrow"/>
                <a:cs typeface="Arial Narrow"/>
              </a:rPr>
              <a:t>Interface</a:t>
            </a:r>
            <a:endParaRPr sz="700">
              <a:latin typeface="Arial Narrow"/>
              <a:cs typeface="Arial Narrow"/>
            </a:endParaRPr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771B37F9-F597-0FC8-47E5-83658851DE53}"/>
              </a:ext>
            </a:extLst>
          </p:cNvPr>
          <p:cNvSpPr txBox="1"/>
          <p:nvPr/>
        </p:nvSpPr>
        <p:spPr>
          <a:xfrm>
            <a:off x="6061112" y="3554412"/>
            <a:ext cx="2059305" cy="1633220"/>
          </a:xfrm>
          <a:prstGeom prst="rect">
            <a:avLst/>
          </a:prstGeom>
          <a:ln w="6350">
            <a:solidFill>
              <a:srgbClr val="03224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06730">
              <a:lnSpc>
                <a:spcPct val="100000"/>
              </a:lnSpc>
            </a:pPr>
            <a:r>
              <a:rPr sz="900" b="1" dirty="0">
                <a:solidFill>
                  <a:srgbClr val="02224A"/>
                </a:solidFill>
                <a:latin typeface="Arial"/>
                <a:cs typeface="Arial"/>
              </a:rPr>
              <a:t>AI</a:t>
            </a:r>
            <a:r>
              <a:rPr sz="900" b="1" spc="-5" dirty="0">
                <a:solidFill>
                  <a:srgbClr val="02224A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02224A"/>
                </a:solidFill>
                <a:latin typeface="Arial"/>
                <a:cs typeface="Arial"/>
              </a:rPr>
              <a:t>for</a:t>
            </a:r>
            <a:r>
              <a:rPr sz="900" b="1" spc="-15" dirty="0">
                <a:solidFill>
                  <a:srgbClr val="02224A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02224A"/>
                </a:solidFill>
                <a:latin typeface="Arial"/>
                <a:cs typeface="Arial"/>
              </a:rPr>
              <a:t>OpenSTLinux</a:t>
            </a:r>
            <a:endParaRPr sz="900" dirty="0">
              <a:latin typeface="Arial"/>
              <a:cs typeface="Arial"/>
            </a:endParaRPr>
          </a:p>
          <a:p>
            <a:pPr marL="57150">
              <a:lnSpc>
                <a:spcPct val="100000"/>
              </a:lnSpc>
              <a:spcBef>
                <a:spcPts val="660"/>
              </a:spcBef>
            </a:pPr>
            <a:r>
              <a:rPr sz="700" dirty="0">
                <a:solidFill>
                  <a:srgbClr val="464650"/>
                </a:solidFill>
                <a:latin typeface="Arial"/>
                <a:cs typeface="Arial"/>
              </a:rPr>
              <a:t>Neural</a:t>
            </a:r>
            <a:r>
              <a:rPr sz="700" spc="-20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464650"/>
                </a:solidFill>
                <a:latin typeface="Arial"/>
                <a:cs typeface="Arial"/>
              </a:rPr>
              <a:t>network</a:t>
            </a:r>
            <a:r>
              <a:rPr sz="700" spc="10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464650"/>
                </a:solidFill>
                <a:latin typeface="Arial"/>
                <a:cs typeface="Arial"/>
              </a:rPr>
              <a:t>model</a:t>
            </a:r>
            <a:r>
              <a:rPr sz="700" spc="-20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464650"/>
                </a:solidFill>
                <a:latin typeface="Arial"/>
                <a:cs typeface="Arial"/>
              </a:rPr>
              <a:t>optimizer</a:t>
            </a:r>
            <a:r>
              <a:rPr sz="700" spc="-10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464650"/>
                </a:solidFill>
                <a:latin typeface="Arial"/>
                <a:cs typeface="Arial"/>
              </a:rPr>
              <a:t>&amp;</a:t>
            </a:r>
            <a:r>
              <a:rPr sz="700" spc="-20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464650"/>
                </a:solidFill>
                <a:latin typeface="Arial"/>
                <a:cs typeface="Arial"/>
              </a:rPr>
              <a:t>app</a:t>
            </a:r>
            <a:r>
              <a:rPr sz="700" spc="-25" dirty="0">
                <a:solidFill>
                  <a:srgbClr val="464650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464650"/>
                </a:solidFill>
                <a:latin typeface="Arial"/>
                <a:cs typeface="Arial"/>
              </a:rPr>
              <a:t>examples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sz="700" dirty="0">
              <a:latin typeface="Arial"/>
              <a:cs typeface="Arial"/>
            </a:endParaRPr>
          </a:p>
          <a:p>
            <a:pPr marL="1134110" marR="248285" indent="-915035">
              <a:lnSpc>
                <a:spcPts val="690"/>
              </a:lnSpc>
              <a:tabLst>
                <a:tab pos="1207135" algn="l"/>
              </a:tabLst>
            </a:pPr>
            <a:r>
              <a:rPr sz="700" dirty="0">
                <a:solidFill>
                  <a:srgbClr val="03224A"/>
                </a:solidFill>
                <a:latin typeface="Arial"/>
                <a:cs typeface="Arial"/>
              </a:rPr>
              <a:t>ST</a:t>
            </a:r>
            <a:r>
              <a:rPr sz="700" spc="-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03224A"/>
                </a:solidFill>
                <a:latin typeface="Arial"/>
                <a:cs typeface="Arial"/>
              </a:rPr>
              <a:t>Edge</a:t>
            </a:r>
            <a:r>
              <a:rPr sz="700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03224A"/>
                </a:solidFill>
                <a:latin typeface="Arial"/>
                <a:cs typeface="Arial"/>
              </a:rPr>
              <a:t>AI</a:t>
            </a:r>
            <a:r>
              <a:rPr sz="700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700" spc="-20" dirty="0">
                <a:solidFill>
                  <a:srgbClr val="03224A"/>
                </a:solidFill>
                <a:latin typeface="Arial"/>
                <a:cs typeface="Arial"/>
              </a:rPr>
              <a:t>Core</a:t>
            </a:r>
            <a:r>
              <a:rPr sz="700" dirty="0">
                <a:solidFill>
                  <a:srgbClr val="03224A"/>
                </a:solidFill>
                <a:latin typeface="Arial"/>
                <a:cs typeface="Arial"/>
              </a:rPr>
              <a:t>		</a:t>
            </a:r>
            <a:r>
              <a:rPr sz="1050" baseline="3968" dirty="0">
                <a:solidFill>
                  <a:srgbClr val="03224A"/>
                </a:solidFill>
                <a:latin typeface="Arial"/>
                <a:cs typeface="Arial"/>
              </a:rPr>
              <a:t>AI</a:t>
            </a:r>
            <a:r>
              <a:rPr sz="1050" spc="-7" baseline="3968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050" spc="-15" baseline="3968" dirty="0">
                <a:solidFill>
                  <a:srgbClr val="03224A"/>
                </a:solidFill>
                <a:latin typeface="Arial"/>
                <a:cs typeface="Arial"/>
              </a:rPr>
              <a:t>framework</a:t>
            </a:r>
            <a:r>
              <a:rPr sz="1050" spc="750" baseline="3968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03224A"/>
                </a:solidFill>
                <a:latin typeface="Arial"/>
                <a:cs typeface="Arial"/>
              </a:rPr>
              <a:t>for</a:t>
            </a:r>
            <a:r>
              <a:rPr sz="700" spc="-10" dirty="0">
                <a:solidFill>
                  <a:srgbClr val="03224A"/>
                </a:solidFill>
                <a:latin typeface="Arial"/>
                <a:cs typeface="Arial"/>
              </a:rPr>
              <a:t> OpenSTLinux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451F4A2B-4876-3B75-5971-97F6F312B4BB}"/>
              </a:ext>
            </a:extLst>
          </p:cNvPr>
          <p:cNvSpPr txBox="1"/>
          <p:nvPr/>
        </p:nvSpPr>
        <p:spPr>
          <a:xfrm>
            <a:off x="3990720" y="6143961"/>
            <a:ext cx="4129989" cy="166071"/>
          </a:xfrm>
          <a:prstGeom prst="rect">
            <a:avLst/>
          </a:prstGeom>
          <a:solidFill>
            <a:srgbClr val="425A78"/>
          </a:solidFill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Desktop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BB433E19-927C-0594-A356-CC9827F7ACF5}"/>
              </a:ext>
            </a:extLst>
          </p:cNvPr>
          <p:cNvSpPr txBox="1"/>
          <p:nvPr/>
        </p:nvSpPr>
        <p:spPr>
          <a:xfrm>
            <a:off x="5984570" y="2892234"/>
            <a:ext cx="2243455" cy="131445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25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 ZOO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20" name="object 119">
            <a:extLst>
              <a:ext uri="{FF2B5EF4-FFF2-40B4-BE49-F238E27FC236}">
                <a16:creationId xmlns:a16="http://schemas.microsoft.com/office/drawing/2014/main" id="{052A694D-5449-B2C8-9294-CE95B04064F6}"/>
              </a:ext>
            </a:extLst>
          </p:cNvPr>
          <p:cNvGrpSpPr/>
          <p:nvPr/>
        </p:nvGrpSpPr>
        <p:grpSpPr>
          <a:xfrm>
            <a:off x="4125144" y="3024620"/>
            <a:ext cx="3675513" cy="1895352"/>
            <a:chOff x="4125144" y="3024620"/>
            <a:chExt cx="3675513" cy="1895352"/>
          </a:xfrm>
        </p:grpSpPr>
        <p:sp>
          <p:nvSpPr>
            <p:cNvPr id="123" name="object 122">
              <a:extLst>
                <a:ext uri="{FF2B5EF4-FFF2-40B4-BE49-F238E27FC236}">
                  <a16:creationId xmlns:a16="http://schemas.microsoft.com/office/drawing/2014/main" id="{554A22A3-4A81-B443-7638-87D30AA2A8FE}"/>
                </a:ext>
              </a:extLst>
            </p:cNvPr>
            <p:cNvSpPr/>
            <p:nvPr/>
          </p:nvSpPr>
          <p:spPr>
            <a:xfrm>
              <a:off x="7106138" y="3024620"/>
              <a:ext cx="656590" cy="457834"/>
            </a:xfrm>
            <a:custGeom>
              <a:avLst/>
              <a:gdLst/>
              <a:ahLst/>
              <a:cxnLst/>
              <a:rect l="l" t="t" r="r" b="b"/>
              <a:pathLst>
                <a:path w="656590" h="457835">
                  <a:moveTo>
                    <a:pt x="0" y="0"/>
                  </a:moveTo>
                  <a:lnTo>
                    <a:pt x="0" y="260413"/>
                  </a:lnTo>
                  <a:lnTo>
                    <a:pt x="656424" y="260413"/>
                  </a:lnTo>
                  <a:lnTo>
                    <a:pt x="656424" y="457339"/>
                  </a:lnTo>
                </a:path>
              </a:pathLst>
            </a:custGeom>
            <a:ln w="22225">
              <a:solidFill>
                <a:srgbClr val="4646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3">
              <a:extLst>
                <a:ext uri="{FF2B5EF4-FFF2-40B4-BE49-F238E27FC236}">
                  <a16:creationId xmlns:a16="http://schemas.microsoft.com/office/drawing/2014/main" id="{0F931F91-BB8D-53F4-82AD-F2D6C420D2E7}"/>
                </a:ext>
              </a:extLst>
            </p:cNvPr>
            <p:cNvSpPr/>
            <p:nvPr/>
          </p:nvSpPr>
          <p:spPr>
            <a:xfrm>
              <a:off x="7724457" y="346926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64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4">
              <a:extLst>
                <a:ext uri="{FF2B5EF4-FFF2-40B4-BE49-F238E27FC236}">
                  <a16:creationId xmlns:a16="http://schemas.microsoft.com/office/drawing/2014/main" id="{2588BE25-D666-94F6-EC27-828533609355}"/>
                </a:ext>
              </a:extLst>
            </p:cNvPr>
            <p:cNvSpPr/>
            <p:nvPr/>
          </p:nvSpPr>
          <p:spPr>
            <a:xfrm>
              <a:off x="5544586" y="3024621"/>
              <a:ext cx="1562100" cy="457834"/>
            </a:xfrm>
            <a:custGeom>
              <a:avLst/>
              <a:gdLst/>
              <a:ahLst/>
              <a:cxnLst/>
              <a:rect l="l" t="t" r="r" b="b"/>
              <a:pathLst>
                <a:path w="1562100" h="457835">
                  <a:moveTo>
                    <a:pt x="1561553" y="0"/>
                  </a:moveTo>
                  <a:lnTo>
                    <a:pt x="1561553" y="260413"/>
                  </a:lnTo>
                  <a:lnTo>
                    <a:pt x="0" y="260413"/>
                  </a:lnTo>
                  <a:lnTo>
                    <a:pt x="0" y="457339"/>
                  </a:lnTo>
                </a:path>
              </a:pathLst>
            </a:custGeom>
            <a:ln w="22225">
              <a:solidFill>
                <a:srgbClr val="4646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5">
              <a:extLst>
                <a:ext uri="{FF2B5EF4-FFF2-40B4-BE49-F238E27FC236}">
                  <a16:creationId xmlns:a16="http://schemas.microsoft.com/office/drawing/2014/main" id="{EF086F53-538E-602B-A91D-71A8996C38C5}"/>
                </a:ext>
              </a:extLst>
            </p:cNvPr>
            <p:cNvSpPr/>
            <p:nvPr/>
          </p:nvSpPr>
          <p:spPr>
            <a:xfrm>
              <a:off x="5506485" y="346926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64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6">
              <a:extLst>
                <a:ext uri="{FF2B5EF4-FFF2-40B4-BE49-F238E27FC236}">
                  <a16:creationId xmlns:a16="http://schemas.microsoft.com/office/drawing/2014/main" id="{B174C981-45C6-5A26-8EF0-3E44FC9CE650}"/>
                </a:ext>
              </a:extLst>
            </p:cNvPr>
            <p:cNvSpPr/>
            <p:nvPr/>
          </p:nvSpPr>
          <p:spPr>
            <a:xfrm>
              <a:off x="4163237" y="3187517"/>
              <a:ext cx="667385" cy="294640"/>
            </a:xfrm>
            <a:custGeom>
              <a:avLst/>
              <a:gdLst/>
              <a:ahLst/>
              <a:cxnLst/>
              <a:rect l="l" t="t" r="r" b="b"/>
              <a:pathLst>
                <a:path w="667385" h="294639">
                  <a:moveTo>
                    <a:pt x="667334" y="0"/>
                  </a:moveTo>
                  <a:lnTo>
                    <a:pt x="667334" y="178968"/>
                  </a:lnTo>
                  <a:lnTo>
                    <a:pt x="0" y="178968"/>
                  </a:lnTo>
                  <a:lnTo>
                    <a:pt x="0" y="294436"/>
                  </a:lnTo>
                </a:path>
              </a:pathLst>
            </a:custGeom>
            <a:ln w="22225">
              <a:solidFill>
                <a:srgbClr val="4646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7">
              <a:extLst>
                <a:ext uri="{FF2B5EF4-FFF2-40B4-BE49-F238E27FC236}">
                  <a16:creationId xmlns:a16="http://schemas.microsoft.com/office/drawing/2014/main" id="{27A68F82-FAAE-2D1B-F257-C19CEF8C9D93}"/>
                </a:ext>
              </a:extLst>
            </p:cNvPr>
            <p:cNvSpPr/>
            <p:nvPr/>
          </p:nvSpPr>
          <p:spPr>
            <a:xfrm>
              <a:off x="4125144" y="346926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64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8">
              <a:extLst>
                <a:ext uri="{FF2B5EF4-FFF2-40B4-BE49-F238E27FC236}">
                  <a16:creationId xmlns:a16="http://schemas.microsoft.com/office/drawing/2014/main" id="{8337B95F-2685-1A70-14F5-27F85DB76A3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1912" y="4719775"/>
              <a:ext cx="128751" cy="129682"/>
            </a:xfrm>
            <a:prstGeom prst="rect">
              <a:avLst/>
            </a:prstGeom>
          </p:spPr>
        </p:pic>
        <p:pic>
          <p:nvPicPr>
            <p:cNvPr id="130" name="object 129">
              <a:extLst>
                <a:ext uri="{FF2B5EF4-FFF2-40B4-BE49-F238E27FC236}">
                  <a16:creationId xmlns:a16="http://schemas.microsoft.com/office/drawing/2014/main" id="{379E0E78-CD6C-6AC1-1C23-CE78D40340B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2220" y="4649236"/>
              <a:ext cx="270734" cy="270736"/>
            </a:xfrm>
            <a:prstGeom prst="rect">
              <a:avLst/>
            </a:prstGeom>
          </p:spPr>
        </p:pic>
      </p:grpSp>
      <p:sp>
        <p:nvSpPr>
          <p:cNvPr id="132" name="object 131">
            <a:extLst>
              <a:ext uri="{FF2B5EF4-FFF2-40B4-BE49-F238E27FC236}">
                <a16:creationId xmlns:a16="http://schemas.microsoft.com/office/drawing/2014/main" id="{7024E45F-B86D-E215-800F-898E73EB47FD}"/>
              </a:ext>
            </a:extLst>
          </p:cNvPr>
          <p:cNvSpPr txBox="1"/>
          <p:nvPr/>
        </p:nvSpPr>
        <p:spPr>
          <a:xfrm>
            <a:off x="2488931" y="2978011"/>
            <a:ext cx="1524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ML</a:t>
            </a:r>
            <a:endParaRPr sz="800">
              <a:latin typeface="Arial"/>
              <a:cs typeface="Arial"/>
            </a:endParaRPr>
          </a:p>
        </p:txBody>
      </p:sp>
      <p:sp>
        <p:nvSpPr>
          <p:cNvPr id="133" name="object 132">
            <a:extLst>
              <a:ext uri="{FF2B5EF4-FFF2-40B4-BE49-F238E27FC236}">
                <a16:creationId xmlns:a16="http://schemas.microsoft.com/office/drawing/2014/main" id="{726DC169-94F1-859A-E4D4-E1D0F34C0744}"/>
              </a:ext>
            </a:extLst>
          </p:cNvPr>
          <p:cNvSpPr txBox="1"/>
          <p:nvPr/>
        </p:nvSpPr>
        <p:spPr>
          <a:xfrm>
            <a:off x="2610233" y="3056111"/>
            <a:ext cx="1524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ML</a:t>
            </a:r>
            <a:endParaRPr sz="800">
              <a:latin typeface="Arial"/>
              <a:cs typeface="Arial"/>
            </a:endParaRPr>
          </a:p>
        </p:txBody>
      </p:sp>
      <p:sp>
        <p:nvSpPr>
          <p:cNvPr id="134" name="object 133">
            <a:extLst>
              <a:ext uri="{FF2B5EF4-FFF2-40B4-BE49-F238E27FC236}">
                <a16:creationId xmlns:a16="http://schemas.microsoft.com/office/drawing/2014/main" id="{71A9AB02-0861-AF88-9F8F-AF2B5396CFBD}"/>
              </a:ext>
            </a:extLst>
          </p:cNvPr>
          <p:cNvSpPr txBox="1"/>
          <p:nvPr/>
        </p:nvSpPr>
        <p:spPr>
          <a:xfrm>
            <a:off x="2731532" y="3134212"/>
            <a:ext cx="1524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ML</a:t>
            </a:r>
            <a:endParaRPr sz="800">
              <a:latin typeface="Arial"/>
              <a:cs typeface="Arial"/>
            </a:endParaRPr>
          </a:p>
        </p:txBody>
      </p:sp>
      <p:sp>
        <p:nvSpPr>
          <p:cNvPr id="135" name="object 134">
            <a:extLst>
              <a:ext uri="{FF2B5EF4-FFF2-40B4-BE49-F238E27FC236}">
                <a16:creationId xmlns:a16="http://schemas.microsoft.com/office/drawing/2014/main" id="{60B525BE-7FD3-2257-5CAF-9122B08FF1CA}"/>
              </a:ext>
            </a:extLst>
          </p:cNvPr>
          <p:cNvSpPr txBox="1"/>
          <p:nvPr/>
        </p:nvSpPr>
        <p:spPr>
          <a:xfrm>
            <a:off x="2852834" y="3212313"/>
            <a:ext cx="1524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ML</a:t>
            </a:r>
            <a:endParaRPr sz="800">
              <a:latin typeface="Arial"/>
              <a:cs typeface="Arial"/>
            </a:endParaRPr>
          </a:p>
        </p:txBody>
      </p:sp>
      <p:sp>
        <p:nvSpPr>
          <p:cNvPr id="136" name="object 135">
            <a:extLst>
              <a:ext uri="{FF2B5EF4-FFF2-40B4-BE49-F238E27FC236}">
                <a16:creationId xmlns:a16="http://schemas.microsoft.com/office/drawing/2014/main" id="{C745DAB3-C05B-C95C-37B3-00D08FF5F447}"/>
              </a:ext>
            </a:extLst>
          </p:cNvPr>
          <p:cNvSpPr txBox="1"/>
          <p:nvPr/>
        </p:nvSpPr>
        <p:spPr>
          <a:xfrm>
            <a:off x="2974132" y="3290416"/>
            <a:ext cx="1524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ML</a:t>
            </a:r>
            <a:endParaRPr sz="800">
              <a:latin typeface="Arial"/>
              <a:cs typeface="Arial"/>
            </a:endParaRPr>
          </a:p>
        </p:txBody>
      </p:sp>
      <p:sp>
        <p:nvSpPr>
          <p:cNvPr id="270" name="object 23">
            <a:extLst>
              <a:ext uri="{FF2B5EF4-FFF2-40B4-BE49-F238E27FC236}">
                <a16:creationId xmlns:a16="http://schemas.microsoft.com/office/drawing/2014/main" id="{9886A393-84AB-CE0E-A62E-09B968B6CDBF}"/>
              </a:ext>
            </a:extLst>
          </p:cNvPr>
          <p:cNvSpPr/>
          <p:nvPr/>
        </p:nvSpPr>
        <p:spPr>
          <a:xfrm>
            <a:off x="4820660" y="1983442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689"/>
                </a:lnTo>
              </a:path>
            </a:pathLst>
          </a:custGeom>
          <a:ln w="22225">
            <a:solidFill>
              <a:srgbClr val="46465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1" name="object 24">
            <a:extLst>
              <a:ext uri="{FF2B5EF4-FFF2-40B4-BE49-F238E27FC236}">
                <a16:creationId xmlns:a16="http://schemas.microsoft.com/office/drawing/2014/main" id="{3FD0B730-D43A-2515-FF5E-569E4D1796C5}"/>
              </a:ext>
            </a:extLst>
          </p:cNvPr>
          <p:cNvSpPr/>
          <p:nvPr/>
        </p:nvSpPr>
        <p:spPr>
          <a:xfrm>
            <a:off x="4790586" y="217347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4646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5258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A2D6-C612-5F9C-AACC-0CDD064F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</a:t>
            </a:r>
            <a:r>
              <a:rPr lang="en-US" spc="-15" dirty="0"/>
              <a:t> </a:t>
            </a:r>
            <a:r>
              <a:rPr lang="en-US" dirty="0"/>
              <a:t>tool</a:t>
            </a:r>
            <a:r>
              <a:rPr lang="en-US" spc="-5" dirty="0"/>
              <a:t> </a:t>
            </a:r>
            <a:r>
              <a:rPr lang="en-US" dirty="0"/>
              <a:t>–</a:t>
            </a:r>
            <a:r>
              <a:rPr lang="en-US" spc="-10" dirty="0"/>
              <a:t> </a:t>
            </a:r>
            <a:r>
              <a:rPr lang="en-US" dirty="0"/>
              <a:t>two</a:t>
            </a:r>
            <a:r>
              <a:rPr lang="en-US" spc="-10" dirty="0"/>
              <a:t> </a:t>
            </a:r>
            <a:r>
              <a:rPr lang="en-US" dirty="0"/>
              <a:t>versions</a:t>
            </a:r>
            <a:r>
              <a:rPr lang="en-US" spc="-20" dirty="0"/>
              <a:t> </a:t>
            </a:r>
            <a:r>
              <a:rPr lang="en-US" dirty="0"/>
              <a:t>to</a:t>
            </a:r>
            <a:r>
              <a:rPr lang="en-US" spc="-10" dirty="0"/>
              <a:t> </a:t>
            </a:r>
            <a:r>
              <a:rPr lang="en-US" dirty="0"/>
              <a:t>deploy</a:t>
            </a:r>
            <a:r>
              <a:rPr lang="en-US" spc="-225" dirty="0"/>
              <a:t> </a:t>
            </a:r>
            <a:r>
              <a:rPr lang="en-US" dirty="0"/>
              <a:t>AI</a:t>
            </a:r>
            <a:r>
              <a:rPr lang="en-US" spc="-5" dirty="0"/>
              <a:t> </a:t>
            </a:r>
            <a:r>
              <a:rPr lang="en-US" dirty="0"/>
              <a:t>on</a:t>
            </a:r>
            <a:r>
              <a:rPr lang="en-US" spc="-15" dirty="0"/>
              <a:t> </a:t>
            </a:r>
            <a:r>
              <a:rPr lang="en-US" spc="-10" dirty="0"/>
              <a:t>STM32</a:t>
            </a:r>
            <a:endParaRPr lang="en-US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61D01CE4-1B30-DB97-827D-D3B16AB2ACBB}"/>
              </a:ext>
            </a:extLst>
          </p:cNvPr>
          <p:cNvGrpSpPr/>
          <p:nvPr/>
        </p:nvGrpSpPr>
        <p:grpSpPr>
          <a:xfrm>
            <a:off x="293611" y="2195410"/>
            <a:ext cx="9130665" cy="3740150"/>
            <a:chOff x="293611" y="2195410"/>
            <a:chExt cx="9130665" cy="374015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562C0E3-5263-174C-4CAD-29F31E5AB672}"/>
                </a:ext>
              </a:extLst>
            </p:cNvPr>
            <p:cNvSpPr/>
            <p:nvPr/>
          </p:nvSpPr>
          <p:spPr>
            <a:xfrm>
              <a:off x="5725236" y="2198585"/>
              <a:ext cx="3695700" cy="3728720"/>
            </a:xfrm>
            <a:custGeom>
              <a:avLst/>
              <a:gdLst/>
              <a:ahLst/>
              <a:cxnLst/>
              <a:rect l="l" t="t" r="r" b="b"/>
              <a:pathLst>
                <a:path w="3695700" h="3728720">
                  <a:moveTo>
                    <a:pt x="0" y="0"/>
                  </a:moveTo>
                  <a:lnTo>
                    <a:pt x="3695395" y="0"/>
                  </a:lnTo>
                  <a:lnTo>
                    <a:pt x="3695395" y="3728504"/>
                  </a:lnTo>
                  <a:lnTo>
                    <a:pt x="0" y="372850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5D7BB4E-DCB7-C368-0118-54BCBF0B4B49}"/>
                </a:ext>
              </a:extLst>
            </p:cNvPr>
            <p:cNvSpPr/>
            <p:nvPr/>
          </p:nvSpPr>
          <p:spPr>
            <a:xfrm>
              <a:off x="5397542" y="3821426"/>
              <a:ext cx="241935" cy="0"/>
            </a:xfrm>
            <a:custGeom>
              <a:avLst/>
              <a:gdLst/>
              <a:ahLst/>
              <a:cxnLst/>
              <a:rect l="l" t="t" r="r" b="b"/>
              <a:pathLst>
                <a:path w="241935">
                  <a:moveTo>
                    <a:pt x="0" y="0"/>
                  </a:moveTo>
                  <a:lnTo>
                    <a:pt x="241935" y="0"/>
                  </a:lnTo>
                </a:path>
              </a:pathLst>
            </a:custGeom>
            <a:ln w="38100">
              <a:solidFill>
                <a:srgbClr val="4646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8944FA7-A2AF-B745-BF64-135F8781E2A0}"/>
                </a:ext>
              </a:extLst>
            </p:cNvPr>
            <p:cNvSpPr/>
            <p:nvPr/>
          </p:nvSpPr>
          <p:spPr>
            <a:xfrm>
              <a:off x="5620424" y="376427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4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1CA6BE9-5885-6282-3C1D-4A48435B72A2}"/>
                </a:ext>
              </a:extLst>
            </p:cNvPr>
            <p:cNvSpPr/>
            <p:nvPr/>
          </p:nvSpPr>
          <p:spPr>
            <a:xfrm>
              <a:off x="310032" y="2824149"/>
              <a:ext cx="5088890" cy="3108325"/>
            </a:xfrm>
            <a:custGeom>
              <a:avLst/>
              <a:gdLst/>
              <a:ahLst/>
              <a:cxnLst/>
              <a:rect l="l" t="t" r="r" b="b"/>
              <a:pathLst>
                <a:path w="5088890" h="3108325">
                  <a:moveTo>
                    <a:pt x="0" y="0"/>
                  </a:moveTo>
                  <a:lnTo>
                    <a:pt x="5088775" y="0"/>
                  </a:lnTo>
                  <a:lnTo>
                    <a:pt x="5088775" y="3107817"/>
                  </a:lnTo>
                  <a:lnTo>
                    <a:pt x="0" y="310781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D4F18A5-1CD2-7808-242C-D1D180329A2C}"/>
                </a:ext>
              </a:extLst>
            </p:cNvPr>
            <p:cNvSpPr/>
            <p:nvPr/>
          </p:nvSpPr>
          <p:spPr>
            <a:xfrm>
              <a:off x="299961" y="2218931"/>
              <a:ext cx="5104765" cy="487045"/>
            </a:xfrm>
            <a:custGeom>
              <a:avLst/>
              <a:gdLst/>
              <a:ahLst/>
              <a:cxnLst/>
              <a:rect l="l" t="t" r="r" b="b"/>
              <a:pathLst>
                <a:path w="5104765" h="487044">
                  <a:moveTo>
                    <a:pt x="5104269" y="0"/>
                  </a:moveTo>
                  <a:lnTo>
                    <a:pt x="0" y="0"/>
                  </a:lnTo>
                  <a:lnTo>
                    <a:pt x="0" y="486587"/>
                  </a:lnTo>
                  <a:lnTo>
                    <a:pt x="5104269" y="486587"/>
                  </a:lnTo>
                  <a:lnTo>
                    <a:pt x="5104269" y="0"/>
                  </a:lnTo>
                  <a:close/>
                </a:path>
              </a:pathLst>
            </a:custGeom>
            <a:solidFill>
              <a:srgbClr val="C0C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419E501-D783-6570-2C6C-4278B04C8757}"/>
                </a:ext>
              </a:extLst>
            </p:cNvPr>
            <p:cNvSpPr/>
            <p:nvPr/>
          </p:nvSpPr>
          <p:spPr>
            <a:xfrm>
              <a:off x="299961" y="2218931"/>
              <a:ext cx="5104765" cy="487045"/>
            </a:xfrm>
            <a:custGeom>
              <a:avLst/>
              <a:gdLst/>
              <a:ahLst/>
              <a:cxnLst/>
              <a:rect l="l" t="t" r="r" b="b"/>
              <a:pathLst>
                <a:path w="5104765" h="487044">
                  <a:moveTo>
                    <a:pt x="0" y="0"/>
                  </a:moveTo>
                  <a:lnTo>
                    <a:pt x="5104269" y="0"/>
                  </a:lnTo>
                  <a:lnTo>
                    <a:pt x="5104269" y="486587"/>
                  </a:lnTo>
                  <a:lnTo>
                    <a:pt x="0" y="4865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0C7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6B236687-54A2-5A81-76EF-6C3942752DFE}"/>
              </a:ext>
            </a:extLst>
          </p:cNvPr>
          <p:cNvSpPr txBox="1"/>
          <p:nvPr/>
        </p:nvSpPr>
        <p:spPr>
          <a:xfrm>
            <a:off x="5718886" y="1589900"/>
            <a:ext cx="3705225" cy="520700"/>
          </a:xfrm>
          <a:prstGeom prst="rect">
            <a:avLst/>
          </a:prstGeom>
          <a:solidFill>
            <a:srgbClr val="03224A"/>
          </a:solidFill>
          <a:ln w="3175">
            <a:solidFill>
              <a:srgbClr val="03224A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225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Optimize</a:t>
            </a: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NN</a:t>
            </a:r>
            <a:r>
              <a:rPr sz="13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3F11635-0EB4-3B96-A098-19A06BBE8B96}"/>
              </a:ext>
            </a:extLst>
          </p:cNvPr>
          <p:cNvSpPr txBox="1"/>
          <p:nvPr/>
        </p:nvSpPr>
        <p:spPr>
          <a:xfrm>
            <a:off x="470091" y="2336752"/>
            <a:ext cx="189801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Bring</a:t>
            </a:r>
            <a:r>
              <a:rPr sz="1400" b="1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your</a:t>
            </a:r>
            <a:r>
              <a:rPr sz="1400" b="1" spc="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own</a:t>
            </a:r>
            <a:r>
              <a:rPr sz="1400" b="1" spc="-7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03224A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7D3618ED-8C43-CFA3-6D32-6DB892F74461}"/>
              </a:ext>
            </a:extLst>
          </p:cNvPr>
          <p:cNvGrpSpPr/>
          <p:nvPr/>
        </p:nvGrpSpPr>
        <p:grpSpPr>
          <a:xfrm>
            <a:off x="293611" y="1589900"/>
            <a:ext cx="5117465" cy="516890"/>
            <a:chOff x="293611" y="1589900"/>
            <a:chExt cx="5117465" cy="516890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E3D755A-9804-6BB7-557F-83BE78D1C502}"/>
                </a:ext>
              </a:extLst>
            </p:cNvPr>
            <p:cNvSpPr/>
            <p:nvPr/>
          </p:nvSpPr>
          <p:spPr>
            <a:xfrm>
              <a:off x="299961" y="1596250"/>
              <a:ext cx="5104765" cy="504190"/>
            </a:xfrm>
            <a:custGeom>
              <a:avLst/>
              <a:gdLst/>
              <a:ahLst/>
              <a:cxnLst/>
              <a:rect l="l" t="t" r="r" b="b"/>
              <a:pathLst>
                <a:path w="5104765" h="504189">
                  <a:moveTo>
                    <a:pt x="5104269" y="0"/>
                  </a:moveTo>
                  <a:lnTo>
                    <a:pt x="0" y="0"/>
                  </a:lnTo>
                  <a:lnTo>
                    <a:pt x="0" y="504063"/>
                  </a:lnTo>
                  <a:lnTo>
                    <a:pt x="5104269" y="504063"/>
                  </a:lnTo>
                  <a:lnTo>
                    <a:pt x="5104269" y="0"/>
                  </a:lnTo>
                  <a:close/>
                </a:path>
              </a:pathLst>
            </a:custGeom>
            <a:solidFill>
              <a:srgbClr val="C0C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8B968410-6D11-C71E-48A7-E4C1A46C450D}"/>
                </a:ext>
              </a:extLst>
            </p:cNvPr>
            <p:cNvSpPr/>
            <p:nvPr/>
          </p:nvSpPr>
          <p:spPr>
            <a:xfrm>
              <a:off x="299961" y="1596250"/>
              <a:ext cx="5104765" cy="504190"/>
            </a:xfrm>
            <a:custGeom>
              <a:avLst/>
              <a:gdLst/>
              <a:ahLst/>
              <a:cxnLst/>
              <a:rect l="l" t="t" r="r" b="b"/>
              <a:pathLst>
                <a:path w="5104765" h="504189">
                  <a:moveTo>
                    <a:pt x="0" y="0"/>
                  </a:moveTo>
                  <a:lnTo>
                    <a:pt x="5104269" y="0"/>
                  </a:lnTo>
                  <a:lnTo>
                    <a:pt x="5104269" y="504063"/>
                  </a:lnTo>
                  <a:lnTo>
                    <a:pt x="0" y="5040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0C7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5C7C1E3A-1F50-5DFE-7C14-5FDF0D96B77F}"/>
              </a:ext>
            </a:extLst>
          </p:cNvPr>
          <p:cNvSpPr txBox="1"/>
          <p:nvPr/>
        </p:nvSpPr>
        <p:spPr>
          <a:xfrm>
            <a:off x="470093" y="1722803"/>
            <a:ext cx="18834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ST</a:t>
            </a:r>
            <a:r>
              <a:rPr sz="1400" b="1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Edge</a:t>
            </a:r>
            <a:r>
              <a:rPr sz="1400" b="1" spc="-8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AI</a:t>
            </a:r>
            <a:r>
              <a:rPr sz="1400" b="1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3224A"/>
                </a:solidFill>
                <a:latin typeface="Arial"/>
                <a:cs typeface="Arial"/>
              </a:rPr>
              <a:t>model</a:t>
            </a:r>
            <a:r>
              <a:rPr sz="1400" b="1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03224A"/>
                </a:solidFill>
                <a:latin typeface="Arial"/>
                <a:cs typeface="Arial"/>
              </a:rPr>
              <a:t>zoo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C58703C8-42B5-AFE4-7EDB-5D8BF0A2843B}"/>
              </a:ext>
            </a:extLst>
          </p:cNvPr>
          <p:cNvGrpSpPr/>
          <p:nvPr/>
        </p:nvGrpSpPr>
        <p:grpSpPr>
          <a:xfrm>
            <a:off x="2632353" y="1940675"/>
            <a:ext cx="457200" cy="457200"/>
            <a:chOff x="2632353" y="1940675"/>
            <a:chExt cx="457200" cy="457200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1CB424F-5BFB-3A72-B0A2-D1F7F8592FEF}"/>
                </a:ext>
              </a:extLst>
            </p:cNvPr>
            <p:cNvSpPr/>
            <p:nvPr/>
          </p:nvSpPr>
          <p:spPr>
            <a:xfrm>
              <a:off x="2660928" y="1969250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199974" y="0"/>
                  </a:moveTo>
                  <a:lnTo>
                    <a:pt x="154123" y="5281"/>
                  </a:lnTo>
                  <a:lnTo>
                    <a:pt x="112032" y="20326"/>
                  </a:lnTo>
                  <a:lnTo>
                    <a:pt x="74902" y="43933"/>
                  </a:lnTo>
                  <a:lnTo>
                    <a:pt x="43933" y="74902"/>
                  </a:lnTo>
                  <a:lnTo>
                    <a:pt x="20326" y="112032"/>
                  </a:lnTo>
                  <a:lnTo>
                    <a:pt x="5281" y="154123"/>
                  </a:lnTo>
                  <a:lnTo>
                    <a:pt x="0" y="199974"/>
                  </a:lnTo>
                  <a:lnTo>
                    <a:pt x="5281" y="245825"/>
                  </a:lnTo>
                  <a:lnTo>
                    <a:pt x="20326" y="287916"/>
                  </a:lnTo>
                  <a:lnTo>
                    <a:pt x="43933" y="325046"/>
                  </a:lnTo>
                  <a:lnTo>
                    <a:pt x="74902" y="356015"/>
                  </a:lnTo>
                  <a:lnTo>
                    <a:pt x="112032" y="379622"/>
                  </a:lnTo>
                  <a:lnTo>
                    <a:pt x="154123" y="394666"/>
                  </a:lnTo>
                  <a:lnTo>
                    <a:pt x="199974" y="399948"/>
                  </a:lnTo>
                  <a:lnTo>
                    <a:pt x="245825" y="394666"/>
                  </a:lnTo>
                  <a:lnTo>
                    <a:pt x="287916" y="379622"/>
                  </a:lnTo>
                  <a:lnTo>
                    <a:pt x="325046" y="356015"/>
                  </a:lnTo>
                  <a:lnTo>
                    <a:pt x="356015" y="325046"/>
                  </a:lnTo>
                  <a:lnTo>
                    <a:pt x="379622" y="287916"/>
                  </a:lnTo>
                  <a:lnTo>
                    <a:pt x="394666" y="245825"/>
                  </a:lnTo>
                  <a:lnTo>
                    <a:pt x="399948" y="199974"/>
                  </a:lnTo>
                  <a:lnTo>
                    <a:pt x="394666" y="154123"/>
                  </a:lnTo>
                  <a:lnTo>
                    <a:pt x="379622" y="112032"/>
                  </a:lnTo>
                  <a:lnTo>
                    <a:pt x="356015" y="74902"/>
                  </a:lnTo>
                  <a:lnTo>
                    <a:pt x="325046" y="43933"/>
                  </a:lnTo>
                  <a:lnTo>
                    <a:pt x="287916" y="20326"/>
                  </a:lnTo>
                  <a:lnTo>
                    <a:pt x="245825" y="5281"/>
                  </a:lnTo>
                  <a:lnTo>
                    <a:pt x="199974" y="0"/>
                  </a:lnTo>
                  <a:close/>
                </a:path>
              </a:pathLst>
            </a:custGeom>
            <a:solidFill>
              <a:srgbClr val="C0C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45D8FDF-6C1E-BCB8-285D-3116F9A45F23}"/>
                </a:ext>
              </a:extLst>
            </p:cNvPr>
            <p:cNvSpPr/>
            <p:nvPr/>
          </p:nvSpPr>
          <p:spPr>
            <a:xfrm>
              <a:off x="2660928" y="1969250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199974"/>
                  </a:moveTo>
                  <a:lnTo>
                    <a:pt x="5281" y="154123"/>
                  </a:lnTo>
                  <a:lnTo>
                    <a:pt x="20326" y="112032"/>
                  </a:lnTo>
                  <a:lnTo>
                    <a:pt x="43933" y="74902"/>
                  </a:lnTo>
                  <a:lnTo>
                    <a:pt x="74902" y="43933"/>
                  </a:lnTo>
                  <a:lnTo>
                    <a:pt x="112032" y="20326"/>
                  </a:lnTo>
                  <a:lnTo>
                    <a:pt x="154123" y="5281"/>
                  </a:lnTo>
                  <a:lnTo>
                    <a:pt x="199974" y="0"/>
                  </a:lnTo>
                  <a:lnTo>
                    <a:pt x="245825" y="5281"/>
                  </a:lnTo>
                  <a:lnTo>
                    <a:pt x="287916" y="20326"/>
                  </a:lnTo>
                  <a:lnTo>
                    <a:pt x="325046" y="43933"/>
                  </a:lnTo>
                  <a:lnTo>
                    <a:pt x="356015" y="74902"/>
                  </a:lnTo>
                  <a:lnTo>
                    <a:pt x="379622" y="112032"/>
                  </a:lnTo>
                  <a:lnTo>
                    <a:pt x="394666" y="154123"/>
                  </a:lnTo>
                  <a:lnTo>
                    <a:pt x="399948" y="199974"/>
                  </a:lnTo>
                  <a:lnTo>
                    <a:pt x="394666" y="245825"/>
                  </a:lnTo>
                  <a:lnTo>
                    <a:pt x="379622" y="287916"/>
                  </a:lnTo>
                  <a:lnTo>
                    <a:pt x="356015" y="325046"/>
                  </a:lnTo>
                  <a:lnTo>
                    <a:pt x="325046" y="356015"/>
                  </a:lnTo>
                  <a:lnTo>
                    <a:pt x="287916" y="379622"/>
                  </a:lnTo>
                  <a:lnTo>
                    <a:pt x="245825" y="394666"/>
                  </a:lnTo>
                  <a:lnTo>
                    <a:pt x="199974" y="399948"/>
                  </a:lnTo>
                  <a:lnTo>
                    <a:pt x="154123" y="394666"/>
                  </a:lnTo>
                  <a:lnTo>
                    <a:pt x="112032" y="379622"/>
                  </a:lnTo>
                  <a:lnTo>
                    <a:pt x="74902" y="356015"/>
                  </a:lnTo>
                  <a:lnTo>
                    <a:pt x="43933" y="325046"/>
                  </a:lnTo>
                  <a:lnTo>
                    <a:pt x="20326" y="287916"/>
                  </a:lnTo>
                  <a:lnTo>
                    <a:pt x="5281" y="245825"/>
                  </a:lnTo>
                  <a:lnTo>
                    <a:pt x="0" y="199974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BBE20A45-C6E7-0395-2F85-07E9048D5F0A}"/>
              </a:ext>
            </a:extLst>
          </p:cNvPr>
          <p:cNvSpPr txBox="1"/>
          <p:nvPr/>
        </p:nvSpPr>
        <p:spPr>
          <a:xfrm>
            <a:off x="2714536" y="2043748"/>
            <a:ext cx="293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3B9AB8F8-04EE-E143-0F03-52C14FD1E8FE}"/>
              </a:ext>
            </a:extLst>
          </p:cNvPr>
          <p:cNvGrpSpPr/>
          <p:nvPr/>
        </p:nvGrpSpPr>
        <p:grpSpPr>
          <a:xfrm>
            <a:off x="3868083" y="3552481"/>
            <a:ext cx="1318260" cy="1986914"/>
            <a:chOff x="3868083" y="3552481"/>
            <a:chExt cx="1318260" cy="1986914"/>
          </a:xfrm>
        </p:grpSpPr>
        <p:pic>
          <p:nvPicPr>
            <p:cNvPr id="22" name="object 22" descr="Logo  Description automatically generated">
              <a:extLst>
                <a:ext uri="{FF2B5EF4-FFF2-40B4-BE49-F238E27FC236}">
                  <a16:creationId xmlns:a16="http://schemas.microsoft.com/office/drawing/2014/main" id="{169F2BD9-FAB4-4798-5FB8-181997B19C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1792" y="3552481"/>
              <a:ext cx="990231" cy="533078"/>
            </a:xfrm>
            <a:prstGeom prst="rect">
              <a:avLst/>
            </a:prstGeom>
          </p:spPr>
        </p:pic>
        <p:pic>
          <p:nvPicPr>
            <p:cNvPr id="23" name="object 23" descr="A picture containing shape  Description automatically generated">
              <a:extLst>
                <a:ext uri="{FF2B5EF4-FFF2-40B4-BE49-F238E27FC236}">
                  <a16:creationId xmlns:a16="http://schemas.microsoft.com/office/drawing/2014/main" id="{6A7C8C82-38EF-225C-823D-5734E097723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8209" y="5208691"/>
              <a:ext cx="917389" cy="330588"/>
            </a:xfrm>
            <a:prstGeom prst="rect">
              <a:avLst/>
            </a:prstGeom>
          </p:spPr>
        </p:pic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D2392BBB-CCE4-9E58-239F-070EB6C9DFE2}"/>
                </a:ext>
              </a:extLst>
            </p:cNvPr>
            <p:cNvSpPr/>
            <p:nvPr/>
          </p:nvSpPr>
          <p:spPr>
            <a:xfrm>
              <a:off x="3874433" y="4870559"/>
              <a:ext cx="1305560" cy="0"/>
            </a:xfrm>
            <a:custGeom>
              <a:avLst/>
              <a:gdLst/>
              <a:ahLst/>
              <a:cxnLst/>
              <a:rect l="l" t="t" r="r" b="b"/>
              <a:pathLst>
                <a:path w="1305560">
                  <a:moveTo>
                    <a:pt x="0" y="0"/>
                  </a:moveTo>
                  <a:lnTo>
                    <a:pt x="469614" y="0"/>
                  </a:lnTo>
                </a:path>
                <a:path w="1305560">
                  <a:moveTo>
                    <a:pt x="835323" y="0"/>
                  </a:moveTo>
                  <a:lnTo>
                    <a:pt x="1304950" y="0"/>
                  </a:lnTo>
                </a:path>
              </a:pathLst>
            </a:custGeom>
            <a:ln w="12700">
              <a:solidFill>
                <a:srgbClr val="D0D0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DDC809C5-DFAB-8859-7A15-47E6BC7D07D4}"/>
              </a:ext>
            </a:extLst>
          </p:cNvPr>
          <p:cNvSpPr txBox="1"/>
          <p:nvPr/>
        </p:nvSpPr>
        <p:spPr>
          <a:xfrm>
            <a:off x="3748481" y="2960192"/>
            <a:ext cx="1557020" cy="2828925"/>
          </a:xfrm>
          <a:prstGeom prst="rect">
            <a:avLst/>
          </a:prstGeom>
          <a:ln w="6350">
            <a:solidFill>
              <a:srgbClr val="D0D0D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100" spc="-25" dirty="0">
                <a:solidFill>
                  <a:srgbClr val="D0D0D2"/>
                </a:solidFill>
                <a:latin typeface="Arial"/>
                <a:cs typeface="Arial"/>
              </a:rPr>
              <a:t>via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43A7B9C0-3744-4379-2554-C96B31055887}"/>
              </a:ext>
            </a:extLst>
          </p:cNvPr>
          <p:cNvGrpSpPr/>
          <p:nvPr/>
        </p:nvGrpSpPr>
        <p:grpSpPr>
          <a:xfrm>
            <a:off x="419925" y="2962782"/>
            <a:ext cx="3115945" cy="2831465"/>
            <a:chOff x="419925" y="2962782"/>
            <a:chExt cx="3115945" cy="283146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4F4AC431-9797-FBE8-1425-F23CA01F37E7}"/>
                </a:ext>
              </a:extLst>
            </p:cNvPr>
            <p:cNvSpPr/>
            <p:nvPr/>
          </p:nvSpPr>
          <p:spPr>
            <a:xfrm>
              <a:off x="423100" y="2965957"/>
              <a:ext cx="1557020" cy="2825115"/>
            </a:xfrm>
            <a:custGeom>
              <a:avLst/>
              <a:gdLst/>
              <a:ahLst/>
              <a:cxnLst/>
              <a:rect l="l" t="t" r="r" b="b"/>
              <a:pathLst>
                <a:path w="1557020" h="2825115">
                  <a:moveTo>
                    <a:pt x="0" y="0"/>
                  </a:moveTo>
                  <a:lnTo>
                    <a:pt x="1556854" y="0"/>
                  </a:lnTo>
                  <a:lnTo>
                    <a:pt x="1556854" y="1329842"/>
                  </a:lnTo>
                  <a:lnTo>
                    <a:pt x="0" y="1329842"/>
                  </a:lnTo>
                  <a:lnTo>
                    <a:pt x="0" y="0"/>
                  </a:lnTo>
                  <a:close/>
                </a:path>
                <a:path w="1557020" h="2825115">
                  <a:moveTo>
                    <a:pt x="0" y="1494675"/>
                  </a:moveTo>
                  <a:lnTo>
                    <a:pt x="1556854" y="1494675"/>
                  </a:lnTo>
                  <a:lnTo>
                    <a:pt x="1556854" y="2824518"/>
                  </a:lnTo>
                  <a:lnTo>
                    <a:pt x="0" y="2824518"/>
                  </a:lnTo>
                  <a:lnTo>
                    <a:pt x="0" y="1494675"/>
                  </a:lnTo>
                  <a:close/>
                </a:path>
              </a:pathLst>
            </a:custGeom>
            <a:ln w="6350">
              <a:solidFill>
                <a:srgbClr val="D0D0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 descr="A picture containing shape  Description automatically generated">
              <a:extLst>
                <a:ext uri="{FF2B5EF4-FFF2-40B4-BE49-F238E27FC236}">
                  <a16:creationId xmlns:a16="http://schemas.microsoft.com/office/drawing/2014/main" id="{E6CDF965-9FB4-AE7C-3517-B554790CF9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8187" y="5208691"/>
              <a:ext cx="917389" cy="330588"/>
            </a:xfrm>
            <a:prstGeom prst="rect">
              <a:avLst/>
            </a:prstGeom>
          </p:spPr>
        </p:pic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65AD42D2-53C2-80AC-96BA-C3438453127B}"/>
                </a:ext>
              </a:extLst>
            </p:cNvPr>
            <p:cNvSpPr/>
            <p:nvPr/>
          </p:nvSpPr>
          <p:spPr>
            <a:xfrm>
              <a:off x="2224410" y="4870559"/>
              <a:ext cx="1305560" cy="0"/>
            </a:xfrm>
            <a:custGeom>
              <a:avLst/>
              <a:gdLst/>
              <a:ahLst/>
              <a:cxnLst/>
              <a:rect l="l" t="t" r="r" b="b"/>
              <a:pathLst>
                <a:path w="1305560">
                  <a:moveTo>
                    <a:pt x="0" y="0"/>
                  </a:moveTo>
                  <a:lnTo>
                    <a:pt x="469615" y="0"/>
                  </a:lnTo>
                </a:path>
                <a:path w="1305560">
                  <a:moveTo>
                    <a:pt x="835324" y="0"/>
                  </a:moveTo>
                  <a:lnTo>
                    <a:pt x="1304950" y="0"/>
                  </a:lnTo>
                </a:path>
              </a:pathLst>
            </a:custGeom>
            <a:ln w="12700">
              <a:solidFill>
                <a:srgbClr val="D0D0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EBB04BE7-22B6-D0F0-53E3-18C718E3A583}"/>
              </a:ext>
            </a:extLst>
          </p:cNvPr>
          <p:cNvSpPr txBox="1"/>
          <p:nvPr/>
        </p:nvSpPr>
        <p:spPr>
          <a:xfrm>
            <a:off x="2098459" y="2960192"/>
            <a:ext cx="1557020" cy="2828925"/>
          </a:xfrm>
          <a:prstGeom prst="rect">
            <a:avLst/>
          </a:prstGeom>
          <a:ln w="6350">
            <a:solidFill>
              <a:srgbClr val="D0D0D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100" spc="-25" dirty="0">
                <a:solidFill>
                  <a:srgbClr val="D0D0D2"/>
                </a:solidFill>
                <a:latin typeface="Arial"/>
                <a:cs typeface="Arial"/>
              </a:rPr>
              <a:t>via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1" name="object 31">
            <a:extLst>
              <a:ext uri="{FF2B5EF4-FFF2-40B4-BE49-F238E27FC236}">
                <a16:creationId xmlns:a16="http://schemas.microsoft.com/office/drawing/2014/main" id="{939F3190-4234-45B7-7524-F17B0C115D91}"/>
              </a:ext>
            </a:extLst>
          </p:cNvPr>
          <p:cNvGrpSpPr/>
          <p:nvPr/>
        </p:nvGrpSpPr>
        <p:grpSpPr>
          <a:xfrm>
            <a:off x="2315946" y="3286785"/>
            <a:ext cx="6931659" cy="1351280"/>
            <a:chOff x="2315946" y="3286785"/>
            <a:chExt cx="6931659" cy="1351280"/>
          </a:xfrm>
        </p:grpSpPr>
        <p:pic>
          <p:nvPicPr>
            <p:cNvPr id="32" name="object 32" descr="Text  Description automatically generated">
              <a:extLst>
                <a:ext uri="{FF2B5EF4-FFF2-40B4-BE49-F238E27FC236}">
                  <a16:creationId xmlns:a16="http://schemas.microsoft.com/office/drawing/2014/main" id="{47BD0C58-988E-8C4A-D2C4-F801C8173F3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5817" y="3286785"/>
              <a:ext cx="1062139" cy="262191"/>
            </a:xfrm>
            <a:prstGeom prst="rect">
              <a:avLst/>
            </a:prstGeom>
          </p:spPr>
        </p:pic>
        <p:pic>
          <p:nvPicPr>
            <p:cNvPr id="33" name="object 33" descr="A logo of a company  Description automatically generated">
              <a:extLst>
                <a:ext uri="{FF2B5EF4-FFF2-40B4-BE49-F238E27FC236}">
                  <a16:creationId xmlns:a16="http://schemas.microsoft.com/office/drawing/2014/main" id="{ABDA0140-AB48-168D-6D00-7E5CE66EF9E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5946" y="3821925"/>
              <a:ext cx="1112399" cy="815762"/>
            </a:xfrm>
            <a:prstGeom prst="rect">
              <a:avLst/>
            </a:prstGeom>
          </p:spPr>
        </p:pic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D4BC2D95-6B97-533C-B369-B890FE83BB2C}"/>
                </a:ext>
              </a:extLst>
            </p:cNvPr>
            <p:cNvSpPr/>
            <p:nvPr/>
          </p:nvSpPr>
          <p:spPr>
            <a:xfrm>
              <a:off x="5908433" y="3427864"/>
              <a:ext cx="3339465" cy="234950"/>
            </a:xfrm>
            <a:custGeom>
              <a:avLst/>
              <a:gdLst/>
              <a:ahLst/>
              <a:cxnLst/>
              <a:rect l="l" t="t" r="r" b="b"/>
              <a:pathLst>
                <a:path w="3339465" h="234950">
                  <a:moveTo>
                    <a:pt x="3331870" y="0"/>
                  </a:moveTo>
                  <a:lnTo>
                    <a:pt x="7277" y="0"/>
                  </a:lnTo>
                  <a:lnTo>
                    <a:pt x="0" y="7277"/>
                  </a:lnTo>
                  <a:lnTo>
                    <a:pt x="0" y="16255"/>
                  </a:lnTo>
                  <a:lnTo>
                    <a:pt x="0" y="227215"/>
                  </a:lnTo>
                  <a:lnTo>
                    <a:pt x="7277" y="234492"/>
                  </a:lnTo>
                  <a:lnTo>
                    <a:pt x="3331870" y="234492"/>
                  </a:lnTo>
                  <a:lnTo>
                    <a:pt x="3339147" y="227215"/>
                  </a:lnTo>
                  <a:lnTo>
                    <a:pt x="3339147" y="7277"/>
                  </a:lnTo>
                  <a:lnTo>
                    <a:pt x="3331870" y="0"/>
                  </a:lnTo>
                  <a:close/>
                </a:path>
              </a:pathLst>
            </a:custGeom>
            <a:solidFill>
              <a:srgbClr val="425A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8B17C10F-A497-68D5-4D35-6A562E446B05}"/>
              </a:ext>
            </a:extLst>
          </p:cNvPr>
          <p:cNvSpPr txBox="1"/>
          <p:nvPr/>
        </p:nvSpPr>
        <p:spPr>
          <a:xfrm>
            <a:off x="9767798" y="1589900"/>
            <a:ext cx="2127885" cy="520700"/>
          </a:xfrm>
          <a:prstGeom prst="rect">
            <a:avLst/>
          </a:prstGeom>
          <a:solidFill>
            <a:srgbClr val="C0C7D2"/>
          </a:solidFill>
          <a:ln w="3175">
            <a:solidFill>
              <a:srgbClr val="C0C7D2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88595" marR="727710">
              <a:lnSpc>
                <a:spcPct val="100000"/>
              </a:lnSpc>
              <a:spcBef>
                <a:spcPts val="445"/>
              </a:spcBef>
            </a:pPr>
            <a:r>
              <a:rPr sz="1300" b="1" spc="-10" dirty="0">
                <a:solidFill>
                  <a:srgbClr val="03224A"/>
                </a:solidFill>
                <a:latin typeface="Arial"/>
                <a:cs typeface="Arial"/>
              </a:rPr>
              <a:t>Generate </a:t>
            </a:r>
            <a:r>
              <a:rPr sz="1300" b="1" dirty="0">
                <a:solidFill>
                  <a:srgbClr val="03224A"/>
                </a:solidFill>
                <a:latin typeface="Arial"/>
                <a:cs typeface="Arial"/>
              </a:rPr>
              <a:t>optimized</a:t>
            </a:r>
            <a:r>
              <a:rPr sz="13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3224A"/>
                </a:solidFill>
                <a:latin typeface="Arial"/>
                <a:cs typeface="Arial"/>
              </a:rPr>
              <a:t>code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314CD6AC-280A-3AFE-4190-F50304DCB1AC}"/>
              </a:ext>
            </a:extLst>
          </p:cNvPr>
          <p:cNvSpPr txBox="1"/>
          <p:nvPr/>
        </p:nvSpPr>
        <p:spPr>
          <a:xfrm>
            <a:off x="9774135" y="2203462"/>
            <a:ext cx="2115185" cy="3728720"/>
          </a:xfrm>
          <a:prstGeom prst="rect">
            <a:avLst/>
          </a:prstGeom>
          <a:ln w="6350">
            <a:solidFill>
              <a:srgbClr val="03224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200">
              <a:latin typeface="Times New Roman"/>
              <a:cs typeface="Times New Roman"/>
            </a:endParaRPr>
          </a:p>
          <a:p>
            <a:pPr marL="494030" marR="430530" indent="-47625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Optimized</a:t>
            </a:r>
            <a:r>
              <a:rPr sz="1200" b="1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3224A"/>
                </a:solidFill>
                <a:latin typeface="Arial"/>
                <a:cs typeface="Arial"/>
              </a:rPr>
              <a:t>model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code</a:t>
            </a:r>
            <a:r>
              <a:rPr sz="12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for</a:t>
            </a:r>
            <a:r>
              <a:rPr sz="1200" b="1" spc="-10" dirty="0">
                <a:solidFill>
                  <a:srgbClr val="03224A"/>
                </a:solidFill>
                <a:latin typeface="Arial"/>
                <a:cs typeface="Arial"/>
              </a:rPr>
              <a:t> STM32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D64BC359-5FE5-3778-8655-0843CF7B349A}"/>
              </a:ext>
            </a:extLst>
          </p:cNvPr>
          <p:cNvSpPr txBox="1"/>
          <p:nvPr/>
        </p:nvSpPr>
        <p:spPr>
          <a:xfrm>
            <a:off x="6734791" y="3444014"/>
            <a:ext cx="169798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STM32Cube.AI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desktop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67AD4454-39C7-5C8D-F430-84CCCE9777C5}"/>
              </a:ext>
            </a:extLst>
          </p:cNvPr>
          <p:cNvGrpSpPr/>
          <p:nvPr/>
        </p:nvGrpSpPr>
        <p:grpSpPr>
          <a:xfrm>
            <a:off x="623929" y="1711274"/>
            <a:ext cx="9142730" cy="3709670"/>
            <a:chOff x="623929" y="1711274"/>
            <a:chExt cx="9142730" cy="3709670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0BCDA8FF-061B-ADBE-9DA2-4CF955FCB60A}"/>
                </a:ext>
              </a:extLst>
            </p:cNvPr>
            <p:cNvSpPr/>
            <p:nvPr/>
          </p:nvSpPr>
          <p:spPr>
            <a:xfrm>
              <a:off x="9429455" y="3821426"/>
              <a:ext cx="241935" cy="0"/>
            </a:xfrm>
            <a:custGeom>
              <a:avLst/>
              <a:gdLst/>
              <a:ahLst/>
              <a:cxnLst/>
              <a:rect l="l" t="t" r="r" b="b"/>
              <a:pathLst>
                <a:path w="241934">
                  <a:moveTo>
                    <a:pt x="0" y="0"/>
                  </a:moveTo>
                  <a:lnTo>
                    <a:pt x="241935" y="0"/>
                  </a:lnTo>
                </a:path>
              </a:pathLst>
            </a:custGeom>
            <a:ln w="38100">
              <a:solidFill>
                <a:srgbClr val="4646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48415E72-5651-6DE5-E5CE-4CBD75556672}"/>
                </a:ext>
              </a:extLst>
            </p:cNvPr>
            <p:cNvSpPr/>
            <p:nvPr/>
          </p:nvSpPr>
          <p:spPr>
            <a:xfrm>
              <a:off x="9652338" y="376427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4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 descr="A picture containing shape  Description automatically generated">
              <a:extLst>
                <a:ext uri="{FF2B5EF4-FFF2-40B4-BE49-F238E27FC236}">
                  <a16:creationId xmlns:a16="http://schemas.microsoft.com/office/drawing/2014/main" id="{0038C754-A89E-4BC1-6FAF-89ACEC5E9D4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933" y="3497556"/>
              <a:ext cx="1067533" cy="309585"/>
            </a:xfrm>
            <a:prstGeom prst="rect">
              <a:avLst/>
            </a:prstGeom>
          </p:spPr>
        </p:pic>
        <p:pic>
          <p:nvPicPr>
            <p:cNvPr id="42" name="object 42">
              <a:extLst>
                <a:ext uri="{FF2B5EF4-FFF2-40B4-BE49-F238E27FC236}">
                  <a16:creationId xmlns:a16="http://schemas.microsoft.com/office/drawing/2014/main" id="{935C8B78-16EB-294C-6B5A-F3A63BC184A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929" y="4830418"/>
              <a:ext cx="1086866" cy="590236"/>
            </a:xfrm>
            <a:prstGeom prst="rect">
              <a:avLst/>
            </a:prstGeom>
          </p:spPr>
        </p:pic>
        <p:pic>
          <p:nvPicPr>
            <p:cNvPr id="43" name="object 43">
              <a:extLst>
                <a:ext uri="{FF2B5EF4-FFF2-40B4-BE49-F238E27FC236}">
                  <a16:creationId xmlns:a16="http://schemas.microsoft.com/office/drawing/2014/main" id="{02365CAF-7144-914C-30AC-062B7F52A71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9239" y="1711274"/>
              <a:ext cx="375633" cy="216141"/>
            </a:xfrm>
            <a:prstGeom prst="rect">
              <a:avLst/>
            </a:prstGeom>
          </p:spPr>
        </p:pic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E4765837-9821-2088-0E1A-3A9ECEC98C5C}"/>
                </a:ext>
              </a:extLst>
            </p:cNvPr>
            <p:cNvSpPr/>
            <p:nvPr/>
          </p:nvSpPr>
          <p:spPr>
            <a:xfrm>
              <a:off x="3739591" y="1901192"/>
              <a:ext cx="450215" cy="131445"/>
            </a:xfrm>
            <a:custGeom>
              <a:avLst/>
              <a:gdLst/>
              <a:ahLst/>
              <a:cxnLst/>
              <a:rect l="l" t="t" r="r" b="b"/>
              <a:pathLst>
                <a:path w="450214" h="131444">
                  <a:moveTo>
                    <a:pt x="58052" y="0"/>
                  </a:moveTo>
                  <a:lnTo>
                    <a:pt x="225000" y="77352"/>
                  </a:lnTo>
                  <a:lnTo>
                    <a:pt x="391947" y="0"/>
                  </a:lnTo>
                  <a:lnTo>
                    <a:pt x="450001" y="26894"/>
                  </a:lnTo>
                  <a:lnTo>
                    <a:pt x="225000" y="131147"/>
                  </a:lnTo>
                  <a:lnTo>
                    <a:pt x="0" y="26894"/>
                  </a:lnTo>
                  <a:lnTo>
                    <a:pt x="58052" y="0"/>
                  </a:lnTo>
                  <a:close/>
                </a:path>
              </a:pathLst>
            </a:custGeom>
            <a:ln w="500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5DCD8268-DA3A-F6C8-F84D-7A5274CB9A40}"/>
                </a:ext>
              </a:extLst>
            </p:cNvPr>
            <p:cNvSpPr/>
            <p:nvPr/>
          </p:nvSpPr>
          <p:spPr>
            <a:xfrm>
              <a:off x="3739591" y="1847763"/>
              <a:ext cx="450215" cy="130175"/>
            </a:xfrm>
            <a:custGeom>
              <a:avLst/>
              <a:gdLst/>
              <a:ahLst/>
              <a:cxnLst/>
              <a:rect l="l" t="t" r="r" b="b"/>
              <a:pathLst>
                <a:path w="450214" h="130175">
                  <a:moveTo>
                    <a:pt x="56250" y="0"/>
                  </a:moveTo>
                  <a:lnTo>
                    <a:pt x="225000" y="78105"/>
                  </a:lnTo>
                  <a:lnTo>
                    <a:pt x="393750" y="0"/>
                  </a:lnTo>
                  <a:lnTo>
                    <a:pt x="450000" y="26035"/>
                  </a:lnTo>
                  <a:lnTo>
                    <a:pt x="225000" y="130175"/>
                  </a:lnTo>
                  <a:lnTo>
                    <a:pt x="0" y="26035"/>
                  </a:lnTo>
                  <a:lnTo>
                    <a:pt x="56250" y="0"/>
                  </a:lnTo>
                  <a:close/>
                </a:path>
              </a:pathLst>
            </a:custGeom>
            <a:ln w="500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6399F25F-6079-3060-1A04-68256EF1E176}"/>
                </a:ext>
              </a:extLst>
            </p:cNvPr>
            <p:cNvSpPr/>
            <p:nvPr/>
          </p:nvSpPr>
          <p:spPr>
            <a:xfrm>
              <a:off x="3739592" y="1717102"/>
              <a:ext cx="450215" cy="208915"/>
            </a:xfrm>
            <a:custGeom>
              <a:avLst/>
              <a:gdLst/>
              <a:ahLst/>
              <a:cxnLst/>
              <a:rect l="l" t="t" r="r" b="b"/>
              <a:pathLst>
                <a:path w="450214" h="208914">
                  <a:moveTo>
                    <a:pt x="0" y="104432"/>
                  </a:moveTo>
                  <a:lnTo>
                    <a:pt x="225000" y="0"/>
                  </a:lnTo>
                  <a:lnTo>
                    <a:pt x="450000" y="104432"/>
                  </a:lnTo>
                  <a:lnTo>
                    <a:pt x="225000" y="208864"/>
                  </a:lnTo>
                  <a:lnTo>
                    <a:pt x="0" y="104432"/>
                  </a:lnTo>
                  <a:close/>
                </a:path>
              </a:pathLst>
            </a:custGeom>
            <a:ln w="5009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>
              <a:extLst>
                <a:ext uri="{FF2B5EF4-FFF2-40B4-BE49-F238E27FC236}">
                  <a16:creationId xmlns:a16="http://schemas.microsoft.com/office/drawing/2014/main" id="{BDB1E5EE-75D5-738B-79DB-8A1509E25CD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6999" y="1724025"/>
              <a:ext cx="304516" cy="175926"/>
            </a:xfrm>
            <a:prstGeom prst="rect">
              <a:avLst/>
            </a:prstGeom>
          </p:spPr>
        </p:pic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DAA07B8F-0073-5FC8-3921-1F661E1A1409}"/>
                </a:ext>
              </a:extLst>
            </p:cNvPr>
            <p:cNvSpPr/>
            <p:nvPr/>
          </p:nvSpPr>
          <p:spPr>
            <a:xfrm>
              <a:off x="4792951" y="1899948"/>
              <a:ext cx="454659" cy="132715"/>
            </a:xfrm>
            <a:custGeom>
              <a:avLst/>
              <a:gdLst/>
              <a:ahLst/>
              <a:cxnLst/>
              <a:rect l="l" t="t" r="r" b="b"/>
              <a:pathLst>
                <a:path w="454660" h="132714">
                  <a:moveTo>
                    <a:pt x="58580" y="0"/>
                  </a:moveTo>
                  <a:lnTo>
                    <a:pt x="227043" y="78043"/>
                  </a:lnTo>
                  <a:lnTo>
                    <a:pt x="395506" y="0"/>
                  </a:lnTo>
                  <a:lnTo>
                    <a:pt x="454086" y="27135"/>
                  </a:lnTo>
                  <a:lnTo>
                    <a:pt x="227043" y="132318"/>
                  </a:lnTo>
                  <a:lnTo>
                    <a:pt x="0" y="27135"/>
                  </a:lnTo>
                  <a:lnTo>
                    <a:pt x="58580" y="0"/>
                  </a:lnTo>
                  <a:close/>
                </a:path>
              </a:pathLst>
            </a:custGeom>
            <a:ln w="505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B419F1C4-2A1F-9AE8-CB32-760E5DBB1D59}"/>
                </a:ext>
              </a:extLst>
            </p:cNvPr>
            <p:cNvSpPr/>
            <p:nvPr/>
          </p:nvSpPr>
          <p:spPr>
            <a:xfrm>
              <a:off x="4792951" y="1846041"/>
              <a:ext cx="454659" cy="131445"/>
            </a:xfrm>
            <a:custGeom>
              <a:avLst/>
              <a:gdLst/>
              <a:ahLst/>
              <a:cxnLst/>
              <a:rect l="l" t="t" r="r" b="b"/>
              <a:pathLst>
                <a:path w="454660" h="131444">
                  <a:moveTo>
                    <a:pt x="56760" y="0"/>
                  </a:moveTo>
                  <a:lnTo>
                    <a:pt x="227043" y="78803"/>
                  </a:lnTo>
                  <a:lnTo>
                    <a:pt x="397325" y="0"/>
                  </a:lnTo>
                  <a:lnTo>
                    <a:pt x="454086" y="26267"/>
                  </a:lnTo>
                  <a:lnTo>
                    <a:pt x="227043" y="131338"/>
                  </a:lnTo>
                  <a:lnTo>
                    <a:pt x="0" y="26267"/>
                  </a:lnTo>
                  <a:lnTo>
                    <a:pt x="56760" y="0"/>
                  </a:lnTo>
                  <a:close/>
                </a:path>
              </a:pathLst>
            </a:custGeom>
            <a:ln w="505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9C631A7D-54F6-C623-2AE3-50E500F8409D}"/>
                </a:ext>
              </a:extLst>
            </p:cNvPr>
            <p:cNvSpPr/>
            <p:nvPr/>
          </p:nvSpPr>
          <p:spPr>
            <a:xfrm>
              <a:off x="4792951" y="1714212"/>
              <a:ext cx="454659" cy="210820"/>
            </a:xfrm>
            <a:custGeom>
              <a:avLst/>
              <a:gdLst/>
              <a:ahLst/>
              <a:cxnLst/>
              <a:rect l="l" t="t" r="r" b="b"/>
              <a:pathLst>
                <a:path w="454660" h="210819">
                  <a:moveTo>
                    <a:pt x="0" y="105364"/>
                  </a:moveTo>
                  <a:lnTo>
                    <a:pt x="227043" y="0"/>
                  </a:lnTo>
                  <a:lnTo>
                    <a:pt x="454086" y="105364"/>
                  </a:lnTo>
                  <a:lnTo>
                    <a:pt x="227043" y="210729"/>
                  </a:lnTo>
                  <a:lnTo>
                    <a:pt x="0" y="105364"/>
                  </a:lnTo>
                  <a:close/>
                </a:path>
              </a:pathLst>
            </a:custGeom>
            <a:ln w="505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>
              <a:extLst>
                <a:ext uri="{FF2B5EF4-FFF2-40B4-BE49-F238E27FC236}">
                  <a16:creationId xmlns:a16="http://schemas.microsoft.com/office/drawing/2014/main" id="{623BB4CD-8ECB-A7F4-849A-574E52E5CEE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6079" y="1713234"/>
              <a:ext cx="389839" cy="224442"/>
            </a:xfrm>
            <a:prstGeom prst="rect">
              <a:avLst/>
            </a:prstGeom>
          </p:spPr>
        </p:pic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D300F4D0-40ED-92DF-AC6E-52079FF272BD}"/>
                </a:ext>
              </a:extLst>
            </p:cNvPr>
            <p:cNvSpPr/>
            <p:nvPr/>
          </p:nvSpPr>
          <p:spPr>
            <a:xfrm>
              <a:off x="4264204" y="1899948"/>
              <a:ext cx="454659" cy="132715"/>
            </a:xfrm>
            <a:custGeom>
              <a:avLst/>
              <a:gdLst/>
              <a:ahLst/>
              <a:cxnLst/>
              <a:rect l="l" t="t" r="r" b="b"/>
              <a:pathLst>
                <a:path w="454660" h="132714">
                  <a:moveTo>
                    <a:pt x="58579" y="0"/>
                  </a:moveTo>
                  <a:lnTo>
                    <a:pt x="227043" y="78043"/>
                  </a:lnTo>
                  <a:lnTo>
                    <a:pt x="395505" y="0"/>
                  </a:lnTo>
                  <a:lnTo>
                    <a:pt x="454086" y="27135"/>
                  </a:lnTo>
                  <a:lnTo>
                    <a:pt x="227043" y="132318"/>
                  </a:lnTo>
                  <a:lnTo>
                    <a:pt x="0" y="27135"/>
                  </a:lnTo>
                  <a:lnTo>
                    <a:pt x="58579" y="0"/>
                  </a:lnTo>
                  <a:close/>
                </a:path>
              </a:pathLst>
            </a:custGeom>
            <a:ln w="505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8A3CCCA3-BFCC-B534-1672-A9AEC277C78D}"/>
                </a:ext>
              </a:extLst>
            </p:cNvPr>
            <p:cNvSpPr/>
            <p:nvPr/>
          </p:nvSpPr>
          <p:spPr>
            <a:xfrm>
              <a:off x="4264204" y="1846041"/>
              <a:ext cx="454659" cy="131445"/>
            </a:xfrm>
            <a:custGeom>
              <a:avLst/>
              <a:gdLst/>
              <a:ahLst/>
              <a:cxnLst/>
              <a:rect l="l" t="t" r="r" b="b"/>
              <a:pathLst>
                <a:path w="454660" h="131444">
                  <a:moveTo>
                    <a:pt x="56760" y="0"/>
                  </a:moveTo>
                  <a:lnTo>
                    <a:pt x="227043" y="78803"/>
                  </a:lnTo>
                  <a:lnTo>
                    <a:pt x="397325" y="0"/>
                  </a:lnTo>
                  <a:lnTo>
                    <a:pt x="454086" y="26267"/>
                  </a:lnTo>
                  <a:lnTo>
                    <a:pt x="227043" y="131338"/>
                  </a:lnTo>
                  <a:lnTo>
                    <a:pt x="0" y="26267"/>
                  </a:lnTo>
                  <a:lnTo>
                    <a:pt x="56760" y="0"/>
                  </a:lnTo>
                  <a:close/>
                </a:path>
              </a:pathLst>
            </a:custGeom>
            <a:ln w="505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B137EA82-51BB-73B7-B680-DDA9F14BAB66}"/>
                </a:ext>
              </a:extLst>
            </p:cNvPr>
            <p:cNvSpPr/>
            <p:nvPr/>
          </p:nvSpPr>
          <p:spPr>
            <a:xfrm>
              <a:off x="4264204" y="1714212"/>
              <a:ext cx="454659" cy="210820"/>
            </a:xfrm>
            <a:custGeom>
              <a:avLst/>
              <a:gdLst/>
              <a:ahLst/>
              <a:cxnLst/>
              <a:rect l="l" t="t" r="r" b="b"/>
              <a:pathLst>
                <a:path w="454660" h="210819">
                  <a:moveTo>
                    <a:pt x="0" y="105364"/>
                  </a:moveTo>
                  <a:lnTo>
                    <a:pt x="227043" y="0"/>
                  </a:lnTo>
                  <a:lnTo>
                    <a:pt x="454086" y="105364"/>
                  </a:lnTo>
                  <a:lnTo>
                    <a:pt x="227043" y="210729"/>
                  </a:lnTo>
                  <a:lnTo>
                    <a:pt x="0" y="105364"/>
                  </a:lnTo>
                  <a:close/>
                </a:path>
              </a:pathLst>
            </a:custGeom>
            <a:ln w="505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BD5E2FF3-726A-55D9-0102-39F72DD3F91E}"/>
                </a:ext>
              </a:extLst>
            </p:cNvPr>
            <p:cNvSpPr/>
            <p:nvPr/>
          </p:nvSpPr>
          <p:spPr>
            <a:xfrm>
              <a:off x="3210903" y="1899949"/>
              <a:ext cx="454659" cy="132715"/>
            </a:xfrm>
            <a:custGeom>
              <a:avLst/>
              <a:gdLst/>
              <a:ahLst/>
              <a:cxnLst/>
              <a:rect l="l" t="t" r="r" b="b"/>
              <a:pathLst>
                <a:path w="454660" h="132714">
                  <a:moveTo>
                    <a:pt x="58579" y="0"/>
                  </a:moveTo>
                  <a:lnTo>
                    <a:pt x="227042" y="78043"/>
                  </a:lnTo>
                  <a:lnTo>
                    <a:pt x="395504" y="0"/>
                  </a:lnTo>
                  <a:lnTo>
                    <a:pt x="454084" y="27135"/>
                  </a:lnTo>
                  <a:lnTo>
                    <a:pt x="227042" y="132318"/>
                  </a:lnTo>
                  <a:lnTo>
                    <a:pt x="0" y="27135"/>
                  </a:lnTo>
                  <a:lnTo>
                    <a:pt x="58579" y="0"/>
                  </a:lnTo>
                  <a:close/>
                </a:path>
              </a:pathLst>
            </a:custGeom>
            <a:ln w="505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412CC63A-1D7C-1A5D-5416-4AC50C9CDB64}"/>
                </a:ext>
              </a:extLst>
            </p:cNvPr>
            <p:cNvSpPr/>
            <p:nvPr/>
          </p:nvSpPr>
          <p:spPr>
            <a:xfrm>
              <a:off x="3210903" y="1846042"/>
              <a:ext cx="454659" cy="131445"/>
            </a:xfrm>
            <a:custGeom>
              <a:avLst/>
              <a:gdLst/>
              <a:ahLst/>
              <a:cxnLst/>
              <a:rect l="l" t="t" r="r" b="b"/>
              <a:pathLst>
                <a:path w="454660" h="131444">
                  <a:moveTo>
                    <a:pt x="56760" y="0"/>
                  </a:moveTo>
                  <a:lnTo>
                    <a:pt x="227042" y="78803"/>
                  </a:lnTo>
                  <a:lnTo>
                    <a:pt x="397324" y="0"/>
                  </a:lnTo>
                  <a:lnTo>
                    <a:pt x="454084" y="26268"/>
                  </a:lnTo>
                  <a:lnTo>
                    <a:pt x="227042" y="131338"/>
                  </a:lnTo>
                  <a:lnTo>
                    <a:pt x="0" y="26268"/>
                  </a:lnTo>
                  <a:lnTo>
                    <a:pt x="56760" y="0"/>
                  </a:lnTo>
                  <a:close/>
                </a:path>
              </a:pathLst>
            </a:custGeom>
            <a:ln w="505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05C6F413-0236-62EC-A826-28DFBB68A793}"/>
                </a:ext>
              </a:extLst>
            </p:cNvPr>
            <p:cNvSpPr/>
            <p:nvPr/>
          </p:nvSpPr>
          <p:spPr>
            <a:xfrm>
              <a:off x="3210902" y="1714214"/>
              <a:ext cx="454659" cy="210820"/>
            </a:xfrm>
            <a:custGeom>
              <a:avLst/>
              <a:gdLst/>
              <a:ahLst/>
              <a:cxnLst/>
              <a:rect l="l" t="t" r="r" b="b"/>
              <a:pathLst>
                <a:path w="454660" h="210819">
                  <a:moveTo>
                    <a:pt x="0" y="105364"/>
                  </a:moveTo>
                  <a:lnTo>
                    <a:pt x="227042" y="0"/>
                  </a:lnTo>
                  <a:lnTo>
                    <a:pt x="454084" y="105364"/>
                  </a:lnTo>
                  <a:lnTo>
                    <a:pt x="227042" y="210729"/>
                  </a:lnTo>
                  <a:lnTo>
                    <a:pt x="0" y="105364"/>
                  </a:lnTo>
                  <a:close/>
                </a:path>
              </a:pathLst>
            </a:custGeom>
            <a:ln w="5054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>
              <a:extLst>
                <a:ext uri="{FF2B5EF4-FFF2-40B4-BE49-F238E27FC236}">
                  <a16:creationId xmlns:a16="http://schemas.microsoft.com/office/drawing/2014/main" id="{100ECBA1-A959-2C28-E458-9EAD0A2CCF6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9155" y="1712264"/>
              <a:ext cx="377583" cy="217576"/>
            </a:xfrm>
            <a:prstGeom prst="rect">
              <a:avLst/>
            </a:prstGeom>
          </p:spPr>
        </p:pic>
        <p:sp>
          <p:nvSpPr>
            <p:cNvPr id="59" name="object 59">
              <a:extLst>
                <a:ext uri="{FF2B5EF4-FFF2-40B4-BE49-F238E27FC236}">
                  <a16:creationId xmlns:a16="http://schemas.microsoft.com/office/drawing/2014/main" id="{24B98820-B1B8-7B89-0AC3-6B307E26E27D}"/>
                </a:ext>
              </a:extLst>
            </p:cNvPr>
            <p:cNvSpPr/>
            <p:nvPr/>
          </p:nvSpPr>
          <p:spPr>
            <a:xfrm>
              <a:off x="6915669" y="2296030"/>
              <a:ext cx="1427480" cy="835025"/>
            </a:xfrm>
            <a:custGeom>
              <a:avLst/>
              <a:gdLst/>
              <a:ahLst/>
              <a:cxnLst/>
              <a:rect l="l" t="t" r="r" b="b"/>
              <a:pathLst>
                <a:path w="1427479" h="835025">
                  <a:moveTo>
                    <a:pt x="47599" y="461124"/>
                  </a:moveTo>
                  <a:lnTo>
                    <a:pt x="0" y="461124"/>
                  </a:lnTo>
                  <a:lnTo>
                    <a:pt x="0" y="471068"/>
                  </a:lnTo>
                  <a:lnTo>
                    <a:pt x="17405" y="521784"/>
                  </a:lnTo>
                  <a:lnTo>
                    <a:pt x="75311" y="539991"/>
                  </a:lnTo>
                  <a:lnTo>
                    <a:pt x="110070" y="535651"/>
                  </a:lnTo>
                  <a:lnTo>
                    <a:pt x="135972" y="522319"/>
                  </a:lnTo>
                  <a:lnTo>
                    <a:pt x="148137" y="505180"/>
                  </a:lnTo>
                  <a:lnTo>
                    <a:pt x="78867" y="505180"/>
                  </a:lnTo>
                  <a:lnTo>
                    <a:pt x="63485" y="502504"/>
                  </a:lnTo>
                  <a:lnTo>
                    <a:pt x="53903" y="494965"/>
                  </a:lnTo>
                  <a:lnTo>
                    <a:pt x="48986" y="483293"/>
                  </a:lnTo>
                  <a:lnTo>
                    <a:pt x="47599" y="468223"/>
                  </a:lnTo>
                  <a:lnTo>
                    <a:pt x="47599" y="461124"/>
                  </a:lnTo>
                  <a:close/>
                </a:path>
                <a:path w="1427479" h="835025">
                  <a:moveTo>
                    <a:pt x="75311" y="294157"/>
                  </a:moveTo>
                  <a:lnTo>
                    <a:pt x="44988" y="298542"/>
                  </a:lnTo>
                  <a:lnTo>
                    <a:pt x="21928" y="311651"/>
                  </a:lnTo>
                  <a:lnTo>
                    <a:pt x="7261" y="333419"/>
                  </a:lnTo>
                  <a:lnTo>
                    <a:pt x="2120" y="363778"/>
                  </a:lnTo>
                  <a:lnTo>
                    <a:pt x="5896" y="389680"/>
                  </a:lnTo>
                  <a:lnTo>
                    <a:pt x="17400" y="408987"/>
                  </a:lnTo>
                  <a:lnTo>
                    <a:pt x="36898" y="423632"/>
                  </a:lnTo>
                  <a:lnTo>
                    <a:pt x="64655" y="435546"/>
                  </a:lnTo>
                  <a:lnTo>
                    <a:pt x="84800" y="443371"/>
                  </a:lnTo>
                  <a:lnTo>
                    <a:pt x="97953" y="451796"/>
                  </a:lnTo>
                  <a:lnTo>
                    <a:pt x="105112" y="462221"/>
                  </a:lnTo>
                  <a:lnTo>
                    <a:pt x="107276" y="476046"/>
                  </a:lnTo>
                  <a:lnTo>
                    <a:pt x="107276" y="478891"/>
                  </a:lnTo>
                  <a:lnTo>
                    <a:pt x="104634" y="489389"/>
                  </a:lnTo>
                  <a:lnTo>
                    <a:pt x="98396" y="497893"/>
                  </a:lnTo>
                  <a:lnTo>
                    <a:pt x="89496" y="503469"/>
                  </a:lnTo>
                  <a:lnTo>
                    <a:pt x="78867" y="505180"/>
                  </a:lnTo>
                  <a:lnTo>
                    <a:pt x="148137" y="505180"/>
                  </a:lnTo>
                  <a:lnTo>
                    <a:pt x="152149" y="499529"/>
                  </a:lnTo>
                  <a:lnTo>
                    <a:pt x="157734" y="466813"/>
                  </a:lnTo>
                  <a:lnTo>
                    <a:pt x="155623" y="447250"/>
                  </a:lnTo>
                  <a:lnTo>
                    <a:pt x="148315" y="430750"/>
                  </a:lnTo>
                  <a:lnTo>
                    <a:pt x="134347" y="416648"/>
                  </a:lnTo>
                  <a:lnTo>
                    <a:pt x="112255" y="404279"/>
                  </a:lnTo>
                  <a:lnTo>
                    <a:pt x="74599" y="388658"/>
                  </a:lnTo>
                  <a:lnTo>
                    <a:pt x="62018" y="382059"/>
                  </a:lnTo>
                  <a:lnTo>
                    <a:pt x="54436" y="374797"/>
                  </a:lnTo>
                  <a:lnTo>
                    <a:pt x="50720" y="366471"/>
                  </a:lnTo>
                  <a:lnTo>
                    <a:pt x="49733" y="356679"/>
                  </a:lnTo>
                  <a:lnTo>
                    <a:pt x="50953" y="346354"/>
                  </a:lnTo>
                  <a:lnTo>
                    <a:pt x="55237" y="337494"/>
                  </a:lnTo>
                  <a:lnTo>
                    <a:pt x="63355" y="331421"/>
                  </a:lnTo>
                  <a:lnTo>
                    <a:pt x="62827" y="331421"/>
                  </a:lnTo>
                  <a:lnTo>
                    <a:pt x="76733" y="328968"/>
                  </a:lnTo>
                  <a:lnTo>
                    <a:pt x="143083" y="328968"/>
                  </a:lnTo>
                  <a:lnTo>
                    <a:pt x="127887" y="309075"/>
                  </a:lnTo>
                  <a:lnTo>
                    <a:pt x="104731" y="297753"/>
                  </a:lnTo>
                  <a:lnTo>
                    <a:pt x="75311" y="294157"/>
                  </a:lnTo>
                  <a:close/>
                </a:path>
                <a:path w="1427479" h="835025">
                  <a:moveTo>
                    <a:pt x="143057" y="328968"/>
                  </a:moveTo>
                  <a:lnTo>
                    <a:pt x="76733" y="328968"/>
                  </a:lnTo>
                  <a:lnTo>
                    <a:pt x="88631" y="331421"/>
                  </a:lnTo>
                  <a:lnTo>
                    <a:pt x="96802" y="338470"/>
                  </a:lnTo>
                  <a:lnTo>
                    <a:pt x="101511" y="349649"/>
                  </a:lnTo>
                  <a:lnTo>
                    <a:pt x="102949" y="363778"/>
                  </a:lnTo>
                  <a:lnTo>
                    <a:pt x="103022" y="364489"/>
                  </a:lnTo>
                  <a:lnTo>
                    <a:pt x="148488" y="364489"/>
                  </a:lnTo>
                  <a:lnTo>
                    <a:pt x="148488" y="358101"/>
                  </a:lnTo>
                  <a:lnTo>
                    <a:pt x="143057" y="328968"/>
                  </a:lnTo>
                  <a:close/>
                </a:path>
                <a:path w="1427479" h="835025">
                  <a:moveTo>
                    <a:pt x="268566" y="336791"/>
                  </a:moveTo>
                  <a:lnTo>
                    <a:pt x="220256" y="336791"/>
                  </a:lnTo>
                  <a:lnTo>
                    <a:pt x="220256" y="535012"/>
                  </a:lnTo>
                  <a:lnTo>
                    <a:pt x="268566" y="535012"/>
                  </a:lnTo>
                  <a:lnTo>
                    <a:pt x="268566" y="336791"/>
                  </a:lnTo>
                  <a:close/>
                </a:path>
                <a:path w="1427479" h="835025">
                  <a:moveTo>
                    <a:pt x="320433" y="297713"/>
                  </a:moveTo>
                  <a:lnTo>
                    <a:pt x="168389" y="297713"/>
                  </a:lnTo>
                  <a:lnTo>
                    <a:pt x="168389" y="336791"/>
                  </a:lnTo>
                  <a:lnTo>
                    <a:pt x="320433" y="336791"/>
                  </a:lnTo>
                  <a:lnTo>
                    <a:pt x="320433" y="297713"/>
                  </a:lnTo>
                  <a:close/>
                </a:path>
                <a:path w="1427479" h="835025">
                  <a:moveTo>
                    <a:pt x="412800" y="297713"/>
                  </a:moveTo>
                  <a:lnTo>
                    <a:pt x="342455" y="297713"/>
                  </a:lnTo>
                  <a:lnTo>
                    <a:pt x="342455" y="535012"/>
                  </a:lnTo>
                  <a:lnTo>
                    <a:pt x="386511" y="535012"/>
                  </a:lnTo>
                  <a:lnTo>
                    <a:pt x="386511" y="345312"/>
                  </a:lnTo>
                  <a:lnTo>
                    <a:pt x="422480" y="345312"/>
                  </a:lnTo>
                  <a:lnTo>
                    <a:pt x="412800" y="297713"/>
                  </a:lnTo>
                  <a:close/>
                </a:path>
                <a:path w="1427479" h="835025">
                  <a:moveTo>
                    <a:pt x="422480" y="345312"/>
                  </a:moveTo>
                  <a:lnTo>
                    <a:pt x="387223" y="345312"/>
                  </a:lnTo>
                  <a:lnTo>
                    <a:pt x="429145" y="535012"/>
                  </a:lnTo>
                  <a:lnTo>
                    <a:pt x="466090" y="535012"/>
                  </a:lnTo>
                  <a:lnTo>
                    <a:pt x="481475" y="465391"/>
                  </a:lnTo>
                  <a:lnTo>
                    <a:pt x="446900" y="465391"/>
                  </a:lnTo>
                  <a:lnTo>
                    <a:pt x="422480" y="345312"/>
                  </a:lnTo>
                  <a:close/>
                </a:path>
                <a:path w="1427479" h="835025">
                  <a:moveTo>
                    <a:pt x="552767" y="345312"/>
                  </a:moveTo>
                  <a:lnTo>
                    <a:pt x="508723" y="345312"/>
                  </a:lnTo>
                  <a:lnTo>
                    <a:pt x="508723" y="535012"/>
                  </a:lnTo>
                  <a:lnTo>
                    <a:pt x="552767" y="535012"/>
                  </a:lnTo>
                  <a:lnTo>
                    <a:pt x="552767" y="345312"/>
                  </a:lnTo>
                  <a:close/>
                </a:path>
                <a:path w="1427479" h="835025">
                  <a:moveTo>
                    <a:pt x="552767" y="297713"/>
                  </a:moveTo>
                  <a:lnTo>
                    <a:pt x="481723" y="297713"/>
                  </a:lnTo>
                  <a:lnTo>
                    <a:pt x="447611" y="465391"/>
                  </a:lnTo>
                  <a:lnTo>
                    <a:pt x="481475" y="465391"/>
                  </a:lnTo>
                  <a:lnTo>
                    <a:pt x="508012" y="345312"/>
                  </a:lnTo>
                  <a:lnTo>
                    <a:pt x="552767" y="345312"/>
                  </a:lnTo>
                  <a:lnTo>
                    <a:pt x="552767" y="297713"/>
                  </a:lnTo>
                  <a:close/>
                </a:path>
                <a:path w="1427479" h="835025">
                  <a:moveTo>
                    <a:pt x="604634" y="471779"/>
                  </a:moveTo>
                  <a:lnTo>
                    <a:pt x="583323" y="471779"/>
                  </a:lnTo>
                  <a:lnTo>
                    <a:pt x="588853" y="500801"/>
                  </a:lnTo>
                  <a:lnTo>
                    <a:pt x="601975" y="521695"/>
                  </a:lnTo>
                  <a:lnTo>
                    <a:pt x="622291" y="534328"/>
                  </a:lnTo>
                  <a:lnTo>
                    <a:pt x="649401" y="538568"/>
                  </a:lnTo>
                  <a:lnTo>
                    <a:pt x="678529" y="533461"/>
                  </a:lnTo>
                  <a:lnTo>
                    <a:pt x="694988" y="522223"/>
                  </a:lnTo>
                  <a:lnTo>
                    <a:pt x="649401" y="522223"/>
                  </a:lnTo>
                  <a:lnTo>
                    <a:pt x="629515" y="518238"/>
                  </a:lnTo>
                  <a:lnTo>
                    <a:pt x="615559" y="507393"/>
                  </a:lnTo>
                  <a:lnTo>
                    <a:pt x="607332" y="491352"/>
                  </a:lnTo>
                  <a:lnTo>
                    <a:pt x="604634" y="471779"/>
                  </a:lnTo>
                  <a:close/>
                </a:path>
                <a:path w="1427479" h="835025">
                  <a:moveTo>
                    <a:pt x="694193" y="316179"/>
                  </a:moveTo>
                  <a:lnTo>
                    <a:pt x="649401" y="316179"/>
                  </a:lnTo>
                  <a:lnTo>
                    <a:pt x="666687" y="319132"/>
                  </a:lnTo>
                  <a:lnTo>
                    <a:pt x="666394" y="319132"/>
                  </a:lnTo>
                  <a:lnTo>
                    <a:pt x="678532" y="327548"/>
                  </a:lnTo>
                  <a:lnTo>
                    <a:pt x="685970" y="341360"/>
                  </a:lnTo>
                  <a:lnTo>
                    <a:pt x="688479" y="360235"/>
                  </a:lnTo>
                  <a:lnTo>
                    <a:pt x="685481" y="379108"/>
                  </a:lnTo>
                  <a:lnTo>
                    <a:pt x="676754" y="392915"/>
                  </a:lnTo>
                  <a:lnTo>
                    <a:pt x="662697" y="401394"/>
                  </a:lnTo>
                  <a:lnTo>
                    <a:pt x="643712" y="404279"/>
                  </a:lnTo>
                  <a:lnTo>
                    <a:pt x="632345" y="404279"/>
                  </a:lnTo>
                  <a:lnTo>
                    <a:pt x="633056" y="421335"/>
                  </a:lnTo>
                  <a:lnTo>
                    <a:pt x="648690" y="421335"/>
                  </a:lnTo>
                  <a:lnTo>
                    <a:pt x="668007" y="424366"/>
                  </a:lnTo>
                  <a:lnTo>
                    <a:pt x="682793" y="433325"/>
                  </a:lnTo>
                  <a:lnTo>
                    <a:pt x="692249" y="448011"/>
                  </a:lnTo>
                  <a:lnTo>
                    <a:pt x="695461" y="467512"/>
                  </a:lnTo>
                  <a:lnTo>
                    <a:pt x="695579" y="468223"/>
                  </a:lnTo>
                  <a:lnTo>
                    <a:pt x="691760" y="493447"/>
                  </a:lnTo>
                  <a:lnTo>
                    <a:pt x="681548" y="510144"/>
                  </a:lnTo>
                  <a:lnTo>
                    <a:pt x="666807" y="519381"/>
                  </a:lnTo>
                  <a:lnTo>
                    <a:pt x="649401" y="522223"/>
                  </a:lnTo>
                  <a:lnTo>
                    <a:pt x="694988" y="522223"/>
                  </a:lnTo>
                  <a:lnTo>
                    <a:pt x="699668" y="519028"/>
                  </a:lnTo>
                  <a:lnTo>
                    <a:pt x="712548" y="496601"/>
                  </a:lnTo>
                  <a:lnTo>
                    <a:pt x="716795" y="468223"/>
                  </a:lnTo>
                  <a:lnTo>
                    <a:pt x="716902" y="467512"/>
                  </a:lnTo>
                  <a:lnTo>
                    <a:pt x="713804" y="447058"/>
                  </a:lnTo>
                  <a:lnTo>
                    <a:pt x="704910" y="430131"/>
                  </a:lnTo>
                  <a:lnTo>
                    <a:pt x="690820" y="417865"/>
                  </a:lnTo>
                  <a:lnTo>
                    <a:pt x="672134" y="411391"/>
                  </a:lnTo>
                  <a:lnTo>
                    <a:pt x="672134" y="410679"/>
                  </a:lnTo>
                  <a:lnTo>
                    <a:pt x="688809" y="403350"/>
                  </a:lnTo>
                  <a:lnTo>
                    <a:pt x="700554" y="391493"/>
                  </a:lnTo>
                  <a:lnTo>
                    <a:pt x="707503" y="375907"/>
                  </a:lnTo>
                  <a:lnTo>
                    <a:pt x="709790" y="357390"/>
                  </a:lnTo>
                  <a:lnTo>
                    <a:pt x="705449" y="333000"/>
                  </a:lnTo>
                  <a:lnTo>
                    <a:pt x="694193" y="316179"/>
                  </a:lnTo>
                  <a:close/>
                </a:path>
                <a:path w="1427479" h="835025">
                  <a:moveTo>
                    <a:pt x="649401" y="299123"/>
                  </a:moveTo>
                  <a:lnTo>
                    <a:pt x="622246" y="303841"/>
                  </a:lnTo>
                  <a:lnTo>
                    <a:pt x="602686" y="317152"/>
                  </a:lnTo>
                  <a:lnTo>
                    <a:pt x="590853" y="337790"/>
                  </a:lnTo>
                  <a:lnTo>
                    <a:pt x="586879" y="364489"/>
                  </a:lnTo>
                  <a:lnTo>
                    <a:pt x="608190" y="364489"/>
                  </a:lnTo>
                  <a:lnTo>
                    <a:pt x="611332" y="343155"/>
                  </a:lnTo>
                  <a:lnTo>
                    <a:pt x="620004" y="328080"/>
                  </a:lnTo>
                  <a:lnTo>
                    <a:pt x="633071" y="319132"/>
                  </a:lnTo>
                  <a:lnTo>
                    <a:pt x="649401" y="316179"/>
                  </a:lnTo>
                  <a:lnTo>
                    <a:pt x="694193" y="316179"/>
                  </a:lnTo>
                  <a:lnTo>
                    <a:pt x="693183" y="314669"/>
                  </a:lnTo>
                  <a:lnTo>
                    <a:pt x="674123" y="303132"/>
                  </a:lnTo>
                  <a:lnTo>
                    <a:pt x="649401" y="299123"/>
                  </a:lnTo>
                  <a:close/>
                </a:path>
                <a:path w="1427479" h="835025">
                  <a:moveTo>
                    <a:pt x="855918" y="316890"/>
                  </a:moveTo>
                  <a:lnTo>
                    <a:pt x="809967" y="316890"/>
                  </a:lnTo>
                  <a:lnTo>
                    <a:pt x="827008" y="320043"/>
                  </a:lnTo>
                  <a:lnTo>
                    <a:pt x="840254" y="329325"/>
                  </a:lnTo>
                  <a:lnTo>
                    <a:pt x="848837" y="344467"/>
                  </a:lnTo>
                  <a:lnTo>
                    <a:pt x="851890" y="365201"/>
                  </a:lnTo>
                  <a:lnTo>
                    <a:pt x="850081" y="381102"/>
                  </a:lnTo>
                  <a:lnTo>
                    <a:pt x="844343" y="395401"/>
                  </a:lnTo>
                  <a:lnTo>
                    <a:pt x="834209" y="409167"/>
                  </a:lnTo>
                  <a:lnTo>
                    <a:pt x="819213" y="423468"/>
                  </a:lnTo>
                  <a:lnTo>
                    <a:pt x="793635" y="444779"/>
                  </a:lnTo>
                  <a:lnTo>
                    <a:pt x="772783" y="464884"/>
                  </a:lnTo>
                  <a:lnTo>
                    <a:pt x="757393" y="485722"/>
                  </a:lnTo>
                  <a:lnTo>
                    <a:pt x="747865" y="508824"/>
                  </a:lnTo>
                  <a:lnTo>
                    <a:pt x="744601" y="535724"/>
                  </a:lnTo>
                  <a:lnTo>
                    <a:pt x="874623" y="535724"/>
                  </a:lnTo>
                  <a:lnTo>
                    <a:pt x="874623" y="517969"/>
                  </a:lnTo>
                  <a:lnTo>
                    <a:pt x="767346" y="517969"/>
                  </a:lnTo>
                  <a:lnTo>
                    <a:pt x="771781" y="500839"/>
                  </a:lnTo>
                  <a:lnTo>
                    <a:pt x="779949" y="485906"/>
                  </a:lnTo>
                  <a:lnTo>
                    <a:pt x="792115" y="471904"/>
                  </a:lnTo>
                  <a:lnTo>
                    <a:pt x="808545" y="457568"/>
                  </a:lnTo>
                  <a:lnTo>
                    <a:pt x="834136" y="436257"/>
                  </a:lnTo>
                  <a:lnTo>
                    <a:pt x="853127" y="418439"/>
                  </a:lnTo>
                  <a:lnTo>
                    <a:pt x="865128" y="401351"/>
                  </a:lnTo>
                  <a:lnTo>
                    <a:pt x="871403" y="383597"/>
                  </a:lnTo>
                  <a:lnTo>
                    <a:pt x="873213" y="363778"/>
                  </a:lnTo>
                  <a:lnTo>
                    <a:pt x="868162" y="334906"/>
                  </a:lnTo>
                  <a:lnTo>
                    <a:pt x="855918" y="316890"/>
                  </a:lnTo>
                  <a:close/>
                </a:path>
                <a:path w="1427479" h="835025">
                  <a:moveTo>
                    <a:pt x="812101" y="299834"/>
                  </a:moveTo>
                  <a:lnTo>
                    <a:pt x="782884" y="304985"/>
                  </a:lnTo>
                  <a:lnTo>
                    <a:pt x="762190" y="319730"/>
                  </a:lnTo>
                  <a:lnTo>
                    <a:pt x="749754" y="343002"/>
                  </a:lnTo>
                  <a:lnTo>
                    <a:pt x="745312" y="373735"/>
                  </a:lnTo>
                  <a:lnTo>
                    <a:pt x="766635" y="373735"/>
                  </a:lnTo>
                  <a:lnTo>
                    <a:pt x="770209" y="348367"/>
                  </a:lnTo>
                  <a:lnTo>
                    <a:pt x="778710" y="330658"/>
                  </a:lnTo>
                  <a:lnTo>
                    <a:pt x="792006" y="320277"/>
                  </a:lnTo>
                  <a:lnTo>
                    <a:pt x="809967" y="316890"/>
                  </a:lnTo>
                  <a:lnTo>
                    <a:pt x="855918" y="316890"/>
                  </a:lnTo>
                  <a:lnTo>
                    <a:pt x="854649" y="315023"/>
                  </a:lnTo>
                  <a:lnTo>
                    <a:pt x="835141" y="303531"/>
                  </a:lnTo>
                  <a:lnTo>
                    <a:pt x="812101" y="299834"/>
                  </a:lnTo>
                  <a:close/>
                </a:path>
                <a:path w="1427479" h="835025">
                  <a:moveTo>
                    <a:pt x="295567" y="588302"/>
                  </a:moveTo>
                  <a:lnTo>
                    <a:pt x="252333" y="597416"/>
                  </a:lnTo>
                  <a:lnTo>
                    <a:pt x="227887" y="622850"/>
                  </a:lnTo>
                  <a:lnTo>
                    <a:pt x="217030" y="661741"/>
                  </a:lnTo>
                  <a:lnTo>
                    <a:pt x="214566" y="711225"/>
                  </a:lnTo>
                  <a:lnTo>
                    <a:pt x="217003" y="758257"/>
                  </a:lnTo>
                  <a:lnTo>
                    <a:pt x="217130" y="760701"/>
                  </a:lnTo>
                  <a:lnTo>
                    <a:pt x="228079" y="799325"/>
                  </a:lnTo>
                  <a:lnTo>
                    <a:pt x="228153" y="799588"/>
                  </a:lnTo>
                  <a:lnTo>
                    <a:pt x="252633" y="825021"/>
                  </a:lnTo>
                  <a:lnTo>
                    <a:pt x="295567" y="834135"/>
                  </a:lnTo>
                  <a:lnTo>
                    <a:pt x="333710" y="826454"/>
                  </a:lnTo>
                  <a:lnTo>
                    <a:pt x="356668" y="805719"/>
                  </a:lnTo>
                  <a:lnTo>
                    <a:pt x="358939" y="799588"/>
                  </a:lnTo>
                  <a:lnTo>
                    <a:pt x="359037" y="799325"/>
                  </a:lnTo>
                  <a:lnTo>
                    <a:pt x="293433" y="799325"/>
                  </a:lnTo>
                  <a:lnTo>
                    <a:pt x="279968" y="796205"/>
                  </a:lnTo>
                  <a:lnTo>
                    <a:pt x="270430" y="783959"/>
                  </a:lnTo>
                  <a:lnTo>
                    <a:pt x="264754" y="758257"/>
                  </a:lnTo>
                  <a:lnTo>
                    <a:pt x="262877" y="714768"/>
                  </a:lnTo>
                  <a:lnTo>
                    <a:pt x="264117" y="672858"/>
                  </a:lnTo>
                  <a:lnTo>
                    <a:pt x="264143" y="671978"/>
                  </a:lnTo>
                  <a:lnTo>
                    <a:pt x="268741" y="643639"/>
                  </a:lnTo>
                  <a:lnTo>
                    <a:pt x="277868" y="627954"/>
                  </a:lnTo>
                  <a:lnTo>
                    <a:pt x="292722" y="623125"/>
                  </a:lnTo>
                  <a:lnTo>
                    <a:pt x="359516" y="623125"/>
                  </a:lnTo>
                  <a:lnTo>
                    <a:pt x="357735" y="617788"/>
                  </a:lnTo>
                  <a:lnTo>
                    <a:pt x="335777" y="596717"/>
                  </a:lnTo>
                  <a:lnTo>
                    <a:pt x="295567" y="588302"/>
                  </a:lnTo>
                  <a:close/>
                </a:path>
                <a:path w="1427479" h="835025">
                  <a:moveTo>
                    <a:pt x="370878" y="738936"/>
                  </a:moveTo>
                  <a:lnTo>
                    <a:pt x="323278" y="738936"/>
                  </a:lnTo>
                  <a:lnTo>
                    <a:pt x="321013" y="769953"/>
                  </a:lnTo>
                  <a:lnTo>
                    <a:pt x="314752" y="788314"/>
                  </a:lnTo>
                  <a:lnTo>
                    <a:pt x="305292" y="797083"/>
                  </a:lnTo>
                  <a:lnTo>
                    <a:pt x="293433" y="799325"/>
                  </a:lnTo>
                  <a:lnTo>
                    <a:pt x="359037" y="799325"/>
                  </a:lnTo>
                  <a:lnTo>
                    <a:pt x="367902" y="775392"/>
                  </a:lnTo>
                  <a:lnTo>
                    <a:pt x="370878" y="738936"/>
                  </a:lnTo>
                  <a:close/>
                </a:path>
                <a:path w="1427479" h="835025">
                  <a:moveTo>
                    <a:pt x="359516" y="623125"/>
                  </a:moveTo>
                  <a:lnTo>
                    <a:pt x="292722" y="623125"/>
                  </a:lnTo>
                  <a:lnTo>
                    <a:pt x="306153" y="625999"/>
                  </a:lnTo>
                  <a:lnTo>
                    <a:pt x="314925" y="634933"/>
                  </a:lnTo>
                  <a:lnTo>
                    <a:pt x="319700" y="650396"/>
                  </a:lnTo>
                  <a:lnTo>
                    <a:pt x="321088" y="671978"/>
                  </a:lnTo>
                  <a:lnTo>
                    <a:pt x="321144" y="672858"/>
                  </a:lnTo>
                  <a:lnTo>
                    <a:pt x="368744" y="672858"/>
                  </a:lnTo>
                  <a:lnTo>
                    <a:pt x="366902" y="645255"/>
                  </a:lnTo>
                  <a:lnTo>
                    <a:pt x="359516" y="623125"/>
                  </a:lnTo>
                  <a:close/>
                </a:path>
                <a:path w="1427479" h="835025">
                  <a:moveTo>
                    <a:pt x="442645" y="651535"/>
                  </a:moveTo>
                  <a:lnTo>
                    <a:pt x="397167" y="651535"/>
                  </a:lnTo>
                  <a:lnTo>
                    <a:pt x="397167" y="783691"/>
                  </a:lnTo>
                  <a:lnTo>
                    <a:pt x="400276" y="806670"/>
                  </a:lnTo>
                  <a:lnTo>
                    <a:pt x="409247" y="822590"/>
                  </a:lnTo>
                  <a:lnTo>
                    <a:pt x="423548" y="831849"/>
                  </a:lnTo>
                  <a:lnTo>
                    <a:pt x="442645" y="834847"/>
                  </a:lnTo>
                  <a:lnTo>
                    <a:pt x="456252" y="833449"/>
                  </a:lnTo>
                  <a:lnTo>
                    <a:pt x="468930" y="828454"/>
                  </a:lnTo>
                  <a:lnTo>
                    <a:pt x="480009" y="820261"/>
                  </a:lnTo>
                  <a:lnTo>
                    <a:pt x="488823" y="809269"/>
                  </a:lnTo>
                  <a:lnTo>
                    <a:pt x="532168" y="809269"/>
                  </a:lnTo>
                  <a:lnTo>
                    <a:pt x="532168" y="799325"/>
                  </a:lnTo>
                  <a:lnTo>
                    <a:pt x="462534" y="799325"/>
                  </a:lnTo>
                  <a:lnTo>
                    <a:pt x="453431" y="797936"/>
                  </a:lnTo>
                  <a:lnTo>
                    <a:pt x="447260" y="793549"/>
                  </a:lnTo>
                  <a:lnTo>
                    <a:pt x="443754" y="785834"/>
                  </a:lnTo>
                  <a:lnTo>
                    <a:pt x="442645" y="774458"/>
                  </a:lnTo>
                  <a:lnTo>
                    <a:pt x="442645" y="651535"/>
                  </a:lnTo>
                  <a:close/>
                </a:path>
                <a:path w="1427479" h="835025">
                  <a:moveTo>
                    <a:pt x="532168" y="809269"/>
                  </a:moveTo>
                  <a:lnTo>
                    <a:pt x="488823" y="809269"/>
                  </a:lnTo>
                  <a:lnTo>
                    <a:pt x="488823" y="830592"/>
                  </a:lnTo>
                  <a:lnTo>
                    <a:pt x="532168" y="830592"/>
                  </a:lnTo>
                  <a:lnTo>
                    <a:pt x="532168" y="809269"/>
                  </a:lnTo>
                  <a:close/>
                </a:path>
                <a:path w="1427479" h="835025">
                  <a:moveTo>
                    <a:pt x="532168" y="650824"/>
                  </a:moveTo>
                  <a:lnTo>
                    <a:pt x="486689" y="650824"/>
                  </a:lnTo>
                  <a:lnTo>
                    <a:pt x="486689" y="769480"/>
                  </a:lnTo>
                  <a:lnTo>
                    <a:pt x="485113" y="782839"/>
                  </a:lnTo>
                  <a:lnTo>
                    <a:pt x="480474" y="792132"/>
                  </a:lnTo>
                  <a:lnTo>
                    <a:pt x="472903" y="797560"/>
                  </a:lnTo>
                  <a:lnTo>
                    <a:pt x="462534" y="799325"/>
                  </a:lnTo>
                  <a:lnTo>
                    <a:pt x="532168" y="799325"/>
                  </a:lnTo>
                  <a:lnTo>
                    <a:pt x="532168" y="650824"/>
                  </a:lnTo>
                  <a:close/>
                </a:path>
                <a:path w="1427479" h="835025">
                  <a:moveTo>
                    <a:pt x="689911" y="811402"/>
                  </a:moveTo>
                  <a:lnTo>
                    <a:pt x="607479" y="811402"/>
                  </a:lnTo>
                  <a:lnTo>
                    <a:pt x="614703" y="821461"/>
                  </a:lnTo>
                  <a:lnTo>
                    <a:pt x="624262" y="828987"/>
                  </a:lnTo>
                  <a:lnTo>
                    <a:pt x="635554" y="833582"/>
                  </a:lnTo>
                  <a:lnTo>
                    <a:pt x="647979" y="834847"/>
                  </a:lnTo>
                  <a:lnTo>
                    <a:pt x="672414" y="829484"/>
                  </a:lnTo>
                  <a:lnTo>
                    <a:pt x="689456" y="812731"/>
                  </a:lnTo>
                  <a:lnTo>
                    <a:pt x="689911" y="811402"/>
                  </a:lnTo>
                  <a:close/>
                </a:path>
                <a:path w="1427479" h="835025">
                  <a:moveTo>
                    <a:pt x="608901" y="593280"/>
                  </a:moveTo>
                  <a:lnTo>
                    <a:pt x="562711" y="593280"/>
                  </a:lnTo>
                  <a:lnTo>
                    <a:pt x="562711" y="830592"/>
                  </a:lnTo>
                  <a:lnTo>
                    <a:pt x="606767" y="830592"/>
                  </a:lnTo>
                  <a:lnTo>
                    <a:pt x="606767" y="811402"/>
                  </a:lnTo>
                  <a:lnTo>
                    <a:pt x="689911" y="811402"/>
                  </a:lnTo>
                  <a:lnTo>
                    <a:pt x="693804" y="800036"/>
                  </a:lnTo>
                  <a:lnTo>
                    <a:pt x="633056" y="800036"/>
                  </a:lnTo>
                  <a:lnTo>
                    <a:pt x="620892" y="796316"/>
                  </a:lnTo>
                  <a:lnTo>
                    <a:pt x="613521" y="785201"/>
                  </a:lnTo>
                  <a:lnTo>
                    <a:pt x="609879" y="766759"/>
                  </a:lnTo>
                  <a:lnTo>
                    <a:pt x="608901" y="741057"/>
                  </a:lnTo>
                  <a:lnTo>
                    <a:pt x="609879" y="715358"/>
                  </a:lnTo>
                  <a:lnTo>
                    <a:pt x="613521" y="696920"/>
                  </a:lnTo>
                  <a:lnTo>
                    <a:pt x="620892" y="685809"/>
                  </a:lnTo>
                  <a:lnTo>
                    <a:pt x="633056" y="682091"/>
                  </a:lnTo>
                  <a:lnTo>
                    <a:pt x="693805" y="682091"/>
                  </a:lnTo>
                  <a:lnTo>
                    <a:pt x="689456" y="669394"/>
                  </a:lnTo>
                  <a:lnTo>
                    <a:pt x="688638" y="668591"/>
                  </a:lnTo>
                  <a:lnTo>
                    <a:pt x="608901" y="668591"/>
                  </a:lnTo>
                  <a:lnTo>
                    <a:pt x="608901" y="593280"/>
                  </a:lnTo>
                  <a:close/>
                </a:path>
                <a:path w="1427479" h="835025">
                  <a:moveTo>
                    <a:pt x="693805" y="682091"/>
                  </a:moveTo>
                  <a:lnTo>
                    <a:pt x="633056" y="682091"/>
                  </a:lnTo>
                  <a:lnTo>
                    <a:pt x="645221" y="685809"/>
                  </a:lnTo>
                  <a:lnTo>
                    <a:pt x="652592" y="696920"/>
                  </a:lnTo>
                  <a:lnTo>
                    <a:pt x="656234" y="715358"/>
                  </a:lnTo>
                  <a:lnTo>
                    <a:pt x="657212" y="741057"/>
                  </a:lnTo>
                  <a:lnTo>
                    <a:pt x="656234" y="766759"/>
                  </a:lnTo>
                  <a:lnTo>
                    <a:pt x="652592" y="785201"/>
                  </a:lnTo>
                  <a:lnTo>
                    <a:pt x="645221" y="796316"/>
                  </a:lnTo>
                  <a:lnTo>
                    <a:pt x="633056" y="800036"/>
                  </a:lnTo>
                  <a:lnTo>
                    <a:pt x="693804" y="800036"/>
                  </a:lnTo>
                  <a:lnTo>
                    <a:pt x="699437" y="783589"/>
                  </a:lnTo>
                  <a:lnTo>
                    <a:pt x="702691" y="741057"/>
                  </a:lnTo>
                  <a:lnTo>
                    <a:pt x="699437" y="698533"/>
                  </a:lnTo>
                  <a:lnTo>
                    <a:pt x="693805" y="682091"/>
                  </a:lnTo>
                  <a:close/>
                </a:path>
                <a:path w="1427479" h="835025">
                  <a:moveTo>
                    <a:pt x="647979" y="647280"/>
                  </a:moveTo>
                  <a:lnTo>
                    <a:pt x="636487" y="648412"/>
                  </a:lnTo>
                  <a:lnTo>
                    <a:pt x="625814" y="652643"/>
                  </a:lnTo>
                  <a:lnTo>
                    <a:pt x="616704" y="659466"/>
                  </a:lnTo>
                  <a:lnTo>
                    <a:pt x="609612" y="668591"/>
                  </a:lnTo>
                  <a:lnTo>
                    <a:pt x="688638" y="668591"/>
                  </a:lnTo>
                  <a:lnTo>
                    <a:pt x="672414" y="652643"/>
                  </a:lnTo>
                  <a:lnTo>
                    <a:pt x="647979" y="647280"/>
                  </a:lnTo>
                  <a:close/>
                </a:path>
                <a:path w="1427479" h="835025">
                  <a:moveTo>
                    <a:pt x="793635" y="646569"/>
                  </a:moveTo>
                  <a:lnTo>
                    <a:pt x="734923" y="674898"/>
                  </a:lnTo>
                  <a:lnTo>
                    <a:pt x="722678" y="737514"/>
                  </a:lnTo>
                  <a:lnTo>
                    <a:pt x="722579" y="738936"/>
                  </a:lnTo>
                  <a:lnTo>
                    <a:pt x="723849" y="770191"/>
                  </a:lnTo>
                  <a:lnTo>
                    <a:pt x="723956" y="772803"/>
                  </a:lnTo>
                  <a:lnTo>
                    <a:pt x="731994" y="803675"/>
                  </a:lnTo>
                  <a:lnTo>
                    <a:pt x="752556" y="826154"/>
                  </a:lnTo>
                  <a:lnTo>
                    <a:pt x="791502" y="834847"/>
                  </a:lnTo>
                  <a:lnTo>
                    <a:pt x="819685" y="830540"/>
                  </a:lnTo>
                  <a:lnTo>
                    <a:pt x="839546" y="817973"/>
                  </a:lnTo>
                  <a:lnTo>
                    <a:pt x="848003" y="803675"/>
                  </a:lnTo>
                  <a:lnTo>
                    <a:pt x="791041" y="803675"/>
                  </a:lnTo>
                  <a:lnTo>
                    <a:pt x="780043" y="800049"/>
                  </a:lnTo>
                  <a:lnTo>
                    <a:pt x="773028" y="790711"/>
                  </a:lnTo>
                  <a:lnTo>
                    <a:pt x="769211" y="777510"/>
                  </a:lnTo>
                  <a:lnTo>
                    <a:pt x="768057" y="762380"/>
                  </a:lnTo>
                  <a:lnTo>
                    <a:pt x="768057" y="748169"/>
                  </a:lnTo>
                  <a:lnTo>
                    <a:pt x="859002" y="747458"/>
                  </a:lnTo>
                  <a:lnTo>
                    <a:pt x="859002" y="737514"/>
                  </a:lnTo>
                  <a:lnTo>
                    <a:pt x="857768" y="720458"/>
                  </a:lnTo>
                  <a:lnTo>
                    <a:pt x="768057" y="720458"/>
                  </a:lnTo>
                  <a:lnTo>
                    <a:pt x="768057" y="713358"/>
                  </a:lnTo>
                  <a:lnTo>
                    <a:pt x="791502" y="677824"/>
                  </a:lnTo>
                  <a:lnTo>
                    <a:pt x="848588" y="677824"/>
                  </a:lnTo>
                  <a:lnTo>
                    <a:pt x="846302" y="671258"/>
                  </a:lnTo>
                  <a:lnTo>
                    <a:pt x="826330" y="652985"/>
                  </a:lnTo>
                  <a:lnTo>
                    <a:pt x="793635" y="646569"/>
                  </a:lnTo>
                  <a:close/>
                </a:path>
                <a:path w="1427479" h="835025">
                  <a:moveTo>
                    <a:pt x="856157" y="770191"/>
                  </a:moveTo>
                  <a:lnTo>
                    <a:pt x="814946" y="770191"/>
                  </a:lnTo>
                  <a:lnTo>
                    <a:pt x="812070" y="784700"/>
                  </a:lnTo>
                  <a:lnTo>
                    <a:pt x="807397" y="795150"/>
                  </a:lnTo>
                  <a:lnTo>
                    <a:pt x="800460" y="801470"/>
                  </a:lnTo>
                  <a:lnTo>
                    <a:pt x="790414" y="803675"/>
                  </a:lnTo>
                  <a:lnTo>
                    <a:pt x="848003" y="803675"/>
                  </a:lnTo>
                  <a:lnTo>
                    <a:pt x="851548" y="797680"/>
                  </a:lnTo>
                  <a:lnTo>
                    <a:pt x="856157" y="770191"/>
                  </a:lnTo>
                  <a:close/>
                </a:path>
                <a:path w="1427479" h="835025">
                  <a:moveTo>
                    <a:pt x="848588" y="677824"/>
                  </a:moveTo>
                  <a:lnTo>
                    <a:pt x="791502" y="677824"/>
                  </a:lnTo>
                  <a:lnTo>
                    <a:pt x="803155" y="680689"/>
                  </a:lnTo>
                  <a:lnTo>
                    <a:pt x="810148" y="689016"/>
                  </a:lnTo>
                  <a:lnTo>
                    <a:pt x="813679" y="702406"/>
                  </a:lnTo>
                  <a:lnTo>
                    <a:pt x="814946" y="720458"/>
                  </a:lnTo>
                  <a:lnTo>
                    <a:pt x="857768" y="720458"/>
                  </a:lnTo>
                  <a:lnTo>
                    <a:pt x="856462" y="702406"/>
                  </a:lnTo>
                  <a:lnTo>
                    <a:pt x="856354" y="700911"/>
                  </a:lnTo>
                  <a:lnTo>
                    <a:pt x="856282" y="699922"/>
                  </a:lnTo>
                  <a:lnTo>
                    <a:pt x="848588" y="677824"/>
                  </a:lnTo>
                  <a:close/>
                </a:path>
                <a:path w="1427479" h="835025">
                  <a:moveTo>
                    <a:pt x="940714" y="795058"/>
                  </a:moveTo>
                  <a:lnTo>
                    <a:pt x="910158" y="795058"/>
                  </a:lnTo>
                  <a:lnTo>
                    <a:pt x="910158" y="830579"/>
                  </a:lnTo>
                  <a:lnTo>
                    <a:pt x="940714" y="830579"/>
                  </a:lnTo>
                  <a:lnTo>
                    <a:pt x="940714" y="795058"/>
                  </a:lnTo>
                  <a:close/>
                </a:path>
                <a:path w="1427479" h="835025">
                  <a:moveTo>
                    <a:pt x="1070013" y="593280"/>
                  </a:moveTo>
                  <a:lnTo>
                    <a:pt x="1030935" y="593280"/>
                  </a:lnTo>
                  <a:lnTo>
                    <a:pt x="962025" y="830592"/>
                  </a:lnTo>
                  <a:lnTo>
                    <a:pt x="992568" y="830592"/>
                  </a:lnTo>
                  <a:lnTo>
                    <a:pt x="1010335" y="765225"/>
                  </a:lnTo>
                  <a:lnTo>
                    <a:pt x="1116344" y="765225"/>
                  </a:lnTo>
                  <a:lnTo>
                    <a:pt x="1109832" y="741057"/>
                  </a:lnTo>
                  <a:lnTo>
                    <a:pt x="1016736" y="741057"/>
                  </a:lnTo>
                  <a:lnTo>
                    <a:pt x="1049413" y="626668"/>
                  </a:lnTo>
                  <a:lnTo>
                    <a:pt x="1079009" y="626668"/>
                  </a:lnTo>
                  <a:lnTo>
                    <a:pt x="1070013" y="593280"/>
                  </a:lnTo>
                  <a:close/>
                </a:path>
                <a:path w="1427479" h="835025">
                  <a:moveTo>
                    <a:pt x="1116344" y="765225"/>
                  </a:moveTo>
                  <a:lnTo>
                    <a:pt x="1086358" y="765225"/>
                  </a:lnTo>
                  <a:lnTo>
                    <a:pt x="1103414" y="830592"/>
                  </a:lnTo>
                  <a:lnTo>
                    <a:pt x="1133957" y="830592"/>
                  </a:lnTo>
                  <a:lnTo>
                    <a:pt x="1116344" y="765225"/>
                  </a:lnTo>
                  <a:close/>
                </a:path>
                <a:path w="1427479" h="835025">
                  <a:moveTo>
                    <a:pt x="1079009" y="626668"/>
                  </a:moveTo>
                  <a:lnTo>
                    <a:pt x="1050124" y="626668"/>
                  </a:lnTo>
                  <a:lnTo>
                    <a:pt x="1080681" y="741057"/>
                  </a:lnTo>
                  <a:lnTo>
                    <a:pt x="1109832" y="741057"/>
                  </a:lnTo>
                  <a:lnTo>
                    <a:pt x="1079009" y="626668"/>
                  </a:lnTo>
                  <a:close/>
                </a:path>
                <a:path w="1427479" h="835025">
                  <a:moveTo>
                    <a:pt x="1179436" y="593280"/>
                  </a:moveTo>
                  <a:lnTo>
                    <a:pt x="1150302" y="593280"/>
                  </a:lnTo>
                  <a:lnTo>
                    <a:pt x="1150302" y="830592"/>
                  </a:lnTo>
                  <a:lnTo>
                    <a:pt x="1179436" y="830592"/>
                  </a:lnTo>
                  <a:lnTo>
                    <a:pt x="1179436" y="593280"/>
                  </a:lnTo>
                  <a:close/>
                </a:path>
                <a:path w="1427479" h="835025">
                  <a:moveTo>
                    <a:pt x="1427403" y="132867"/>
                  </a:moveTo>
                  <a:lnTo>
                    <a:pt x="1386360" y="149220"/>
                  </a:lnTo>
                  <a:lnTo>
                    <a:pt x="1166647" y="239445"/>
                  </a:lnTo>
                  <a:lnTo>
                    <a:pt x="1165235" y="517258"/>
                  </a:lnTo>
                  <a:lnTo>
                    <a:pt x="1165225" y="519379"/>
                  </a:lnTo>
                  <a:lnTo>
                    <a:pt x="1409636" y="400024"/>
                  </a:lnTo>
                  <a:lnTo>
                    <a:pt x="1427403" y="132867"/>
                  </a:lnTo>
                  <a:close/>
                </a:path>
                <a:path w="1427479" h="835025">
                  <a:moveTo>
                    <a:pt x="950658" y="100901"/>
                  </a:moveTo>
                  <a:lnTo>
                    <a:pt x="966279" y="364489"/>
                  </a:lnTo>
                  <a:lnTo>
                    <a:pt x="1145336" y="517258"/>
                  </a:lnTo>
                  <a:lnTo>
                    <a:pt x="1143914" y="239445"/>
                  </a:lnTo>
                  <a:lnTo>
                    <a:pt x="950658" y="100901"/>
                  </a:lnTo>
                  <a:close/>
                </a:path>
                <a:path w="1427479" h="835025">
                  <a:moveTo>
                    <a:pt x="1211414" y="0"/>
                  </a:moveTo>
                  <a:lnTo>
                    <a:pt x="958469" y="88112"/>
                  </a:lnTo>
                  <a:lnTo>
                    <a:pt x="1153858" y="225234"/>
                  </a:lnTo>
                  <a:lnTo>
                    <a:pt x="1415326" y="114401"/>
                  </a:lnTo>
                  <a:lnTo>
                    <a:pt x="1211414" y="0"/>
                  </a:lnTo>
                  <a:close/>
                </a:path>
              </a:pathLst>
            </a:custGeom>
            <a:solidFill>
              <a:srgbClr val="3BB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612EF219-E61A-B4B9-688C-1DB7A48641EB}"/>
              </a:ext>
            </a:extLst>
          </p:cNvPr>
          <p:cNvSpPr txBox="1"/>
          <p:nvPr/>
        </p:nvSpPr>
        <p:spPr>
          <a:xfrm>
            <a:off x="6767257" y="4054773"/>
            <a:ext cx="5969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815" marR="5080" indent="-4445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3224A"/>
                </a:solidFill>
                <a:latin typeface="Arial Narrow"/>
                <a:cs typeface="Arial Narrow"/>
              </a:rPr>
              <a:t>STM32Cube ecosystem</a:t>
            </a:r>
            <a:endParaRPr sz="1000">
              <a:latin typeface="Arial Narrow"/>
              <a:cs typeface="Arial Narrow"/>
            </a:endParaRPr>
          </a:p>
        </p:txBody>
      </p:sp>
      <p:grpSp>
        <p:nvGrpSpPr>
          <p:cNvPr id="61" name="object 61">
            <a:extLst>
              <a:ext uri="{FF2B5EF4-FFF2-40B4-BE49-F238E27FC236}">
                <a16:creationId xmlns:a16="http://schemas.microsoft.com/office/drawing/2014/main" id="{275D919D-AC63-C266-117E-8619825D1F73}"/>
              </a:ext>
            </a:extLst>
          </p:cNvPr>
          <p:cNvGrpSpPr/>
          <p:nvPr/>
        </p:nvGrpSpPr>
        <p:grpSpPr>
          <a:xfrm>
            <a:off x="6855585" y="3763881"/>
            <a:ext cx="408940" cy="274955"/>
            <a:chOff x="6855585" y="3763881"/>
            <a:chExt cx="408940" cy="274955"/>
          </a:xfrm>
        </p:grpSpPr>
        <p:pic>
          <p:nvPicPr>
            <p:cNvPr id="62" name="object 62">
              <a:extLst>
                <a:ext uri="{FF2B5EF4-FFF2-40B4-BE49-F238E27FC236}">
                  <a16:creationId xmlns:a16="http://schemas.microsoft.com/office/drawing/2014/main" id="{EFCE457F-6497-742B-F932-F632EAAA07B3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3447" y="3804679"/>
              <a:ext cx="253085" cy="148132"/>
            </a:xfrm>
            <a:prstGeom prst="rect">
              <a:avLst/>
            </a:prstGeom>
          </p:spPr>
        </p:pic>
        <p:sp>
          <p:nvSpPr>
            <p:cNvPr id="63" name="object 63">
              <a:extLst>
                <a:ext uri="{FF2B5EF4-FFF2-40B4-BE49-F238E27FC236}">
                  <a16:creationId xmlns:a16="http://schemas.microsoft.com/office/drawing/2014/main" id="{829281AC-40F9-4814-5BE9-1CC121F46272}"/>
                </a:ext>
              </a:extLst>
            </p:cNvPr>
            <p:cNvSpPr/>
            <p:nvPr/>
          </p:nvSpPr>
          <p:spPr>
            <a:xfrm>
              <a:off x="6855585" y="3763881"/>
              <a:ext cx="408940" cy="274955"/>
            </a:xfrm>
            <a:custGeom>
              <a:avLst/>
              <a:gdLst/>
              <a:ahLst/>
              <a:cxnLst/>
              <a:rect l="l" t="t" r="r" b="b"/>
              <a:pathLst>
                <a:path w="408940" h="274954">
                  <a:moveTo>
                    <a:pt x="162331" y="229958"/>
                  </a:moveTo>
                  <a:lnTo>
                    <a:pt x="0" y="229958"/>
                  </a:lnTo>
                  <a:lnTo>
                    <a:pt x="0" y="249123"/>
                  </a:lnTo>
                  <a:lnTo>
                    <a:pt x="2011" y="259057"/>
                  </a:lnTo>
                  <a:lnTo>
                    <a:pt x="7494" y="267181"/>
                  </a:lnTo>
                  <a:lnTo>
                    <a:pt x="15618" y="272663"/>
                  </a:lnTo>
                  <a:lnTo>
                    <a:pt x="25552" y="274675"/>
                  </a:lnTo>
                  <a:lnTo>
                    <a:pt x="383260" y="274675"/>
                  </a:lnTo>
                  <a:lnTo>
                    <a:pt x="393194" y="272663"/>
                  </a:lnTo>
                  <a:lnTo>
                    <a:pt x="401318" y="267181"/>
                  </a:lnTo>
                  <a:lnTo>
                    <a:pt x="404891" y="261886"/>
                  </a:lnTo>
                  <a:lnTo>
                    <a:pt x="18503" y="261886"/>
                  </a:lnTo>
                  <a:lnTo>
                    <a:pt x="12788" y="256171"/>
                  </a:lnTo>
                  <a:lnTo>
                    <a:pt x="12776" y="242735"/>
                  </a:lnTo>
                  <a:lnTo>
                    <a:pt x="408813" y="242735"/>
                  </a:lnTo>
                  <a:lnTo>
                    <a:pt x="408813" y="236346"/>
                  </a:lnTo>
                  <a:lnTo>
                    <a:pt x="168719" y="236346"/>
                  </a:lnTo>
                  <a:lnTo>
                    <a:pt x="162331" y="229958"/>
                  </a:lnTo>
                  <a:close/>
                </a:path>
                <a:path w="408940" h="274954">
                  <a:moveTo>
                    <a:pt x="408813" y="242735"/>
                  </a:moveTo>
                  <a:lnTo>
                    <a:pt x="396036" y="242735"/>
                  </a:lnTo>
                  <a:lnTo>
                    <a:pt x="396024" y="256171"/>
                  </a:lnTo>
                  <a:lnTo>
                    <a:pt x="390309" y="261886"/>
                  </a:lnTo>
                  <a:lnTo>
                    <a:pt x="404891" y="261886"/>
                  </a:lnTo>
                  <a:lnTo>
                    <a:pt x="406801" y="259057"/>
                  </a:lnTo>
                  <a:lnTo>
                    <a:pt x="408813" y="249123"/>
                  </a:lnTo>
                  <a:lnTo>
                    <a:pt x="408813" y="242735"/>
                  </a:lnTo>
                  <a:close/>
                </a:path>
                <a:path w="408940" h="274954">
                  <a:moveTo>
                    <a:pt x="251764" y="242735"/>
                  </a:moveTo>
                  <a:lnTo>
                    <a:pt x="157048" y="242735"/>
                  </a:lnTo>
                  <a:lnTo>
                    <a:pt x="163436" y="249123"/>
                  </a:lnTo>
                  <a:lnTo>
                    <a:pt x="245376" y="249123"/>
                  </a:lnTo>
                  <a:lnTo>
                    <a:pt x="251764" y="242735"/>
                  </a:lnTo>
                  <a:close/>
                </a:path>
                <a:path w="408940" h="274954">
                  <a:moveTo>
                    <a:pt x="408813" y="229958"/>
                  </a:moveTo>
                  <a:lnTo>
                    <a:pt x="246481" y="229958"/>
                  </a:lnTo>
                  <a:lnTo>
                    <a:pt x="240093" y="236346"/>
                  </a:lnTo>
                  <a:lnTo>
                    <a:pt x="408813" y="236346"/>
                  </a:lnTo>
                  <a:lnTo>
                    <a:pt x="408813" y="229958"/>
                  </a:lnTo>
                  <a:close/>
                </a:path>
                <a:path w="408940" h="274954">
                  <a:moveTo>
                    <a:pt x="364096" y="0"/>
                  </a:moveTo>
                  <a:lnTo>
                    <a:pt x="51104" y="0"/>
                  </a:lnTo>
                  <a:lnTo>
                    <a:pt x="43652" y="1508"/>
                  </a:lnTo>
                  <a:lnTo>
                    <a:pt x="37560" y="5619"/>
                  </a:lnTo>
                  <a:lnTo>
                    <a:pt x="33449" y="11712"/>
                  </a:lnTo>
                  <a:lnTo>
                    <a:pt x="31940" y="19164"/>
                  </a:lnTo>
                  <a:lnTo>
                    <a:pt x="31940" y="229958"/>
                  </a:lnTo>
                  <a:lnTo>
                    <a:pt x="44716" y="229958"/>
                  </a:lnTo>
                  <a:lnTo>
                    <a:pt x="44716" y="15633"/>
                  </a:lnTo>
                  <a:lnTo>
                    <a:pt x="47574" y="12776"/>
                  </a:lnTo>
                  <a:lnTo>
                    <a:pt x="381967" y="12776"/>
                  </a:lnTo>
                  <a:lnTo>
                    <a:pt x="381752" y="11712"/>
                  </a:lnTo>
                  <a:lnTo>
                    <a:pt x="377640" y="5619"/>
                  </a:lnTo>
                  <a:lnTo>
                    <a:pt x="371548" y="1508"/>
                  </a:lnTo>
                  <a:lnTo>
                    <a:pt x="364096" y="0"/>
                  </a:lnTo>
                  <a:close/>
                </a:path>
                <a:path w="408940" h="274954">
                  <a:moveTo>
                    <a:pt x="381967" y="12776"/>
                  </a:moveTo>
                  <a:lnTo>
                    <a:pt x="367626" y="12776"/>
                  </a:lnTo>
                  <a:lnTo>
                    <a:pt x="370484" y="15633"/>
                  </a:lnTo>
                  <a:lnTo>
                    <a:pt x="370484" y="229958"/>
                  </a:lnTo>
                  <a:lnTo>
                    <a:pt x="383260" y="229958"/>
                  </a:lnTo>
                  <a:lnTo>
                    <a:pt x="383260" y="19164"/>
                  </a:lnTo>
                  <a:lnTo>
                    <a:pt x="381967" y="12776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>
            <a:extLst>
              <a:ext uri="{FF2B5EF4-FFF2-40B4-BE49-F238E27FC236}">
                <a16:creationId xmlns:a16="http://schemas.microsoft.com/office/drawing/2014/main" id="{8FD32D34-AF03-D894-28CE-BE00F3CC1399}"/>
              </a:ext>
            </a:extLst>
          </p:cNvPr>
          <p:cNvSpPr txBox="1"/>
          <p:nvPr/>
        </p:nvSpPr>
        <p:spPr>
          <a:xfrm>
            <a:off x="7777661" y="4054773"/>
            <a:ext cx="6896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8430" marR="5080" indent="-139065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3224A"/>
                </a:solidFill>
                <a:latin typeface="Arial Narrow"/>
                <a:cs typeface="Arial Narrow"/>
              </a:rPr>
              <a:t>Command-</a:t>
            </a:r>
            <a:r>
              <a:rPr sz="1000" spc="-20" dirty="0">
                <a:solidFill>
                  <a:srgbClr val="03224A"/>
                </a:solidFill>
                <a:latin typeface="Arial Narrow"/>
                <a:cs typeface="Arial Narrow"/>
              </a:rPr>
              <a:t>line </a:t>
            </a:r>
            <a:r>
              <a:rPr sz="1000" spc="-10" dirty="0">
                <a:solidFill>
                  <a:srgbClr val="03224A"/>
                </a:solidFill>
                <a:latin typeface="Arial Narrow"/>
                <a:cs typeface="Arial Narrow"/>
              </a:rPr>
              <a:t>interface</a:t>
            </a:r>
            <a:endParaRPr sz="1000">
              <a:latin typeface="Arial Narrow"/>
              <a:cs typeface="Arial Narrow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C46CBE7D-CEDA-94B4-A0F9-49F241B287E2}"/>
              </a:ext>
            </a:extLst>
          </p:cNvPr>
          <p:cNvSpPr/>
          <p:nvPr/>
        </p:nvSpPr>
        <p:spPr>
          <a:xfrm>
            <a:off x="7955546" y="3768509"/>
            <a:ext cx="344170" cy="266065"/>
          </a:xfrm>
          <a:custGeom>
            <a:avLst/>
            <a:gdLst/>
            <a:ahLst/>
            <a:cxnLst/>
            <a:rect l="l" t="t" r="r" b="b"/>
            <a:pathLst>
              <a:path w="344170" h="266064">
                <a:moveTo>
                  <a:pt x="113804" y="149758"/>
                </a:moveTo>
                <a:lnTo>
                  <a:pt x="67856" y="103797"/>
                </a:lnTo>
                <a:lnTo>
                  <a:pt x="61798" y="109867"/>
                </a:lnTo>
                <a:lnTo>
                  <a:pt x="101663" y="149758"/>
                </a:lnTo>
                <a:lnTo>
                  <a:pt x="63944" y="187502"/>
                </a:lnTo>
                <a:lnTo>
                  <a:pt x="70002" y="193573"/>
                </a:lnTo>
                <a:lnTo>
                  <a:pt x="113804" y="149758"/>
                </a:lnTo>
                <a:close/>
              </a:path>
              <a:path w="344170" h="266064">
                <a:moveTo>
                  <a:pt x="197827" y="184099"/>
                </a:moveTo>
                <a:lnTo>
                  <a:pt x="129184" y="184099"/>
                </a:lnTo>
                <a:lnTo>
                  <a:pt x="129184" y="192684"/>
                </a:lnTo>
                <a:lnTo>
                  <a:pt x="197827" y="192684"/>
                </a:lnTo>
                <a:lnTo>
                  <a:pt x="197827" y="184099"/>
                </a:lnTo>
                <a:close/>
              </a:path>
              <a:path w="344170" h="266064">
                <a:moveTo>
                  <a:pt x="245021" y="29108"/>
                </a:moveTo>
                <a:lnTo>
                  <a:pt x="241185" y="25273"/>
                </a:lnTo>
                <a:lnTo>
                  <a:pt x="231698" y="25273"/>
                </a:lnTo>
                <a:lnTo>
                  <a:pt x="227863" y="29108"/>
                </a:lnTo>
                <a:lnTo>
                  <a:pt x="227863" y="38595"/>
                </a:lnTo>
                <a:lnTo>
                  <a:pt x="231698" y="42443"/>
                </a:lnTo>
                <a:lnTo>
                  <a:pt x="241185" y="42443"/>
                </a:lnTo>
                <a:lnTo>
                  <a:pt x="245021" y="38595"/>
                </a:lnTo>
                <a:lnTo>
                  <a:pt x="245021" y="33858"/>
                </a:lnTo>
                <a:lnTo>
                  <a:pt x="245021" y="29108"/>
                </a:lnTo>
                <a:close/>
              </a:path>
              <a:path w="344170" h="266064">
                <a:moveTo>
                  <a:pt x="275056" y="29108"/>
                </a:moveTo>
                <a:lnTo>
                  <a:pt x="271221" y="25273"/>
                </a:lnTo>
                <a:lnTo>
                  <a:pt x="261734" y="25273"/>
                </a:lnTo>
                <a:lnTo>
                  <a:pt x="257898" y="29108"/>
                </a:lnTo>
                <a:lnTo>
                  <a:pt x="257898" y="38595"/>
                </a:lnTo>
                <a:lnTo>
                  <a:pt x="261734" y="42443"/>
                </a:lnTo>
                <a:lnTo>
                  <a:pt x="271221" y="42443"/>
                </a:lnTo>
                <a:lnTo>
                  <a:pt x="275056" y="38595"/>
                </a:lnTo>
                <a:lnTo>
                  <a:pt x="275056" y="33858"/>
                </a:lnTo>
                <a:lnTo>
                  <a:pt x="275056" y="29108"/>
                </a:lnTo>
                <a:close/>
              </a:path>
              <a:path w="344170" h="266064">
                <a:moveTo>
                  <a:pt x="305092" y="29108"/>
                </a:moveTo>
                <a:lnTo>
                  <a:pt x="301244" y="25273"/>
                </a:lnTo>
                <a:lnTo>
                  <a:pt x="291769" y="25273"/>
                </a:lnTo>
                <a:lnTo>
                  <a:pt x="287934" y="29108"/>
                </a:lnTo>
                <a:lnTo>
                  <a:pt x="287934" y="38595"/>
                </a:lnTo>
                <a:lnTo>
                  <a:pt x="291769" y="42443"/>
                </a:lnTo>
                <a:lnTo>
                  <a:pt x="301256" y="42443"/>
                </a:lnTo>
                <a:lnTo>
                  <a:pt x="305092" y="38595"/>
                </a:lnTo>
                <a:lnTo>
                  <a:pt x="305092" y="33858"/>
                </a:lnTo>
                <a:lnTo>
                  <a:pt x="305092" y="29108"/>
                </a:lnTo>
                <a:close/>
              </a:path>
              <a:path w="344170" h="266064">
                <a:moveTo>
                  <a:pt x="343776" y="8089"/>
                </a:moveTo>
                <a:lnTo>
                  <a:pt x="335191" y="8089"/>
                </a:lnTo>
                <a:lnTo>
                  <a:pt x="335191" y="59613"/>
                </a:lnTo>
                <a:lnTo>
                  <a:pt x="343776" y="59613"/>
                </a:lnTo>
                <a:lnTo>
                  <a:pt x="343776" y="8089"/>
                </a:lnTo>
                <a:close/>
              </a:path>
              <a:path w="344170" h="266064">
                <a:moveTo>
                  <a:pt x="343776" y="0"/>
                </a:moveTo>
                <a:lnTo>
                  <a:pt x="0" y="0"/>
                </a:lnTo>
                <a:lnTo>
                  <a:pt x="0" y="7620"/>
                </a:lnTo>
                <a:lnTo>
                  <a:pt x="0" y="59702"/>
                </a:lnTo>
                <a:lnTo>
                  <a:pt x="0" y="68592"/>
                </a:lnTo>
                <a:lnTo>
                  <a:pt x="0" y="256603"/>
                </a:lnTo>
                <a:lnTo>
                  <a:pt x="0" y="265493"/>
                </a:lnTo>
                <a:lnTo>
                  <a:pt x="343776" y="265493"/>
                </a:lnTo>
                <a:lnTo>
                  <a:pt x="343776" y="59702"/>
                </a:lnTo>
                <a:lnTo>
                  <a:pt x="335191" y="59702"/>
                </a:lnTo>
                <a:lnTo>
                  <a:pt x="335191" y="68592"/>
                </a:lnTo>
                <a:lnTo>
                  <a:pt x="335191" y="256603"/>
                </a:lnTo>
                <a:lnTo>
                  <a:pt x="8585" y="256603"/>
                </a:lnTo>
                <a:lnTo>
                  <a:pt x="8585" y="68592"/>
                </a:lnTo>
                <a:lnTo>
                  <a:pt x="335191" y="68592"/>
                </a:lnTo>
                <a:lnTo>
                  <a:pt x="335191" y="59702"/>
                </a:lnTo>
                <a:lnTo>
                  <a:pt x="8585" y="59702"/>
                </a:lnTo>
                <a:lnTo>
                  <a:pt x="8585" y="7620"/>
                </a:lnTo>
                <a:lnTo>
                  <a:pt x="343776" y="7620"/>
                </a:lnTo>
                <a:lnTo>
                  <a:pt x="343776" y="0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>
            <a:extLst>
              <a:ext uri="{FF2B5EF4-FFF2-40B4-BE49-F238E27FC236}">
                <a16:creationId xmlns:a16="http://schemas.microsoft.com/office/drawing/2014/main" id="{1221C611-E361-950D-16E1-70823C95DA43}"/>
              </a:ext>
            </a:extLst>
          </p:cNvPr>
          <p:cNvGrpSpPr/>
          <p:nvPr/>
        </p:nvGrpSpPr>
        <p:grpSpPr>
          <a:xfrm>
            <a:off x="10303367" y="3152670"/>
            <a:ext cx="1143000" cy="1339215"/>
            <a:chOff x="10303367" y="3152670"/>
            <a:chExt cx="1143000" cy="1339215"/>
          </a:xfrm>
        </p:grpSpPr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565FD100-2A35-5B59-AA9D-E8E9BACFC260}"/>
                </a:ext>
              </a:extLst>
            </p:cNvPr>
            <p:cNvSpPr/>
            <p:nvPr/>
          </p:nvSpPr>
          <p:spPr>
            <a:xfrm>
              <a:off x="10574786" y="3159020"/>
              <a:ext cx="865505" cy="1089660"/>
            </a:xfrm>
            <a:custGeom>
              <a:avLst/>
              <a:gdLst/>
              <a:ahLst/>
              <a:cxnLst/>
              <a:rect l="l" t="t" r="r" b="b"/>
              <a:pathLst>
                <a:path w="865504" h="1089660">
                  <a:moveTo>
                    <a:pt x="638492" y="0"/>
                  </a:moveTo>
                  <a:lnTo>
                    <a:pt x="0" y="0"/>
                  </a:lnTo>
                  <a:lnTo>
                    <a:pt x="0" y="1089355"/>
                  </a:lnTo>
                  <a:lnTo>
                    <a:pt x="864971" y="1089355"/>
                  </a:lnTo>
                  <a:lnTo>
                    <a:pt x="864971" y="847280"/>
                  </a:lnTo>
                  <a:lnTo>
                    <a:pt x="24714" y="847280"/>
                  </a:lnTo>
                  <a:lnTo>
                    <a:pt x="24714" y="24218"/>
                  </a:lnTo>
                  <a:lnTo>
                    <a:pt x="663206" y="24218"/>
                  </a:lnTo>
                  <a:lnTo>
                    <a:pt x="638492" y="0"/>
                  </a:lnTo>
                  <a:close/>
                </a:path>
                <a:path w="865504" h="1089660">
                  <a:moveTo>
                    <a:pt x="663206" y="24218"/>
                  </a:moveTo>
                  <a:lnTo>
                    <a:pt x="618210" y="24218"/>
                  </a:lnTo>
                  <a:lnTo>
                    <a:pt x="618210" y="241706"/>
                  </a:lnTo>
                  <a:lnTo>
                    <a:pt x="840257" y="241706"/>
                  </a:lnTo>
                  <a:lnTo>
                    <a:pt x="840257" y="847280"/>
                  </a:lnTo>
                  <a:lnTo>
                    <a:pt x="864971" y="847280"/>
                  </a:lnTo>
                  <a:lnTo>
                    <a:pt x="864971" y="221869"/>
                  </a:lnTo>
                  <a:lnTo>
                    <a:pt x="860486" y="217487"/>
                  </a:lnTo>
                  <a:lnTo>
                    <a:pt x="642950" y="217487"/>
                  </a:lnTo>
                  <a:lnTo>
                    <a:pt x="642950" y="38671"/>
                  </a:lnTo>
                  <a:lnTo>
                    <a:pt x="677953" y="38671"/>
                  </a:lnTo>
                  <a:lnTo>
                    <a:pt x="663206" y="24218"/>
                  </a:lnTo>
                  <a:close/>
                </a:path>
                <a:path w="865504" h="1089660">
                  <a:moveTo>
                    <a:pt x="677953" y="38671"/>
                  </a:moveTo>
                  <a:lnTo>
                    <a:pt x="642950" y="38671"/>
                  </a:lnTo>
                  <a:lnTo>
                    <a:pt x="825499" y="217487"/>
                  </a:lnTo>
                  <a:lnTo>
                    <a:pt x="860486" y="217487"/>
                  </a:lnTo>
                  <a:lnTo>
                    <a:pt x="677953" y="38671"/>
                  </a:lnTo>
                  <a:close/>
                </a:path>
              </a:pathLst>
            </a:custGeom>
            <a:solidFill>
              <a:srgbClr val="425A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90714618-4392-FD80-9CF1-7B57FB83EE71}"/>
                </a:ext>
              </a:extLst>
            </p:cNvPr>
            <p:cNvSpPr/>
            <p:nvPr/>
          </p:nvSpPr>
          <p:spPr>
            <a:xfrm>
              <a:off x="10574786" y="3159020"/>
              <a:ext cx="865505" cy="1089660"/>
            </a:xfrm>
            <a:custGeom>
              <a:avLst/>
              <a:gdLst/>
              <a:ahLst/>
              <a:cxnLst/>
              <a:rect l="l" t="t" r="r" b="b"/>
              <a:pathLst>
                <a:path w="865504" h="1089660">
                  <a:moveTo>
                    <a:pt x="642950" y="38671"/>
                  </a:moveTo>
                  <a:lnTo>
                    <a:pt x="642950" y="217487"/>
                  </a:lnTo>
                  <a:lnTo>
                    <a:pt x="825499" y="217487"/>
                  </a:lnTo>
                  <a:lnTo>
                    <a:pt x="642950" y="38671"/>
                  </a:lnTo>
                  <a:close/>
                </a:path>
                <a:path w="865504" h="1089660">
                  <a:moveTo>
                    <a:pt x="24714" y="24218"/>
                  </a:moveTo>
                  <a:lnTo>
                    <a:pt x="24714" y="847280"/>
                  </a:lnTo>
                  <a:lnTo>
                    <a:pt x="840257" y="847280"/>
                  </a:lnTo>
                  <a:lnTo>
                    <a:pt x="840257" y="241706"/>
                  </a:lnTo>
                  <a:lnTo>
                    <a:pt x="618210" y="241693"/>
                  </a:lnTo>
                  <a:lnTo>
                    <a:pt x="618210" y="24218"/>
                  </a:lnTo>
                  <a:lnTo>
                    <a:pt x="24714" y="24218"/>
                  </a:lnTo>
                  <a:close/>
                </a:path>
                <a:path w="865504" h="1089660">
                  <a:moveTo>
                    <a:pt x="0" y="0"/>
                  </a:moveTo>
                  <a:lnTo>
                    <a:pt x="638492" y="0"/>
                  </a:lnTo>
                  <a:lnTo>
                    <a:pt x="663206" y="24206"/>
                  </a:lnTo>
                  <a:lnTo>
                    <a:pt x="840270" y="197739"/>
                  </a:lnTo>
                  <a:lnTo>
                    <a:pt x="864971" y="221869"/>
                  </a:lnTo>
                  <a:lnTo>
                    <a:pt x="864971" y="1089355"/>
                  </a:lnTo>
                  <a:lnTo>
                    <a:pt x="0" y="10893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25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DF7B74E9-F56A-934D-29F4-B4F7B9D43D4B}"/>
                </a:ext>
              </a:extLst>
            </p:cNvPr>
            <p:cNvSpPr/>
            <p:nvPr/>
          </p:nvSpPr>
          <p:spPr>
            <a:xfrm>
              <a:off x="10320363" y="3392688"/>
              <a:ext cx="821055" cy="1079500"/>
            </a:xfrm>
            <a:custGeom>
              <a:avLst/>
              <a:gdLst/>
              <a:ahLst/>
              <a:cxnLst/>
              <a:rect l="l" t="t" r="r" b="b"/>
              <a:pathLst>
                <a:path w="821054" h="1079500">
                  <a:moveTo>
                    <a:pt x="0" y="0"/>
                  </a:moveTo>
                  <a:lnTo>
                    <a:pt x="0" y="1079423"/>
                  </a:lnTo>
                  <a:lnTo>
                    <a:pt x="820737" y="1079423"/>
                  </a:lnTo>
                  <a:lnTo>
                    <a:pt x="820737" y="219252"/>
                  </a:lnTo>
                  <a:lnTo>
                    <a:pt x="619848" y="22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31F45A5E-C51F-1456-79FB-6DDFB881C7BE}"/>
                </a:ext>
              </a:extLst>
            </p:cNvPr>
            <p:cNvSpPr/>
            <p:nvPr/>
          </p:nvSpPr>
          <p:spPr>
            <a:xfrm>
              <a:off x="10309717" y="3396033"/>
              <a:ext cx="865505" cy="1089660"/>
            </a:xfrm>
            <a:custGeom>
              <a:avLst/>
              <a:gdLst/>
              <a:ahLst/>
              <a:cxnLst/>
              <a:rect l="l" t="t" r="r" b="b"/>
              <a:pathLst>
                <a:path w="865504" h="1089660">
                  <a:moveTo>
                    <a:pt x="638492" y="0"/>
                  </a:moveTo>
                  <a:lnTo>
                    <a:pt x="0" y="0"/>
                  </a:lnTo>
                  <a:lnTo>
                    <a:pt x="0" y="1089355"/>
                  </a:lnTo>
                  <a:lnTo>
                    <a:pt x="864971" y="1089355"/>
                  </a:lnTo>
                  <a:lnTo>
                    <a:pt x="864971" y="847280"/>
                  </a:lnTo>
                  <a:lnTo>
                    <a:pt x="24714" y="847280"/>
                  </a:lnTo>
                  <a:lnTo>
                    <a:pt x="24714" y="24218"/>
                  </a:lnTo>
                  <a:lnTo>
                    <a:pt x="663206" y="24218"/>
                  </a:lnTo>
                  <a:lnTo>
                    <a:pt x="638492" y="0"/>
                  </a:lnTo>
                  <a:close/>
                </a:path>
                <a:path w="865504" h="1089660">
                  <a:moveTo>
                    <a:pt x="663206" y="24218"/>
                  </a:moveTo>
                  <a:lnTo>
                    <a:pt x="618210" y="24218"/>
                  </a:lnTo>
                  <a:lnTo>
                    <a:pt x="618210" y="241706"/>
                  </a:lnTo>
                  <a:lnTo>
                    <a:pt x="840257" y="241706"/>
                  </a:lnTo>
                  <a:lnTo>
                    <a:pt x="840257" y="847280"/>
                  </a:lnTo>
                  <a:lnTo>
                    <a:pt x="864971" y="847280"/>
                  </a:lnTo>
                  <a:lnTo>
                    <a:pt x="864971" y="221869"/>
                  </a:lnTo>
                  <a:lnTo>
                    <a:pt x="860486" y="217487"/>
                  </a:lnTo>
                  <a:lnTo>
                    <a:pt x="642950" y="217487"/>
                  </a:lnTo>
                  <a:lnTo>
                    <a:pt x="642950" y="38671"/>
                  </a:lnTo>
                  <a:lnTo>
                    <a:pt x="677953" y="38671"/>
                  </a:lnTo>
                  <a:lnTo>
                    <a:pt x="663206" y="24218"/>
                  </a:lnTo>
                  <a:close/>
                </a:path>
                <a:path w="865504" h="1089660">
                  <a:moveTo>
                    <a:pt x="677953" y="38671"/>
                  </a:moveTo>
                  <a:lnTo>
                    <a:pt x="642950" y="38671"/>
                  </a:lnTo>
                  <a:lnTo>
                    <a:pt x="825499" y="217487"/>
                  </a:lnTo>
                  <a:lnTo>
                    <a:pt x="860486" y="217487"/>
                  </a:lnTo>
                  <a:lnTo>
                    <a:pt x="677953" y="38671"/>
                  </a:lnTo>
                  <a:close/>
                </a:path>
              </a:pathLst>
            </a:custGeom>
            <a:solidFill>
              <a:srgbClr val="425A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2D9AFA0B-FEC6-E4FA-FB9E-572741FB6EC8}"/>
                </a:ext>
              </a:extLst>
            </p:cNvPr>
            <p:cNvSpPr/>
            <p:nvPr/>
          </p:nvSpPr>
          <p:spPr>
            <a:xfrm>
              <a:off x="10309717" y="3396033"/>
              <a:ext cx="865505" cy="1089660"/>
            </a:xfrm>
            <a:custGeom>
              <a:avLst/>
              <a:gdLst/>
              <a:ahLst/>
              <a:cxnLst/>
              <a:rect l="l" t="t" r="r" b="b"/>
              <a:pathLst>
                <a:path w="865504" h="1089660">
                  <a:moveTo>
                    <a:pt x="642950" y="38671"/>
                  </a:moveTo>
                  <a:lnTo>
                    <a:pt x="642950" y="217487"/>
                  </a:lnTo>
                  <a:lnTo>
                    <a:pt x="825499" y="217487"/>
                  </a:lnTo>
                  <a:lnTo>
                    <a:pt x="642950" y="38671"/>
                  </a:lnTo>
                  <a:close/>
                </a:path>
                <a:path w="865504" h="1089660">
                  <a:moveTo>
                    <a:pt x="24714" y="24218"/>
                  </a:moveTo>
                  <a:lnTo>
                    <a:pt x="24714" y="847280"/>
                  </a:lnTo>
                  <a:lnTo>
                    <a:pt x="840257" y="847280"/>
                  </a:lnTo>
                  <a:lnTo>
                    <a:pt x="840257" y="241706"/>
                  </a:lnTo>
                  <a:lnTo>
                    <a:pt x="618210" y="241693"/>
                  </a:lnTo>
                  <a:lnTo>
                    <a:pt x="618210" y="24218"/>
                  </a:lnTo>
                  <a:lnTo>
                    <a:pt x="24714" y="24218"/>
                  </a:lnTo>
                  <a:close/>
                </a:path>
                <a:path w="865504" h="1089660">
                  <a:moveTo>
                    <a:pt x="0" y="0"/>
                  </a:moveTo>
                  <a:lnTo>
                    <a:pt x="638492" y="0"/>
                  </a:lnTo>
                  <a:lnTo>
                    <a:pt x="663206" y="24206"/>
                  </a:lnTo>
                  <a:lnTo>
                    <a:pt x="840270" y="197739"/>
                  </a:lnTo>
                  <a:lnTo>
                    <a:pt x="864971" y="221869"/>
                  </a:lnTo>
                  <a:lnTo>
                    <a:pt x="864971" y="1089355"/>
                  </a:lnTo>
                  <a:lnTo>
                    <a:pt x="0" y="10893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25A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>
            <a:extLst>
              <a:ext uri="{FF2B5EF4-FFF2-40B4-BE49-F238E27FC236}">
                <a16:creationId xmlns:a16="http://schemas.microsoft.com/office/drawing/2014/main" id="{E6B5BD98-A3F6-31E2-1D28-05DA9F3C3A66}"/>
              </a:ext>
            </a:extLst>
          </p:cNvPr>
          <p:cNvSpPr txBox="1"/>
          <p:nvPr/>
        </p:nvSpPr>
        <p:spPr>
          <a:xfrm>
            <a:off x="7450297" y="5310990"/>
            <a:ext cx="30543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" marR="5080" indent="-58419">
              <a:lnSpc>
                <a:spcPct val="100000"/>
              </a:lnSpc>
              <a:spcBef>
                <a:spcPts val="105"/>
              </a:spcBef>
            </a:pPr>
            <a:r>
              <a:rPr sz="1050" spc="-20" dirty="0">
                <a:solidFill>
                  <a:srgbClr val="03224A"/>
                </a:solidFill>
                <a:latin typeface="Arial Narrow"/>
                <a:cs typeface="Arial Narrow"/>
              </a:rPr>
              <a:t>REST </a:t>
            </a:r>
            <a:r>
              <a:rPr sz="1050" spc="-25" dirty="0">
                <a:solidFill>
                  <a:srgbClr val="03224A"/>
                </a:solidFill>
                <a:latin typeface="Arial Narrow"/>
                <a:cs typeface="Arial Narrow"/>
              </a:rPr>
              <a:t>API</a:t>
            </a:r>
            <a:endParaRPr sz="1050">
              <a:latin typeface="Arial Narrow"/>
              <a:cs typeface="Arial Narrow"/>
            </a:endParaRPr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17DEDAD7-7AAA-9BEE-80F8-61BDDB313B2C}"/>
              </a:ext>
            </a:extLst>
          </p:cNvPr>
          <p:cNvSpPr/>
          <p:nvPr/>
        </p:nvSpPr>
        <p:spPr>
          <a:xfrm>
            <a:off x="7437488" y="5023611"/>
            <a:ext cx="344170" cy="267335"/>
          </a:xfrm>
          <a:custGeom>
            <a:avLst/>
            <a:gdLst/>
            <a:ahLst/>
            <a:cxnLst/>
            <a:rect l="l" t="t" r="r" b="b"/>
            <a:pathLst>
              <a:path w="344170" h="267335">
                <a:moveTo>
                  <a:pt x="113817" y="150850"/>
                </a:moveTo>
                <a:lnTo>
                  <a:pt x="67868" y="104876"/>
                </a:lnTo>
                <a:lnTo>
                  <a:pt x="61798" y="110947"/>
                </a:lnTo>
                <a:lnTo>
                  <a:pt x="101676" y="150850"/>
                </a:lnTo>
                <a:lnTo>
                  <a:pt x="63944" y="188607"/>
                </a:lnTo>
                <a:lnTo>
                  <a:pt x="70015" y="194678"/>
                </a:lnTo>
                <a:lnTo>
                  <a:pt x="113817" y="150850"/>
                </a:lnTo>
                <a:close/>
              </a:path>
              <a:path w="344170" h="267335">
                <a:moveTo>
                  <a:pt x="197866" y="185204"/>
                </a:moveTo>
                <a:lnTo>
                  <a:pt x="129209" y="185204"/>
                </a:lnTo>
                <a:lnTo>
                  <a:pt x="129209" y="193789"/>
                </a:lnTo>
                <a:lnTo>
                  <a:pt x="197866" y="193789"/>
                </a:lnTo>
                <a:lnTo>
                  <a:pt x="197866" y="185204"/>
                </a:lnTo>
                <a:close/>
              </a:path>
              <a:path w="344170" h="267335">
                <a:moveTo>
                  <a:pt x="245084" y="30175"/>
                </a:moveTo>
                <a:lnTo>
                  <a:pt x="241236" y="26327"/>
                </a:lnTo>
                <a:lnTo>
                  <a:pt x="231762" y="26327"/>
                </a:lnTo>
                <a:lnTo>
                  <a:pt x="227914" y="30175"/>
                </a:lnTo>
                <a:lnTo>
                  <a:pt x="227914" y="39662"/>
                </a:lnTo>
                <a:lnTo>
                  <a:pt x="231762" y="43510"/>
                </a:lnTo>
                <a:lnTo>
                  <a:pt x="241236" y="43510"/>
                </a:lnTo>
                <a:lnTo>
                  <a:pt x="245084" y="39662"/>
                </a:lnTo>
                <a:lnTo>
                  <a:pt x="245084" y="34912"/>
                </a:lnTo>
                <a:lnTo>
                  <a:pt x="245084" y="30175"/>
                </a:lnTo>
                <a:close/>
              </a:path>
              <a:path w="344170" h="267335">
                <a:moveTo>
                  <a:pt x="275120" y="30175"/>
                </a:moveTo>
                <a:lnTo>
                  <a:pt x="271284" y="26327"/>
                </a:lnTo>
                <a:lnTo>
                  <a:pt x="261797" y="26327"/>
                </a:lnTo>
                <a:lnTo>
                  <a:pt x="257949" y="30175"/>
                </a:lnTo>
                <a:lnTo>
                  <a:pt x="257949" y="39662"/>
                </a:lnTo>
                <a:lnTo>
                  <a:pt x="261797" y="43510"/>
                </a:lnTo>
                <a:lnTo>
                  <a:pt x="271284" y="43510"/>
                </a:lnTo>
                <a:lnTo>
                  <a:pt x="275120" y="39662"/>
                </a:lnTo>
                <a:lnTo>
                  <a:pt x="275120" y="34912"/>
                </a:lnTo>
                <a:lnTo>
                  <a:pt x="275120" y="30175"/>
                </a:lnTo>
                <a:close/>
              </a:path>
              <a:path w="344170" h="267335">
                <a:moveTo>
                  <a:pt x="305155" y="30175"/>
                </a:moveTo>
                <a:lnTo>
                  <a:pt x="301320" y="26327"/>
                </a:lnTo>
                <a:lnTo>
                  <a:pt x="291833" y="26327"/>
                </a:lnTo>
                <a:lnTo>
                  <a:pt x="287997" y="30175"/>
                </a:lnTo>
                <a:lnTo>
                  <a:pt x="287997" y="39662"/>
                </a:lnTo>
                <a:lnTo>
                  <a:pt x="291833" y="43510"/>
                </a:lnTo>
                <a:lnTo>
                  <a:pt x="301320" y="43510"/>
                </a:lnTo>
                <a:lnTo>
                  <a:pt x="305155" y="39662"/>
                </a:lnTo>
                <a:lnTo>
                  <a:pt x="305155" y="34912"/>
                </a:lnTo>
                <a:lnTo>
                  <a:pt x="305155" y="30175"/>
                </a:lnTo>
                <a:close/>
              </a:path>
              <a:path w="344170" h="267335">
                <a:moveTo>
                  <a:pt x="343865" y="9156"/>
                </a:moveTo>
                <a:lnTo>
                  <a:pt x="335280" y="9156"/>
                </a:lnTo>
                <a:lnTo>
                  <a:pt x="335280" y="60680"/>
                </a:lnTo>
                <a:lnTo>
                  <a:pt x="343865" y="60680"/>
                </a:lnTo>
                <a:lnTo>
                  <a:pt x="343865" y="9156"/>
                </a:lnTo>
                <a:close/>
              </a:path>
              <a:path w="344170" h="267335">
                <a:moveTo>
                  <a:pt x="343865" y="0"/>
                </a:moveTo>
                <a:lnTo>
                  <a:pt x="0" y="0"/>
                </a:lnTo>
                <a:lnTo>
                  <a:pt x="0" y="8890"/>
                </a:lnTo>
                <a:lnTo>
                  <a:pt x="0" y="60985"/>
                </a:lnTo>
                <a:lnTo>
                  <a:pt x="0" y="69875"/>
                </a:lnTo>
                <a:lnTo>
                  <a:pt x="0" y="257886"/>
                </a:lnTo>
                <a:lnTo>
                  <a:pt x="0" y="266776"/>
                </a:lnTo>
                <a:lnTo>
                  <a:pt x="343865" y="266776"/>
                </a:lnTo>
                <a:lnTo>
                  <a:pt x="343865" y="60985"/>
                </a:lnTo>
                <a:lnTo>
                  <a:pt x="335280" y="60985"/>
                </a:lnTo>
                <a:lnTo>
                  <a:pt x="335280" y="69875"/>
                </a:lnTo>
                <a:lnTo>
                  <a:pt x="335280" y="257886"/>
                </a:lnTo>
                <a:lnTo>
                  <a:pt x="8585" y="257886"/>
                </a:lnTo>
                <a:lnTo>
                  <a:pt x="8585" y="69875"/>
                </a:lnTo>
                <a:lnTo>
                  <a:pt x="335280" y="69875"/>
                </a:lnTo>
                <a:lnTo>
                  <a:pt x="335280" y="60985"/>
                </a:lnTo>
                <a:lnTo>
                  <a:pt x="8585" y="60985"/>
                </a:lnTo>
                <a:lnTo>
                  <a:pt x="8585" y="8890"/>
                </a:lnTo>
                <a:lnTo>
                  <a:pt x="343865" y="8890"/>
                </a:lnTo>
                <a:lnTo>
                  <a:pt x="343865" y="0"/>
                </a:lnTo>
                <a:close/>
              </a:path>
            </a:pathLst>
          </a:custGeom>
          <a:solidFill>
            <a:srgbClr val="032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FDEF2077-6ED4-9703-ADBC-768E9333AC88}"/>
              </a:ext>
            </a:extLst>
          </p:cNvPr>
          <p:cNvSpPr txBox="1"/>
          <p:nvPr/>
        </p:nvSpPr>
        <p:spPr>
          <a:xfrm>
            <a:off x="6433873" y="5310992"/>
            <a:ext cx="4095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3937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03224A"/>
                </a:solidFill>
                <a:latin typeface="Arial Narrow"/>
                <a:cs typeface="Arial Narrow"/>
              </a:rPr>
              <a:t>Online platform</a:t>
            </a:r>
            <a:endParaRPr sz="1050">
              <a:latin typeface="Arial Narrow"/>
              <a:cs typeface="Arial Narrow"/>
            </a:endParaRPr>
          </a:p>
        </p:txBody>
      </p:sp>
      <p:grpSp>
        <p:nvGrpSpPr>
          <p:cNvPr id="75" name="object 75">
            <a:extLst>
              <a:ext uri="{FF2B5EF4-FFF2-40B4-BE49-F238E27FC236}">
                <a16:creationId xmlns:a16="http://schemas.microsoft.com/office/drawing/2014/main" id="{450F5749-CADB-FBA3-8A78-A75B3A568003}"/>
              </a:ext>
            </a:extLst>
          </p:cNvPr>
          <p:cNvGrpSpPr/>
          <p:nvPr/>
        </p:nvGrpSpPr>
        <p:grpSpPr>
          <a:xfrm>
            <a:off x="6472654" y="5016656"/>
            <a:ext cx="2226945" cy="278130"/>
            <a:chOff x="6472654" y="5016656"/>
            <a:chExt cx="2226945" cy="278130"/>
          </a:xfrm>
        </p:grpSpPr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A0744964-660B-077C-D6F3-6312FADEB881}"/>
                </a:ext>
              </a:extLst>
            </p:cNvPr>
            <p:cNvSpPr/>
            <p:nvPr/>
          </p:nvSpPr>
          <p:spPr>
            <a:xfrm>
              <a:off x="6472654" y="5022368"/>
              <a:ext cx="330835" cy="272415"/>
            </a:xfrm>
            <a:custGeom>
              <a:avLst/>
              <a:gdLst/>
              <a:ahLst/>
              <a:cxnLst/>
              <a:rect l="l" t="t" r="r" b="b"/>
              <a:pathLst>
                <a:path w="330834" h="272414">
                  <a:moveTo>
                    <a:pt x="201701" y="239585"/>
                  </a:moveTo>
                  <a:lnTo>
                    <a:pt x="128955" y="239585"/>
                  </a:lnTo>
                  <a:lnTo>
                    <a:pt x="128233" y="248761"/>
                  </a:lnTo>
                  <a:lnTo>
                    <a:pt x="125650" y="256401"/>
                  </a:lnTo>
                  <a:lnTo>
                    <a:pt x="120586" y="262197"/>
                  </a:lnTo>
                  <a:lnTo>
                    <a:pt x="112420" y="265836"/>
                  </a:lnTo>
                  <a:lnTo>
                    <a:pt x="109207" y="266623"/>
                  </a:lnTo>
                  <a:lnTo>
                    <a:pt x="109118" y="272402"/>
                  </a:lnTo>
                  <a:lnTo>
                    <a:pt x="221538" y="272402"/>
                  </a:lnTo>
                  <a:lnTo>
                    <a:pt x="221449" y="266623"/>
                  </a:lnTo>
                  <a:lnTo>
                    <a:pt x="218236" y="265836"/>
                  </a:lnTo>
                  <a:lnTo>
                    <a:pt x="210070" y="262197"/>
                  </a:lnTo>
                  <a:lnTo>
                    <a:pt x="205006" y="256401"/>
                  </a:lnTo>
                  <a:lnTo>
                    <a:pt x="202424" y="248761"/>
                  </a:lnTo>
                  <a:lnTo>
                    <a:pt x="201701" y="239585"/>
                  </a:lnTo>
                  <a:close/>
                </a:path>
                <a:path w="330834" h="272414">
                  <a:moveTo>
                    <a:pt x="326758" y="0"/>
                  </a:moveTo>
                  <a:lnTo>
                    <a:pt x="3911" y="0"/>
                  </a:lnTo>
                  <a:lnTo>
                    <a:pt x="380" y="3352"/>
                  </a:lnTo>
                  <a:lnTo>
                    <a:pt x="63" y="7594"/>
                  </a:lnTo>
                  <a:lnTo>
                    <a:pt x="0" y="222783"/>
                  </a:lnTo>
                  <a:lnTo>
                    <a:pt x="3695" y="226453"/>
                  </a:lnTo>
                  <a:lnTo>
                    <a:pt x="326961" y="226453"/>
                  </a:lnTo>
                  <a:lnTo>
                    <a:pt x="330657" y="222783"/>
                  </a:lnTo>
                  <a:lnTo>
                    <a:pt x="330648" y="187071"/>
                  </a:lnTo>
                  <a:lnTo>
                    <a:pt x="14160" y="187071"/>
                  </a:lnTo>
                  <a:lnTo>
                    <a:pt x="14160" y="14541"/>
                  </a:lnTo>
                  <a:lnTo>
                    <a:pt x="330608" y="14541"/>
                  </a:lnTo>
                  <a:lnTo>
                    <a:pt x="330606" y="7594"/>
                  </a:lnTo>
                  <a:lnTo>
                    <a:pt x="330276" y="3352"/>
                  </a:lnTo>
                  <a:lnTo>
                    <a:pt x="326758" y="0"/>
                  </a:lnTo>
                  <a:close/>
                </a:path>
                <a:path w="330834" h="272414">
                  <a:moveTo>
                    <a:pt x="330608" y="14541"/>
                  </a:moveTo>
                  <a:lnTo>
                    <a:pt x="316483" y="14541"/>
                  </a:lnTo>
                  <a:lnTo>
                    <a:pt x="316483" y="187071"/>
                  </a:lnTo>
                  <a:lnTo>
                    <a:pt x="330648" y="187071"/>
                  </a:lnTo>
                  <a:lnTo>
                    <a:pt x="330608" y="14541"/>
                  </a:lnTo>
                  <a:close/>
                </a:path>
                <a:path w="330834" h="272414">
                  <a:moveTo>
                    <a:pt x="215290" y="122643"/>
                  </a:moveTo>
                  <a:lnTo>
                    <a:pt x="35509" y="122643"/>
                  </a:lnTo>
                  <a:lnTo>
                    <a:pt x="35509" y="163029"/>
                  </a:lnTo>
                  <a:lnTo>
                    <a:pt x="215290" y="163029"/>
                  </a:lnTo>
                  <a:lnTo>
                    <a:pt x="215290" y="122643"/>
                  </a:lnTo>
                  <a:close/>
                </a:path>
                <a:path w="330834" h="272414">
                  <a:moveTo>
                    <a:pt x="296570" y="122643"/>
                  </a:moveTo>
                  <a:lnTo>
                    <a:pt x="229501" y="122643"/>
                  </a:lnTo>
                  <a:lnTo>
                    <a:pt x="229501" y="163029"/>
                  </a:lnTo>
                  <a:lnTo>
                    <a:pt x="296570" y="163029"/>
                  </a:lnTo>
                  <a:lnTo>
                    <a:pt x="296570" y="122643"/>
                  </a:lnTo>
                  <a:close/>
                </a:path>
                <a:path w="330834" h="272414">
                  <a:moveTo>
                    <a:pt x="215290" y="74523"/>
                  </a:moveTo>
                  <a:lnTo>
                    <a:pt x="35509" y="74523"/>
                  </a:lnTo>
                  <a:lnTo>
                    <a:pt x="35509" y="114909"/>
                  </a:lnTo>
                  <a:lnTo>
                    <a:pt x="215290" y="114909"/>
                  </a:lnTo>
                  <a:lnTo>
                    <a:pt x="215290" y="74523"/>
                  </a:lnTo>
                  <a:close/>
                </a:path>
                <a:path w="330834" h="272414">
                  <a:moveTo>
                    <a:pt x="296570" y="74523"/>
                  </a:moveTo>
                  <a:lnTo>
                    <a:pt x="229501" y="74523"/>
                  </a:lnTo>
                  <a:lnTo>
                    <a:pt x="229501" y="114909"/>
                  </a:lnTo>
                  <a:lnTo>
                    <a:pt x="296570" y="114909"/>
                  </a:lnTo>
                  <a:lnTo>
                    <a:pt x="296570" y="74523"/>
                  </a:lnTo>
                  <a:close/>
                </a:path>
                <a:path w="330834" h="272414">
                  <a:moveTo>
                    <a:pt x="215290" y="35979"/>
                  </a:moveTo>
                  <a:lnTo>
                    <a:pt x="94208" y="35979"/>
                  </a:lnTo>
                  <a:lnTo>
                    <a:pt x="94208" y="54876"/>
                  </a:lnTo>
                  <a:lnTo>
                    <a:pt x="215290" y="54876"/>
                  </a:lnTo>
                  <a:lnTo>
                    <a:pt x="215290" y="35979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C72C7603-A7A2-65E2-A2CA-D67D7BA79B6B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83931" y="5016656"/>
              <a:ext cx="315546" cy="271596"/>
            </a:xfrm>
            <a:prstGeom prst="rect">
              <a:avLst/>
            </a:prstGeom>
          </p:spPr>
        </p:pic>
      </p:grpSp>
      <p:sp>
        <p:nvSpPr>
          <p:cNvPr id="78" name="object 78">
            <a:extLst>
              <a:ext uri="{FF2B5EF4-FFF2-40B4-BE49-F238E27FC236}">
                <a16:creationId xmlns:a16="http://schemas.microsoft.com/office/drawing/2014/main" id="{7C39E879-A115-066B-73EA-C504A4EA9736}"/>
              </a:ext>
            </a:extLst>
          </p:cNvPr>
          <p:cNvSpPr txBox="1"/>
          <p:nvPr/>
        </p:nvSpPr>
        <p:spPr>
          <a:xfrm>
            <a:off x="8091670" y="5310996"/>
            <a:ext cx="9137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464650"/>
                </a:solidFill>
                <a:latin typeface="Arial Narrow"/>
                <a:cs typeface="Arial Narrow"/>
              </a:rPr>
              <a:t>Benchmarking</a:t>
            </a:r>
            <a:r>
              <a:rPr sz="1050" spc="55" dirty="0">
                <a:solidFill>
                  <a:srgbClr val="464650"/>
                </a:solidFill>
                <a:latin typeface="Arial Narrow"/>
                <a:cs typeface="Arial Narrow"/>
              </a:rPr>
              <a:t> </a:t>
            </a:r>
            <a:r>
              <a:rPr sz="1050" spc="-20" dirty="0">
                <a:solidFill>
                  <a:srgbClr val="464650"/>
                </a:solidFill>
                <a:latin typeface="Arial Narrow"/>
                <a:cs typeface="Arial Narrow"/>
              </a:rPr>
              <a:t>tool</a:t>
            </a:r>
            <a:endParaRPr sz="1050">
              <a:latin typeface="Arial Narrow"/>
              <a:cs typeface="Arial Narrow"/>
            </a:endParaRPr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62BD598F-AD52-73AA-D6E5-5237988CFA3A}"/>
              </a:ext>
            </a:extLst>
          </p:cNvPr>
          <p:cNvSpPr/>
          <p:nvPr/>
        </p:nvSpPr>
        <p:spPr>
          <a:xfrm>
            <a:off x="5908433" y="4573216"/>
            <a:ext cx="3339465" cy="234950"/>
          </a:xfrm>
          <a:custGeom>
            <a:avLst/>
            <a:gdLst/>
            <a:ahLst/>
            <a:cxnLst/>
            <a:rect l="l" t="t" r="r" b="b"/>
            <a:pathLst>
              <a:path w="3339465" h="234950">
                <a:moveTo>
                  <a:pt x="3331870" y="0"/>
                </a:moveTo>
                <a:lnTo>
                  <a:pt x="7277" y="0"/>
                </a:lnTo>
                <a:lnTo>
                  <a:pt x="0" y="7277"/>
                </a:lnTo>
                <a:lnTo>
                  <a:pt x="0" y="16256"/>
                </a:lnTo>
                <a:lnTo>
                  <a:pt x="0" y="227215"/>
                </a:lnTo>
                <a:lnTo>
                  <a:pt x="7277" y="234492"/>
                </a:lnTo>
                <a:lnTo>
                  <a:pt x="3331870" y="234492"/>
                </a:lnTo>
                <a:lnTo>
                  <a:pt x="3339147" y="227215"/>
                </a:lnTo>
                <a:lnTo>
                  <a:pt x="3339147" y="7277"/>
                </a:lnTo>
                <a:lnTo>
                  <a:pt x="3331870" y="0"/>
                </a:lnTo>
                <a:close/>
              </a:path>
            </a:pathLst>
          </a:custGeom>
          <a:solidFill>
            <a:srgbClr val="425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07747491-1370-E1F1-15DF-D87BCC480764}"/>
              </a:ext>
            </a:extLst>
          </p:cNvPr>
          <p:cNvSpPr txBox="1"/>
          <p:nvPr/>
        </p:nvSpPr>
        <p:spPr>
          <a:xfrm>
            <a:off x="6681482" y="4589367"/>
            <a:ext cx="18046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Developer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6714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12175-EE88-2B75-9981-DC971786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spc="-10" dirty="0"/>
              <a:t> </a:t>
            </a:r>
            <a:r>
              <a:rPr lang="en-US" dirty="0"/>
              <a:t>3</a:t>
            </a:r>
            <a:r>
              <a:rPr lang="en-US" spc="-5" dirty="0"/>
              <a:t> </a:t>
            </a:r>
            <a:r>
              <a:rPr lang="en-US" dirty="0"/>
              <a:t>pillars</a:t>
            </a:r>
            <a:r>
              <a:rPr lang="en-US" spc="-30" dirty="0"/>
              <a:t> </a:t>
            </a:r>
            <a:r>
              <a:rPr lang="en-US" dirty="0"/>
              <a:t>of</a:t>
            </a:r>
            <a:r>
              <a:rPr lang="en-US" spc="-15" dirty="0"/>
              <a:t> </a:t>
            </a:r>
            <a:r>
              <a:rPr lang="en-US" spc="-10" dirty="0"/>
              <a:t>STM32Cube.AI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F730E9F-50B8-4FAE-4677-412BEB4CCC0E}"/>
              </a:ext>
            </a:extLst>
          </p:cNvPr>
          <p:cNvSpPr txBox="1"/>
          <p:nvPr/>
        </p:nvSpPr>
        <p:spPr>
          <a:xfrm>
            <a:off x="632396" y="4067454"/>
            <a:ext cx="3448685" cy="1403350"/>
          </a:xfrm>
          <a:prstGeom prst="rect">
            <a:avLst/>
          </a:prstGeom>
          <a:solidFill>
            <a:srgbClr val="464650">
              <a:alpha val="25097"/>
            </a:srgbClr>
          </a:solidFill>
        </p:spPr>
        <p:txBody>
          <a:bodyPr vert="horz" wrap="square" lIns="0" tIns="30480" rIns="0" bIns="0" rtlCol="0">
            <a:spAutoFit/>
          </a:bodyPr>
          <a:lstStyle/>
          <a:p>
            <a:pPr marL="410845" indent="-228600">
              <a:lnSpc>
                <a:spcPct val="100000"/>
              </a:lnSpc>
              <a:spcBef>
                <a:spcPts val="240"/>
              </a:spcBef>
              <a:buClr>
                <a:srgbClr val="03224A"/>
              </a:buClr>
              <a:buFont typeface="Arial"/>
              <a:buChar char="•"/>
              <a:tabLst>
                <a:tab pos="410845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Auto</a:t>
            </a:r>
            <a:r>
              <a:rPr sz="14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graphs</a:t>
            </a:r>
            <a:r>
              <a:rPr sz="14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rewrite</a:t>
            </a:r>
            <a:endParaRPr sz="1400">
              <a:latin typeface="Arial"/>
              <a:cs typeface="Arial"/>
            </a:endParaRPr>
          </a:p>
          <a:p>
            <a:pPr marL="410845" indent="-228600">
              <a:lnSpc>
                <a:spcPct val="100000"/>
              </a:lnSpc>
              <a:buChar char="•"/>
              <a:tabLst>
                <a:tab pos="410845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Node/operator</a:t>
            </a:r>
            <a:r>
              <a:rPr sz="1400" spc="-10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fusion</a:t>
            </a:r>
            <a:endParaRPr sz="1400">
              <a:latin typeface="Arial"/>
              <a:cs typeface="Arial"/>
            </a:endParaRPr>
          </a:p>
          <a:p>
            <a:pPr marL="410845" indent="-228600">
              <a:lnSpc>
                <a:spcPct val="100000"/>
              </a:lnSpc>
              <a:buChar char="•"/>
              <a:tabLst>
                <a:tab pos="410845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Layout</a:t>
            </a:r>
            <a:r>
              <a:rPr sz="14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optimization</a:t>
            </a:r>
            <a:endParaRPr sz="1400">
              <a:latin typeface="Arial"/>
              <a:cs typeface="Arial"/>
            </a:endParaRPr>
          </a:p>
          <a:p>
            <a:pPr marL="410845" indent="-228600">
              <a:lnSpc>
                <a:spcPct val="100000"/>
              </a:lnSpc>
              <a:buChar char="•"/>
              <a:tabLst>
                <a:tab pos="410845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Constant-folding…</a:t>
            </a:r>
            <a:endParaRPr sz="1400">
              <a:latin typeface="Arial"/>
              <a:cs typeface="Arial"/>
            </a:endParaRPr>
          </a:p>
          <a:p>
            <a:pPr marL="411480" marR="336550" indent="-228600">
              <a:lnSpc>
                <a:spcPct val="100000"/>
              </a:lnSpc>
              <a:buChar char="•"/>
              <a:tabLst>
                <a:tab pos="411480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Operator-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level</a:t>
            </a:r>
            <a:r>
              <a:rPr sz="1400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info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to</a:t>
            </a:r>
            <a:r>
              <a:rPr sz="1400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fine-</a:t>
            </a:r>
            <a:r>
              <a:rPr sz="1400" spc="-20" dirty="0">
                <a:solidFill>
                  <a:srgbClr val="03224A"/>
                </a:solidFill>
                <a:latin typeface="Arial"/>
                <a:cs typeface="Arial"/>
              </a:rPr>
              <a:t>tune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memory</a:t>
            </a:r>
            <a:r>
              <a:rPr sz="14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footprint</a:t>
            </a:r>
            <a:r>
              <a:rPr sz="1400" spc="-6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and</a:t>
            </a:r>
            <a:r>
              <a:rPr sz="14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computation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64EB514-3E24-BD73-524D-394F4F1D24D4}"/>
              </a:ext>
            </a:extLst>
          </p:cNvPr>
          <p:cNvSpPr txBox="1"/>
          <p:nvPr/>
        </p:nvSpPr>
        <p:spPr>
          <a:xfrm>
            <a:off x="4339881" y="1311821"/>
            <a:ext cx="3448685" cy="558165"/>
          </a:xfrm>
          <a:prstGeom prst="rect">
            <a:avLst/>
          </a:prstGeom>
          <a:solidFill>
            <a:srgbClr val="03224A">
              <a:alpha val="74900"/>
            </a:srgbClr>
          </a:solidFill>
        </p:spPr>
        <p:txBody>
          <a:bodyPr vert="horz" wrap="square" lIns="0" tIns="13589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7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Quantized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09EE687-7205-C02F-E613-6165B0614677}"/>
              </a:ext>
            </a:extLst>
          </p:cNvPr>
          <p:cNvSpPr txBox="1"/>
          <p:nvPr/>
        </p:nvSpPr>
        <p:spPr>
          <a:xfrm>
            <a:off x="632396" y="1311821"/>
            <a:ext cx="3448685" cy="558165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13589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7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Graph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optimizer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E1FBEC2-4E80-AA8E-5E6D-DDC530D93374}"/>
              </a:ext>
            </a:extLst>
          </p:cNvPr>
          <p:cNvSpPr txBox="1"/>
          <p:nvPr/>
        </p:nvSpPr>
        <p:spPr>
          <a:xfrm>
            <a:off x="8047367" y="1311821"/>
            <a:ext cx="3448685" cy="558165"/>
          </a:xfrm>
          <a:prstGeom prst="rect">
            <a:avLst/>
          </a:prstGeom>
          <a:solidFill>
            <a:srgbClr val="03224A">
              <a:alpha val="50195"/>
            </a:srgbClr>
          </a:solidFill>
        </p:spPr>
        <p:txBody>
          <a:bodyPr vert="horz" wrap="square" lIns="0" tIns="13589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7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optimizer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52B52E8-C3FB-12A0-0824-CF9E8D3E4B7E}"/>
              </a:ext>
            </a:extLst>
          </p:cNvPr>
          <p:cNvSpPr txBox="1"/>
          <p:nvPr/>
        </p:nvSpPr>
        <p:spPr>
          <a:xfrm>
            <a:off x="4339881" y="4067454"/>
            <a:ext cx="3448685" cy="1403350"/>
          </a:xfrm>
          <a:prstGeom prst="rect">
            <a:avLst/>
          </a:prstGeom>
          <a:solidFill>
            <a:srgbClr val="464650">
              <a:alpha val="25097"/>
            </a:srgbClr>
          </a:solidFill>
        </p:spPr>
        <p:txBody>
          <a:bodyPr vert="horz" wrap="square" lIns="0" tIns="30480" rIns="0" bIns="0" rtlCol="0">
            <a:spAutoFit/>
          </a:bodyPr>
          <a:lstStyle/>
          <a:p>
            <a:pPr marL="410845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410845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From</a:t>
            </a:r>
            <a:r>
              <a:rPr sz="14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FP32</a:t>
            </a:r>
            <a:r>
              <a:rPr sz="1400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Int8</a:t>
            </a:r>
            <a:r>
              <a:rPr sz="14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or</a:t>
            </a:r>
            <a:r>
              <a:rPr sz="14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mixed-precision</a:t>
            </a:r>
            <a:endParaRPr sz="1400">
              <a:latin typeface="Arial"/>
              <a:cs typeface="Arial"/>
            </a:endParaRPr>
          </a:p>
          <a:p>
            <a:pPr marL="410845" indent="-228600">
              <a:lnSpc>
                <a:spcPct val="100000"/>
              </a:lnSpc>
              <a:buChar char="•"/>
              <a:tabLst>
                <a:tab pos="410845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Minimum</a:t>
            </a:r>
            <a:r>
              <a:rPr sz="14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loss</a:t>
            </a:r>
            <a:r>
              <a:rPr sz="14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of</a:t>
            </a:r>
            <a:r>
              <a:rPr sz="14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  <a:p>
            <a:pPr marL="410845" indent="-228600">
              <a:lnSpc>
                <a:spcPct val="100000"/>
              </a:lnSpc>
              <a:buChar char="•"/>
              <a:tabLst>
                <a:tab pos="410845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Code</a:t>
            </a:r>
            <a:r>
              <a:rPr sz="14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validation</a:t>
            </a:r>
            <a:r>
              <a:rPr sz="14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on</a:t>
            </a:r>
            <a:r>
              <a:rPr sz="14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target</a:t>
            </a:r>
            <a:endParaRPr sz="1400">
              <a:latin typeface="Arial"/>
              <a:cs typeface="Arial"/>
            </a:endParaRPr>
          </a:p>
          <a:p>
            <a:pPr marL="725170" lvl="1" indent="-285115">
              <a:lnSpc>
                <a:spcPct val="100000"/>
              </a:lnSpc>
              <a:buFont typeface="Courier New"/>
              <a:buChar char="o"/>
              <a:tabLst>
                <a:tab pos="725170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Latency</a:t>
            </a:r>
            <a:endParaRPr sz="1400">
              <a:latin typeface="Arial"/>
              <a:cs typeface="Arial"/>
            </a:endParaRPr>
          </a:p>
          <a:p>
            <a:pPr marL="725170" lvl="1" indent="-285115">
              <a:lnSpc>
                <a:spcPct val="100000"/>
              </a:lnSpc>
              <a:buFont typeface="Courier New"/>
              <a:buChar char="o"/>
              <a:tabLst>
                <a:tab pos="725170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  <a:p>
            <a:pPr marL="725170" lvl="1" indent="-285115">
              <a:lnSpc>
                <a:spcPct val="100000"/>
              </a:lnSpc>
              <a:buFont typeface="Courier New"/>
              <a:buChar char="o"/>
              <a:tabLst>
                <a:tab pos="725170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Memory</a:t>
            </a:r>
            <a:r>
              <a:rPr sz="14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footprint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69897F6-5FD8-5379-89A3-C54DE3292F27}"/>
              </a:ext>
            </a:extLst>
          </p:cNvPr>
          <p:cNvSpPr txBox="1"/>
          <p:nvPr/>
        </p:nvSpPr>
        <p:spPr>
          <a:xfrm>
            <a:off x="8047367" y="4067454"/>
            <a:ext cx="3448685" cy="1403350"/>
          </a:xfrm>
          <a:prstGeom prst="rect">
            <a:avLst/>
          </a:prstGeom>
          <a:solidFill>
            <a:srgbClr val="464650">
              <a:alpha val="25097"/>
            </a:srgbClr>
          </a:solidFill>
        </p:spPr>
        <p:txBody>
          <a:bodyPr vert="horz" wrap="square" lIns="0" tIns="30480" rIns="0" bIns="0" rtlCol="0">
            <a:spAutoFit/>
          </a:bodyPr>
          <a:lstStyle/>
          <a:p>
            <a:pPr marL="410845" indent="-228600">
              <a:lnSpc>
                <a:spcPct val="100000"/>
              </a:lnSpc>
              <a:spcBef>
                <a:spcPts val="240"/>
              </a:spcBef>
              <a:buChar char="•"/>
              <a:tabLst>
                <a:tab pos="410845" algn="l"/>
              </a:tabLst>
            </a:pP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Memory</a:t>
            </a:r>
            <a:r>
              <a:rPr sz="1400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allocation</a:t>
            </a:r>
            <a:endParaRPr sz="1400">
              <a:latin typeface="Arial"/>
              <a:cs typeface="Arial"/>
            </a:endParaRPr>
          </a:p>
          <a:p>
            <a:pPr marL="410845" indent="-228600">
              <a:lnSpc>
                <a:spcPct val="100000"/>
              </a:lnSpc>
              <a:buChar char="•"/>
              <a:tabLst>
                <a:tab pos="410845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Internal/external</a:t>
            </a:r>
            <a:r>
              <a:rPr sz="1400" spc="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memory</a:t>
            </a:r>
            <a:r>
              <a:rPr sz="1400" spc="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repartition</a:t>
            </a:r>
            <a:endParaRPr sz="1400">
              <a:latin typeface="Arial"/>
              <a:cs typeface="Arial"/>
            </a:endParaRPr>
          </a:p>
          <a:p>
            <a:pPr marL="410845" indent="-228600">
              <a:lnSpc>
                <a:spcPct val="100000"/>
              </a:lnSpc>
              <a:buChar char="•"/>
              <a:tabLst>
                <a:tab pos="410845" algn="l"/>
              </a:tabLst>
            </a:pP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Model-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only</a:t>
            </a:r>
            <a:r>
              <a:rPr sz="14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224A"/>
                </a:solidFill>
                <a:latin typeface="Arial"/>
                <a:cs typeface="Arial"/>
              </a:rPr>
              <a:t>update</a:t>
            </a:r>
            <a:r>
              <a:rPr sz="14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224A"/>
                </a:solidFill>
                <a:latin typeface="Arial"/>
                <a:cs typeface="Arial"/>
              </a:rPr>
              <a:t>option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9">
            <a:extLst>
              <a:ext uri="{FF2B5EF4-FFF2-40B4-BE49-F238E27FC236}">
                <a16:creationId xmlns:a16="http://schemas.microsoft.com/office/drawing/2014/main" id="{BDF8BADA-5EED-C77A-61E3-6070CE0B66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7472" y="2661938"/>
            <a:ext cx="2288456" cy="1341724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68FD66CA-5E0F-3FFF-D55F-9F87CB07934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5286" y="2626652"/>
            <a:ext cx="782907" cy="1440802"/>
          </a:xfrm>
          <a:prstGeom prst="rect">
            <a:avLst/>
          </a:prstGeom>
        </p:spPr>
      </p:pic>
      <p:sp>
        <p:nvSpPr>
          <p:cNvPr id="12" name="object 11">
            <a:extLst>
              <a:ext uri="{FF2B5EF4-FFF2-40B4-BE49-F238E27FC236}">
                <a16:creationId xmlns:a16="http://schemas.microsoft.com/office/drawing/2014/main" id="{4F3EF046-E670-B26D-07B5-58CA847DF989}"/>
              </a:ext>
            </a:extLst>
          </p:cNvPr>
          <p:cNvSpPr txBox="1"/>
          <p:nvPr/>
        </p:nvSpPr>
        <p:spPr>
          <a:xfrm>
            <a:off x="632396" y="5554573"/>
            <a:ext cx="10864215" cy="495300"/>
          </a:xfrm>
          <a:prstGeom prst="rect">
            <a:avLst/>
          </a:prstGeom>
          <a:solidFill>
            <a:srgbClr val="FFD200"/>
          </a:solidFill>
        </p:spPr>
        <p:txBody>
          <a:bodyPr vert="horz" wrap="square" lIns="0" tIns="101600" rIns="0" bIns="0" rtlCol="0">
            <a:spAutoFit/>
          </a:bodyPr>
          <a:lstStyle/>
          <a:p>
            <a:pPr marL="777240">
              <a:lnSpc>
                <a:spcPct val="100000"/>
              </a:lnSpc>
              <a:spcBef>
                <a:spcPts val="800"/>
              </a:spcBef>
            </a:pP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STM32Cube.AI</a:t>
            </a:r>
            <a:r>
              <a:rPr sz="18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is</a:t>
            </a:r>
            <a:r>
              <a:rPr sz="18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free</a:t>
            </a:r>
            <a:r>
              <a:rPr sz="18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of</a:t>
            </a:r>
            <a:r>
              <a:rPr sz="18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3224A"/>
                </a:solidFill>
                <a:latin typeface="Arial"/>
                <a:cs typeface="Arial"/>
              </a:rPr>
              <a:t>charge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,</a:t>
            </a:r>
            <a:r>
              <a:rPr sz="18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available</a:t>
            </a:r>
            <a:r>
              <a:rPr sz="1800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both</a:t>
            </a:r>
            <a:r>
              <a:rPr sz="18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graphical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interface</a:t>
            </a:r>
            <a:r>
              <a:rPr sz="18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in</a:t>
            </a:r>
            <a:r>
              <a:rPr sz="18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3224A"/>
                </a:solidFill>
                <a:latin typeface="Arial"/>
                <a:cs typeface="Arial"/>
              </a:rPr>
              <a:t>command</a:t>
            </a:r>
            <a:r>
              <a:rPr sz="18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line.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CAD2DA7-F176-620E-A460-F1E0B6391B76}"/>
              </a:ext>
            </a:extLst>
          </p:cNvPr>
          <p:cNvSpPr txBox="1"/>
          <p:nvPr/>
        </p:nvSpPr>
        <p:spPr>
          <a:xfrm>
            <a:off x="632396" y="1898116"/>
            <a:ext cx="3448685" cy="688340"/>
          </a:xfrm>
          <a:prstGeom prst="rect">
            <a:avLst/>
          </a:prstGeom>
          <a:solidFill>
            <a:srgbClr val="03224A"/>
          </a:solidFill>
        </p:spPr>
        <p:txBody>
          <a:bodyPr vert="horz" wrap="square" lIns="0" tIns="64769" rIns="0" bIns="0" rtlCol="0">
            <a:spAutoFit/>
          </a:bodyPr>
          <a:lstStyle/>
          <a:p>
            <a:pPr marL="182245" marR="24384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through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graph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simplifications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optimizations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benefit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STM32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architectures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3234EE4-791B-7999-0E0A-2DE0DAA40E7C}"/>
              </a:ext>
            </a:extLst>
          </p:cNvPr>
          <p:cNvSpPr txBox="1"/>
          <p:nvPr/>
        </p:nvSpPr>
        <p:spPr>
          <a:xfrm>
            <a:off x="4342041" y="1898116"/>
            <a:ext cx="3448685" cy="688340"/>
          </a:xfrm>
          <a:prstGeom prst="rect">
            <a:avLst/>
          </a:prstGeom>
          <a:solidFill>
            <a:srgbClr val="03224A">
              <a:alpha val="74900"/>
            </a:srgbClr>
          </a:solidFill>
        </p:spPr>
        <p:txBody>
          <a:bodyPr vert="horz" wrap="square" lIns="0" tIns="64769" rIns="0" bIns="0" rtlCol="0">
            <a:spAutoFit/>
          </a:bodyPr>
          <a:lstStyle/>
          <a:p>
            <a:pPr marL="182245" marR="26924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Import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quantized</a:t>
            </a: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ANN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 be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compatible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STM32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embedded</a:t>
            </a:r>
            <a:r>
              <a:rPr sz="1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architectures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while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keeping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AFA755A-818C-2C5E-F083-B214C1030A1B}"/>
              </a:ext>
            </a:extLst>
          </p:cNvPr>
          <p:cNvSpPr txBox="1"/>
          <p:nvPr/>
        </p:nvSpPr>
        <p:spPr>
          <a:xfrm>
            <a:off x="8051686" y="1898116"/>
            <a:ext cx="3448685" cy="688340"/>
          </a:xfrm>
          <a:prstGeom prst="rect">
            <a:avLst/>
          </a:prstGeom>
          <a:solidFill>
            <a:srgbClr val="03224A">
              <a:alpha val="50195"/>
            </a:srgbClr>
          </a:solidFill>
        </p:spPr>
        <p:txBody>
          <a:bodyPr vert="horz" wrap="square" lIns="0" tIns="64769" rIns="0" bIns="0" rtlCol="0">
            <a:spAutoFit/>
          </a:bodyPr>
          <a:lstStyle/>
          <a:p>
            <a:pPr marL="182245" marR="23876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Optimize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allocation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best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respecting</a:t>
            </a:r>
            <a:r>
              <a:rPr sz="1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constraints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embedded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8DE49797-997F-7757-51F7-2528DBC729B7}"/>
              </a:ext>
            </a:extLst>
          </p:cNvPr>
          <p:cNvGrpSpPr/>
          <p:nvPr/>
        </p:nvGrpSpPr>
        <p:grpSpPr>
          <a:xfrm>
            <a:off x="5221242" y="2766085"/>
            <a:ext cx="1776730" cy="1145540"/>
            <a:chOff x="5221242" y="2766085"/>
            <a:chExt cx="1776730" cy="1145540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87C8FEFF-E145-12A5-8710-926090E066BD}"/>
                </a:ext>
              </a:extLst>
            </p:cNvPr>
            <p:cNvSpPr/>
            <p:nvPr/>
          </p:nvSpPr>
          <p:spPr>
            <a:xfrm>
              <a:off x="5221236" y="2766085"/>
              <a:ext cx="1776730" cy="1145540"/>
            </a:xfrm>
            <a:custGeom>
              <a:avLst/>
              <a:gdLst/>
              <a:ahLst/>
              <a:cxnLst/>
              <a:rect l="l" t="t" r="r" b="b"/>
              <a:pathLst>
                <a:path w="1776729" h="1145539">
                  <a:moveTo>
                    <a:pt x="1776615" y="723023"/>
                  </a:moveTo>
                  <a:lnTo>
                    <a:pt x="1765300" y="714133"/>
                  </a:lnTo>
                  <a:lnTo>
                    <a:pt x="1661871" y="632853"/>
                  </a:lnTo>
                  <a:lnTo>
                    <a:pt x="1661871" y="714133"/>
                  </a:lnTo>
                  <a:lnTo>
                    <a:pt x="1446187" y="714133"/>
                  </a:lnTo>
                  <a:lnTo>
                    <a:pt x="1433195" y="672223"/>
                  </a:lnTo>
                  <a:lnTo>
                    <a:pt x="1420050" y="655866"/>
                  </a:lnTo>
                  <a:lnTo>
                    <a:pt x="1420050" y="726833"/>
                  </a:lnTo>
                  <a:lnTo>
                    <a:pt x="1412621" y="763663"/>
                  </a:lnTo>
                  <a:lnTo>
                    <a:pt x="1392351" y="792873"/>
                  </a:lnTo>
                  <a:lnTo>
                    <a:pt x="1362316" y="813193"/>
                  </a:lnTo>
                  <a:lnTo>
                    <a:pt x="1325587" y="819543"/>
                  </a:lnTo>
                  <a:lnTo>
                    <a:pt x="1288859" y="813193"/>
                  </a:lnTo>
                  <a:lnTo>
                    <a:pt x="1285113" y="810653"/>
                  </a:lnTo>
                  <a:lnTo>
                    <a:pt x="1258836" y="792873"/>
                  </a:lnTo>
                  <a:lnTo>
                    <a:pt x="1238567" y="763663"/>
                  </a:lnTo>
                  <a:lnTo>
                    <a:pt x="1231138" y="726833"/>
                  </a:lnTo>
                  <a:lnTo>
                    <a:pt x="1238567" y="691273"/>
                  </a:lnTo>
                  <a:lnTo>
                    <a:pt x="1258836" y="662063"/>
                  </a:lnTo>
                  <a:lnTo>
                    <a:pt x="1277607" y="649363"/>
                  </a:lnTo>
                  <a:lnTo>
                    <a:pt x="1288859" y="641743"/>
                  </a:lnTo>
                  <a:lnTo>
                    <a:pt x="1325587" y="634123"/>
                  </a:lnTo>
                  <a:lnTo>
                    <a:pt x="1362316" y="641743"/>
                  </a:lnTo>
                  <a:lnTo>
                    <a:pt x="1392351" y="662063"/>
                  </a:lnTo>
                  <a:lnTo>
                    <a:pt x="1412608" y="691273"/>
                  </a:lnTo>
                  <a:lnTo>
                    <a:pt x="1420050" y="726833"/>
                  </a:lnTo>
                  <a:lnTo>
                    <a:pt x="1420050" y="655866"/>
                  </a:lnTo>
                  <a:lnTo>
                    <a:pt x="1406664" y="639203"/>
                  </a:lnTo>
                  <a:lnTo>
                    <a:pt x="1398460" y="634123"/>
                  </a:lnTo>
                  <a:lnTo>
                    <a:pt x="1369733" y="616343"/>
                  </a:lnTo>
                  <a:lnTo>
                    <a:pt x="1325587" y="608723"/>
                  </a:lnTo>
                  <a:lnTo>
                    <a:pt x="1298841" y="611263"/>
                  </a:lnTo>
                  <a:lnTo>
                    <a:pt x="1274165" y="618883"/>
                  </a:lnTo>
                  <a:lnTo>
                    <a:pt x="1252207" y="632853"/>
                  </a:lnTo>
                  <a:lnTo>
                    <a:pt x="1233589" y="649363"/>
                  </a:lnTo>
                  <a:lnTo>
                    <a:pt x="1153858" y="596023"/>
                  </a:lnTo>
                  <a:lnTo>
                    <a:pt x="1129182" y="579513"/>
                  </a:lnTo>
                  <a:lnTo>
                    <a:pt x="1153236" y="564273"/>
                  </a:lnTo>
                  <a:lnTo>
                    <a:pt x="1241437" y="508393"/>
                  </a:lnTo>
                  <a:lnTo>
                    <a:pt x="1259205" y="522363"/>
                  </a:lnTo>
                  <a:lnTo>
                    <a:pt x="1279461" y="532523"/>
                  </a:lnTo>
                  <a:lnTo>
                    <a:pt x="1301737" y="540143"/>
                  </a:lnTo>
                  <a:lnTo>
                    <a:pt x="1325575" y="541413"/>
                  </a:lnTo>
                  <a:lnTo>
                    <a:pt x="1369809" y="533793"/>
                  </a:lnTo>
                  <a:lnTo>
                    <a:pt x="1398562" y="516013"/>
                  </a:lnTo>
                  <a:lnTo>
                    <a:pt x="1406779" y="510933"/>
                  </a:lnTo>
                  <a:lnTo>
                    <a:pt x="1433309" y="477913"/>
                  </a:lnTo>
                  <a:lnTo>
                    <a:pt x="1446225" y="436003"/>
                  </a:lnTo>
                  <a:lnTo>
                    <a:pt x="1661858" y="436003"/>
                  </a:lnTo>
                  <a:lnTo>
                    <a:pt x="1661858" y="512203"/>
                  </a:lnTo>
                  <a:lnTo>
                    <a:pt x="1760207" y="436003"/>
                  </a:lnTo>
                  <a:lnTo>
                    <a:pt x="1776603" y="423303"/>
                  </a:lnTo>
                  <a:lnTo>
                    <a:pt x="1758823" y="409333"/>
                  </a:lnTo>
                  <a:lnTo>
                    <a:pt x="1661858" y="333133"/>
                  </a:lnTo>
                  <a:lnTo>
                    <a:pt x="1661858" y="409333"/>
                  </a:lnTo>
                  <a:lnTo>
                    <a:pt x="1446225" y="409333"/>
                  </a:lnTo>
                  <a:lnTo>
                    <a:pt x="1433309" y="367423"/>
                  </a:lnTo>
                  <a:lnTo>
                    <a:pt x="1420050" y="350939"/>
                  </a:lnTo>
                  <a:lnTo>
                    <a:pt x="1420050" y="423303"/>
                  </a:lnTo>
                  <a:lnTo>
                    <a:pt x="1412621" y="458863"/>
                  </a:lnTo>
                  <a:lnTo>
                    <a:pt x="1392351" y="488073"/>
                  </a:lnTo>
                  <a:lnTo>
                    <a:pt x="1362316" y="508393"/>
                  </a:lnTo>
                  <a:lnTo>
                    <a:pt x="1325587" y="516013"/>
                  </a:lnTo>
                  <a:lnTo>
                    <a:pt x="1288859" y="508393"/>
                  </a:lnTo>
                  <a:lnTo>
                    <a:pt x="1258836" y="488073"/>
                  </a:lnTo>
                  <a:lnTo>
                    <a:pt x="1238567" y="458863"/>
                  </a:lnTo>
                  <a:lnTo>
                    <a:pt x="1231138" y="423303"/>
                  </a:lnTo>
                  <a:lnTo>
                    <a:pt x="1238580" y="386473"/>
                  </a:lnTo>
                  <a:lnTo>
                    <a:pt x="1258836" y="357263"/>
                  </a:lnTo>
                  <a:lnTo>
                    <a:pt x="1275727" y="345833"/>
                  </a:lnTo>
                  <a:lnTo>
                    <a:pt x="1288859" y="336943"/>
                  </a:lnTo>
                  <a:lnTo>
                    <a:pt x="1325587" y="330593"/>
                  </a:lnTo>
                  <a:lnTo>
                    <a:pt x="1362316" y="336943"/>
                  </a:lnTo>
                  <a:lnTo>
                    <a:pt x="1392351" y="357263"/>
                  </a:lnTo>
                  <a:lnTo>
                    <a:pt x="1412608" y="386473"/>
                  </a:lnTo>
                  <a:lnTo>
                    <a:pt x="1420050" y="423303"/>
                  </a:lnTo>
                  <a:lnTo>
                    <a:pt x="1420050" y="350939"/>
                  </a:lnTo>
                  <a:lnTo>
                    <a:pt x="1406766" y="334403"/>
                  </a:lnTo>
                  <a:lnTo>
                    <a:pt x="1400606" y="330593"/>
                  </a:lnTo>
                  <a:lnTo>
                    <a:pt x="1369796" y="311543"/>
                  </a:lnTo>
                  <a:lnTo>
                    <a:pt x="1325575" y="303923"/>
                  </a:lnTo>
                  <a:lnTo>
                    <a:pt x="1298829" y="306463"/>
                  </a:lnTo>
                  <a:lnTo>
                    <a:pt x="1274152" y="315353"/>
                  </a:lnTo>
                  <a:lnTo>
                    <a:pt x="1252194" y="328053"/>
                  </a:lnTo>
                  <a:lnTo>
                    <a:pt x="1233576" y="345833"/>
                  </a:lnTo>
                  <a:lnTo>
                    <a:pt x="998575" y="188353"/>
                  </a:lnTo>
                  <a:lnTo>
                    <a:pt x="979995" y="175907"/>
                  </a:lnTo>
                  <a:lnTo>
                    <a:pt x="979995" y="0"/>
                  </a:lnTo>
                  <a:lnTo>
                    <a:pt x="760971" y="0"/>
                  </a:lnTo>
                  <a:lnTo>
                    <a:pt x="760971" y="137401"/>
                  </a:lnTo>
                  <a:lnTo>
                    <a:pt x="530669" y="221373"/>
                  </a:lnTo>
                  <a:lnTo>
                    <a:pt x="514997" y="197700"/>
                  </a:lnTo>
                  <a:lnTo>
                    <a:pt x="514997" y="270903"/>
                  </a:lnTo>
                  <a:lnTo>
                    <a:pt x="507568" y="307733"/>
                  </a:lnTo>
                  <a:lnTo>
                    <a:pt x="487299" y="336943"/>
                  </a:lnTo>
                  <a:lnTo>
                    <a:pt x="457276" y="355993"/>
                  </a:lnTo>
                  <a:lnTo>
                    <a:pt x="420547" y="363613"/>
                  </a:lnTo>
                  <a:lnTo>
                    <a:pt x="383819" y="355993"/>
                  </a:lnTo>
                  <a:lnTo>
                    <a:pt x="353796" y="336943"/>
                  </a:lnTo>
                  <a:lnTo>
                    <a:pt x="333527" y="307733"/>
                  </a:lnTo>
                  <a:lnTo>
                    <a:pt x="328917" y="284873"/>
                  </a:lnTo>
                  <a:lnTo>
                    <a:pt x="326097" y="270903"/>
                  </a:lnTo>
                  <a:lnTo>
                    <a:pt x="326364" y="269633"/>
                  </a:lnTo>
                  <a:lnTo>
                    <a:pt x="333527" y="235343"/>
                  </a:lnTo>
                  <a:lnTo>
                    <a:pt x="353796" y="206133"/>
                  </a:lnTo>
                  <a:lnTo>
                    <a:pt x="383819" y="185813"/>
                  </a:lnTo>
                  <a:lnTo>
                    <a:pt x="420547" y="178193"/>
                  </a:lnTo>
                  <a:lnTo>
                    <a:pt x="457276" y="185813"/>
                  </a:lnTo>
                  <a:lnTo>
                    <a:pt x="487299" y="206133"/>
                  </a:lnTo>
                  <a:lnTo>
                    <a:pt x="507568" y="235343"/>
                  </a:lnTo>
                  <a:lnTo>
                    <a:pt x="514997" y="270903"/>
                  </a:lnTo>
                  <a:lnTo>
                    <a:pt x="514997" y="197700"/>
                  </a:lnTo>
                  <a:lnTo>
                    <a:pt x="486664" y="171843"/>
                  </a:lnTo>
                  <a:lnTo>
                    <a:pt x="420547" y="151523"/>
                  </a:lnTo>
                  <a:lnTo>
                    <a:pt x="373735" y="161683"/>
                  </a:lnTo>
                  <a:lnTo>
                    <a:pt x="335368" y="185813"/>
                  </a:lnTo>
                  <a:lnTo>
                    <a:pt x="309257" y="223913"/>
                  </a:lnTo>
                  <a:lnTo>
                    <a:pt x="299199" y="269633"/>
                  </a:lnTo>
                  <a:lnTo>
                    <a:pt x="194551" y="188353"/>
                  </a:lnTo>
                  <a:lnTo>
                    <a:pt x="194551" y="264553"/>
                  </a:lnTo>
                  <a:lnTo>
                    <a:pt x="12" y="264553"/>
                  </a:lnTo>
                  <a:lnTo>
                    <a:pt x="12" y="289953"/>
                  </a:lnTo>
                  <a:lnTo>
                    <a:pt x="194551" y="289953"/>
                  </a:lnTo>
                  <a:lnTo>
                    <a:pt x="194551" y="366153"/>
                  </a:lnTo>
                  <a:lnTo>
                    <a:pt x="299910" y="284873"/>
                  </a:lnTo>
                  <a:lnTo>
                    <a:pt x="312851" y="325513"/>
                  </a:lnTo>
                  <a:lnTo>
                    <a:pt x="339394" y="359803"/>
                  </a:lnTo>
                  <a:lnTo>
                    <a:pt x="376339" y="382663"/>
                  </a:lnTo>
                  <a:lnTo>
                    <a:pt x="420547" y="390283"/>
                  </a:lnTo>
                  <a:lnTo>
                    <a:pt x="467766" y="381393"/>
                  </a:lnTo>
                  <a:lnTo>
                    <a:pt x="494792" y="363613"/>
                  </a:lnTo>
                  <a:lnTo>
                    <a:pt x="506374" y="355993"/>
                  </a:lnTo>
                  <a:lnTo>
                    <a:pt x="532422" y="317893"/>
                  </a:lnTo>
                  <a:lnTo>
                    <a:pt x="541985" y="270903"/>
                  </a:lnTo>
                  <a:lnTo>
                    <a:pt x="541985" y="263283"/>
                  </a:lnTo>
                  <a:lnTo>
                    <a:pt x="541020" y="254393"/>
                  </a:lnTo>
                  <a:lnTo>
                    <a:pt x="539292" y="246773"/>
                  </a:lnTo>
                  <a:lnTo>
                    <a:pt x="608698" y="221373"/>
                  </a:lnTo>
                  <a:lnTo>
                    <a:pt x="760971" y="165658"/>
                  </a:lnTo>
                  <a:lnTo>
                    <a:pt x="760971" y="221767"/>
                  </a:lnTo>
                  <a:lnTo>
                    <a:pt x="852525" y="221767"/>
                  </a:lnTo>
                  <a:lnTo>
                    <a:pt x="870305" y="223913"/>
                  </a:lnTo>
                  <a:lnTo>
                    <a:pt x="890104" y="221767"/>
                  </a:lnTo>
                  <a:lnTo>
                    <a:pt x="979995" y="221767"/>
                  </a:lnTo>
                  <a:lnTo>
                    <a:pt x="979995" y="207708"/>
                  </a:lnTo>
                  <a:lnTo>
                    <a:pt x="1218323" y="367423"/>
                  </a:lnTo>
                  <a:lnTo>
                    <a:pt x="1212303" y="380123"/>
                  </a:lnTo>
                  <a:lnTo>
                    <a:pt x="1207846" y="394093"/>
                  </a:lnTo>
                  <a:lnTo>
                    <a:pt x="1205090" y="408063"/>
                  </a:lnTo>
                  <a:lnTo>
                    <a:pt x="1204137" y="423303"/>
                  </a:lnTo>
                  <a:lnTo>
                    <a:pt x="1205484" y="441083"/>
                  </a:lnTo>
                  <a:lnTo>
                    <a:pt x="1209395" y="457593"/>
                  </a:lnTo>
                  <a:lnTo>
                    <a:pt x="1215656" y="472833"/>
                  </a:lnTo>
                  <a:lnTo>
                    <a:pt x="1224064" y="488073"/>
                  </a:lnTo>
                  <a:lnTo>
                    <a:pt x="1105001" y="564273"/>
                  </a:lnTo>
                  <a:lnTo>
                    <a:pt x="1080465" y="547878"/>
                  </a:lnTo>
                  <a:lnTo>
                    <a:pt x="1080465" y="579513"/>
                  </a:lnTo>
                  <a:lnTo>
                    <a:pt x="979995" y="642912"/>
                  </a:lnTo>
                  <a:lnTo>
                    <a:pt x="979995" y="609434"/>
                  </a:lnTo>
                  <a:lnTo>
                    <a:pt x="760971" y="609434"/>
                  </a:lnTo>
                  <a:lnTo>
                    <a:pt x="760971" y="677176"/>
                  </a:lnTo>
                  <a:lnTo>
                    <a:pt x="612635" y="629043"/>
                  </a:lnTo>
                  <a:lnTo>
                    <a:pt x="538264" y="604913"/>
                  </a:lnTo>
                  <a:lnTo>
                    <a:pt x="539826" y="597293"/>
                  </a:lnTo>
                  <a:lnTo>
                    <a:pt x="541007" y="590943"/>
                  </a:lnTo>
                  <a:lnTo>
                    <a:pt x="541604" y="584593"/>
                  </a:lnTo>
                  <a:lnTo>
                    <a:pt x="541731" y="583323"/>
                  </a:lnTo>
                  <a:lnTo>
                    <a:pt x="541858" y="579513"/>
                  </a:lnTo>
                  <a:lnTo>
                    <a:pt x="541985" y="575703"/>
                  </a:lnTo>
                  <a:lnTo>
                    <a:pt x="541718" y="569353"/>
                  </a:lnTo>
                  <a:lnTo>
                    <a:pt x="541616" y="566813"/>
                  </a:lnTo>
                  <a:lnTo>
                    <a:pt x="540524" y="556653"/>
                  </a:lnTo>
                  <a:lnTo>
                    <a:pt x="538734" y="547763"/>
                  </a:lnTo>
                  <a:lnTo>
                    <a:pt x="536282" y="540143"/>
                  </a:lnTo>
                  <a:lnTo>
                    <a:pt x="622706" y="514743"/>
                  </a:lnTo>
                  <a:lnTo>
                    <a:pt x="760971" y="474116"/>
                  </a:lnTo>
                  <a:lnTo>
                    <a:pt x="760971" y="529653"/>
                  </a:lnTo>
                  <a:lnTo>
                    <a:pt x="979995" y="529653"/>
                  </a:lnTo>
                  <a:lnTo>
                    <a:pt x="979995" y="512445"/>
                  </a:lnTo>
                  <a:lnTo>
                    <a:pt x="1080465" y="579513"/>
                  </a:lnTo>
                  <a:lnTo>
                    <a:pt x="1080465" y="547878"/>
                  </a:lnTo>
                  <a:lnTo>
                    <a:pt x="998639" y="493153"/>
                  </a:lnTo>
                  <a:lnTo>
                    <a:pt x="979995" y="480695"/>
                  </a:lnTo>
                  <a:lnTo>
                    <a:pt x="979995" y="307886"/>
                  </a:lnTo>
                  <a:lnTo>
                    <a:pt x="760971" y="307886"/>
                  </a:lnTo>
                  <a:lnTo>
                    <a:pt x="760971" y="446036"/>
                  </a:lnTo>
                  <a:lnTo>
                    <a:pt x="525068" y="514743"/>
                  </a:lnTo>
                  <a:lnTo>
                    <a:pt x="514997" y="502627"/>
                  </a:lnTo>
                  <a:lnTo>
                    <a:pt x="514997" y="575703"/>
                  </a:lnTo>
                  <a:lnTo>
                    <a:pt x="507568" y="611263"/>
                  </a:lnTo>
                  <a:lnTo>
                    <a:pt x="487299" y="641743"/>
                  </a:lnTo>
                  <a:lnTo>
                    <a:pt x="457276" y="660793"/>
                  </a:lnTo>
                  <a:lnTo>
                    <a:pt x="420547" y="668413"/>
                  </a:lnTo>
                  <a:lnTo>
                    <a:pt x="383819" y="660793"/>
                  </a:lnTo>
                  <a:lnTo>
                    <a:pt x="353796" y="641743"/>
                  </a:lnTo>
                  <a:lnTo>
                    <a:pt x="333527" y="611263"/>
                  </a:lnTo>
                  <a:lnTo>
                    <a:pt x="327952" y="584593"/>
                  </a:lnTo>
                  <a:lnTo>
                    <a:pt x="326097" y="575703"/>
                  </a:lnTo>
                  <a:lnTo>
                    <a:pt x="327431" y="569353"/>
                  </a:lnTo>
                  <a:lnTo>
                    <a:pt x="333527" y="540143"/>
                  </a:lnTo>
                  <a:lnTo>
                    <a:pt x="353796" y="509663"/>
                  </a:lnTo>
                  <a:lnTo>
                    <a:pt x="383819" y="490613"/>
                  </a:lnTo>
                  <a:lnTo>
                    <a:pt x="420547" y="482993"/>
                  </a:lnTo>
                  <a:lnTo>
                    <a:pt x="457276" y="490613"/>
                  </a:lnTo>
                  <a:lnTo>
                    <a:pt x="487299" y="509663"/>
                  </a:lnTo>
                  <a:lnTo>
                    <a:pt x="507568" y="540143"/>
                  </a:lnTo>
                  <a:lnTo>
                    <a:pt x="514997" y="575703"/>
                  </a:lnTo>
                  <a:lnTo>
                    <a:pt x="514997" y="502627"/>
                  </a:lnTo>
                  <a:lnTo>
                    <a:pt x="481571" y="472833"/>
                  </a:lnTo>
                  <a:lnTo>
                    <a:pt x="420547" y="456323"/>
                  </a:lnTo>
                  <a:lnTo>
                    <a:pt x="374827" y="465213"/>
                  </a:lnTo>
                  <a:lnTo>
                    <a:pt x="337058" y="489343"/>
                  </a:lnTo>
                  <a:lnTo>
                    <a:pt x="310756" y="524903"/>
                  </a:lnTo>
                  <a:lnTo>
                    <a:pt x="299440" y="569353"/>
                  </a:lnTo>
                  <a:lnTo>
                    <a:pt x="194538" y="488073"/>
                  </a:lnTo>
                  <a:lnTo>
                    <a:pt x="194538" y="564273"/>
                  </a:lnTo>
                  <a:lnTo>
                    <a:pt x="0" y="564273"/>
                  </a:lnTo>
                  <a:lnTo>
                    <a:pt x="0" y="590943"/>
                  </a:lnTo>
                  <a:lnTo>
                    <a:pt x="194538" y="590943"/>
                  </a:lnTo>
                  <a:lnTo>
                    <a:pt x="194538" y="665873"/>
                  </a:lnTo>
                  <a:lnTo>
                    <a:pt x="299542" y="584593"/>
                  </a:lnTo>
                  <a:lnTo>
                    <a:pt x="311365" y="627773"/>
                  </a:lnTo>
                  <a:lnTo>
                    <a:pt x="337743" y="663333"/>
                  </a:lnTo>
                  <a:lnTo>
                    <a:pt x="375272" y="686193"/>
                  </a:lnTo>
                  <a:lnTo>
                    <a:pt x="420535" y="695083"/>
                  </a:lnTo>
                  <a:lnTo>
                    <a:pt x="454596" y="690003"/>
                  </a:lnTo>
                  <a:lnTo>
                    <a:pt x="484911" y="676033"/>
                  </a:lnTo>
                  <a:lnTo>
                    <a:pt x="494360" y="668413"/>
                  </a:lnTo>
                  <a:lnTo>
                    <a:pt x="510108" y="655713"/>
                  </a:lnTo>
                  <a:lnTo>
                    <a:pt x="528840" y="629043"/>
                  </a:lnTo>
                  <a:lnTo>
                    <a:pt x="760971" y="705370"/>
                  </a:lnTo>
                  <a:lnTo>
                    <a:pt x="760971" y="831202"/>
                  </a:lnTo>
                  <a:lnTo>
                    <a:pt x="859370" y="831202"/>
                  </a:lnTo>
                  <a:lnTo>
                    <a:pt x="870305" y="833513"/>
                  </a:lnTo>
                  <a:lnTo>
                    <a:pt x="881227" y="831202"/>
                  </a:lnTo>
                  <a:lnTo>
                    <a:pt x="979995" y="831202"/>
                  </a:lnTo>
                  <a:lnTo>
                    <a:pt x="979995" y="674801"/>
                  </a:lnTo>
                  <a:lnTo>
                    <a:pt x="1004163" y="659523"/>
                  </a:lnTo>
                  <a:lnTo>
                    <a:pt x="1104620" y="596023"/>
                  </a:lnTo>
                  <a:lnTo>
                    <a:pt x="1218336" y="672223"/>
                  </a:lnTo>
                  <a:lnTo>
                    <a:pt x="1212316" y="684923"/>
                  </a:lnTo>
                  <a:lnTo>
                    <a:pt x="1207858" y="697623"/>
                  </a:lnTo>
                  <a:lnTo>
                    <a:pt x="1205103" y="712863"/>
                  </a:lnTo>
                  <a:lnTo>
                    <a:pt x="1204150" y="726833"/>
                  </a:lnTo>
                  <a:lnTo>
                    <a:pt x="1205395" y="744613"/>
                  </a:lnTo>
                  <a:lnTo>
                    <a:pt x="1209001" y="761123"/>
                  </a:lnTo>
                  <a:lnTo>
                    <a:pt x="1214780" y="776363"/>
                  </a:lnTo>
                  <a:lnTo>
                    <a:pt x="1222527" y="790333"/>
                  </a:lnTo>
                  <a:lnTo>
                    <a:pt x="979995" y="946531"/>
                  </a:lnTo>
                  <a:lnTo>
                    <a:pt x="979995" y="923683"/>
                  </a:lnTo>
                  <a:lnTo>
                    <a:pt x="760971" y="923683"/>
                  </a:lnTo>
                  <a:lnTo>
                    <a:pt x="760971" y="981608"/>
                  </a:lnTo>
                  <a:lnTo>
                    <a:pt x="613448" y="931303"/>
                  </a:lnTo>
                  <a:lnTo>
                    <a:pt x="538949" y="905903"/>
                  </a:lnTo>
                  <a:lnTo>
                    <a:pt x="540232" y="899553"/>
                  </a:lnTo>
                  <a:lnTo>
                    <a:pt x="541185" y="893203"/>
                  </a:lnTo>
                  <a:lnTo>
                    <a:pt x="541782" y="886853"/>
                  </a:lnTo>
                  <a:lnTo>
                    <a:pt x="541858" y="884313"/>
                  </a:lnTo>
                  <a:lnTo>
                    <a:pt x="541985" y="880503"/>
                  </a:lnTo>
                  <a:lnTo>
                    <a:pt x="532422" y="833513"/>
                  </a:lnTo>
                  <a:lnTo>
                    <a:pt x="514997" y="808037"/>
                  </a:lnTo>
                  <a:lnTo>
                    <a:pt x="514997" y="880503"/>
                  </a:lnTo>
                  <a:lnTo>
                    <a:pt x="507568" y="916063"/>
                  </a:lnTo>
                  <a:lnTo>
                    <a:pt x="487299" y="945273"/>
                  </a:lnTo>
                  <a:lnTo>
                    <a:pt x="457276" y="965593"/>
                  </a:lnTo>
                  <a:lnTo>
                    <a:pt x="420547" y="973213"/>
                  </a:lnTo>
                  <a:lnTo>
                    <a:pt x="383819" y="965593"/>
                  </a:lnTo>
                  <a:lnTo>
                    <a:pt x="353796" y="945273"/>
                  </a:lnTo>
                  <a:lnTo>
                    <a:pt x="333527" y="916063"/>
                  </a:lnTo>
                  <a:lnTo>
                    <a:pt x="326898" y="884313"/>
                  </a:lnTo>
                  <a:lnTo>
                    <a:pt x="326097" y="880503"/>
                  </a:lnTo>
                  <a:lnTo>
                    <a:pt x="328409" y="869073"/>
                  </a:lnTo>
                  <a:lnTo>
                    <a:pt x="333527" y="843673"/>
                  </a:lnTo>
                  <a:lnTo>
                    <a:pt x="353796" y="814463"/>
                  </a:lnTo>
                  <a:lnTo>
                    <a:pt x="383819" y="795413"/>
                  </a:lnTo>
                  <a:lnTo>
                    <a:pt x="420547" y="787793"/>
                  </a:lnTo>
                  <a:lnTo>
                    <a:pt x="457276" y="795413"/>
                  </a:lnTo>
                  <a:lnTo>
                    <a:pt x="487299" y="814463"/>
                  </a:lnTo>
                  <a:lnTo>
                    <a:pt x="507568" y="843673"/>
                  </a:lnTo>
                  <a:lnTo>
                    <a:pt x="514997" y="880503"/>
                  </a:lnTo>
                  <a:lnTo>
                    <a:pt x="514997" y="808037"/>
                  </a:lnTo>
                  <a:lnTo>
                    <a:pt x="506374" y="795413"/>
                  </a:lnTo>
                  <a:lnTo>
                    <a:pt x="494792" y="787793"/>
                  </a:lnTo>
                  <a:lnTo>
                    <a:pt x="467766" y="770013"/>
                  </a:lnTo>
                  <a:lnTo>
                    <a:pt x="420547" y="761123"/>
                  </a:lnTo>
                  <a:lnTo>
                    <a:pt x="375767" y="770013"/>
                  </a:lnTo>
                  <a:lnTo>
                    <a:pt x="338493" y="792873"/>
                  </a:lnTo>
                  <a:lnTo>
                    <a:pt x="312026" y="827163"/>
                  </a:lnTo>
                  <a:lnTo>
                    <a:pt x="299669" y="869073"/>
                  </a:lnTo>
                  <a:lnTo>
                    <a:pt x="194551" y="787793"/>
                  </a:lnTo>
                  <a:lnTo>
                    <a:pt x="194551" y="867803"/>
                  </a:lnTo>
                  <a:lnTo>
                    <a:pt x="12" y="867803"/>
                  </a:lnTo>
                  <a:lnTo>
                    <a:pt x="12" y="894473"/>
                  </a:lnTo>
                  <a:lnTo>
                    <a:pt x="194551" y="894473"/>
                  </a:lnTo>
                  <a:lnTo>
                    <a:pt x="194551" y="965593"/>
                  </a:lnTo>
                  <a:lnTo>
                    <a:pt x="299339" y="884313"/>
                  </a:lnTo>
                  <a:lnTo>
                    <a:pt x="310083" y="930033"/>
                  </a:lnTo>
                  <a:lnTo>
                    <a:pt x="336296" y="965593"/>
                  </a:lnTo>
                  <a:lnTo>
                    <a:pt x="374332" y="990993"/>
                  </a:lnTo>
                  <a:lnTo>
                    <a:pt x="420547" y="999883"/>
                  </a:lnTo>
                  <a:lnTo>
                    <a:pt x="455269" y="994803"/>
                  </a:lnTo>
                  <a:lnTo>
                    <a:pt x="486067" y="980833"/>
                  </a:lnTo>
                  <a:lnTo>
                    <a:pt x="495033" y="973213"/>
                  </a:lnTo>
                  <a:lnTo>
                    <a:pt x="511479" y="959243"/>
                  </a:lnTo>
                  <a:lnTo>
                    <a:pt x="530047" y="931303"/>
                  </a:lnTo>
                  <a:lnTo>
                    <a:pt x="760971" y="1010043"/>
                  </a:lnTo>
                  <a:lnTo>
                    <a:pt x="760971" y="1145451"/>
                  </a:lnTo>
                  <a:lnTo>
                    <a:pt x="979995" y="1145451"/>
                  </a:lnTo>
                  <a:lnTo>
                    <a:pt x="979995" y="977646"/>
                  </a:lnTo>
                  <a:lnTo>
                    <a:pt x="1000671" y="964323"/>
                  </a:lnTo>
                  <a:lnTo>
                    <a:pt x="1239227" y="810653"/>
                  </a:lnTo>
                  <a:lnTo>
                    <a:pt x="1257274" y="825893"/>
                  </a:lnTo>
                  <a:lnTo>
                    <a:pt x="1278013" y="837323"/>
                  </a:lnTo>
                  <a:lnTo>
                    <a:pt x="1300949" y="843673"/>
                  </a:lnTo>
                  <a:lnTo>
                    <a:pt x="1325587" y="846213"/>
                  </a:lnTo>
                  <a:lnTo>
                    <a:pt x="1369885" y="838593"/>
                  </a:lnTo>
                  <a:lnTo>
                    <a:pt x="1400733" y="819543"/>
                  </a:lnTo>
                  <a:lnTo>
                    <a:pt x="1406906" y="815733"/>
                  </a:lnTo>
                  <a:lnTo>
                    <a:pt x="1433423" y="781443"/>
                  </a:lnTo>
                  <a:lnTo>
                    <a:pt x="1446276" y="740803"/>
                  </a:lnTo>
                  <a:lnTo>
                    <a:pt x="1661871" y="740803"/>
                  </a:lnTo>
                  <a:lnTo>
                    <a:pt x="1661871" y="811923"/>
                  </a:lnTo>
                  <a:lnTo>
                    <a:pt x="1753666" y="740803"/>
                  </a:lnTo>
                  <a:lnTo>
                    <a:pt x="1776615" y="723023"/>
                  </a:lnTo>
                  <a:close/>
                </a:path>
              </a:pathLst>
            </a:custGeom>
            <a:solidFill>
              <a:srgbClr val="032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55899A56-A7F5-79C2-3CE9-DA804941A94F}"/>
                </a:ext>
              </a:extLst>
            </p:cNvPr>
            <p:cNvSpPr/>
            <p:nvPr/>
          </p:nvSpPr>
          <p:spPr>
            <a:xfrm>
              <a:off x="6439217" y="3382670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219024" y="0"/>
                  </a:moveTo>
                  <a:lnTo>
                    <a:pt x="0" y="0"/>
                  </a:lnTo>
                  <a:lnTo>
                    <a:pt x="0" y="221767"/>
                  </a:lnTo>
                  <a:lnTo>
                    <a:pt x="219024" y="221767"/>
                  </a:lnTo>
                  <a:lnTo>
                    <a:pt x="219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5F2410A6-240B-CEDB-0255-00613EDE9C95}"/>
                </a:ext>
              </a:extLst>
            </p:cNvPr>
            <p:cNvSpPr/>
            <p:nvPr/>
          </p:nvSpPr>
          <p:spPr>
            <a:xfrm>
              <a:off x="6439217" y="3382670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0" y="0"/>
                  </a:moveTo>
                  <a:lnTo>
                    <a:pt x="219024" y="0"/>
                  </a:lnTo>
                  <a:lnTo>
                    <a:pt x="219024" y="221767"/>
                  </a:lnTo>
                  <a:lnTo>
                    <a:pt x="0" y="22176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F66884E-1614-563D-E78C-D324FA422CAB}"/>
                </a:ext>
              </a:extLst>
            </p:cNvPr>
            <p:cNvSpPr/>
            <p:nvPr/>
          </p:nvSpPr>
          <p:spPr>
            <a:xfrm>
              <a:off x="6439217" y="3074771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219024" y="0"/>
                  </a:moveTo>
                  <a:lnTo>
                    <a:pt x="0" y="0"/>
                  </a:lnTo>
                  <a:lnTo>
                    <a:pt x="0" y="221767"/>
                  </a:lnTo>
                  <a:lnTo>
                    <a:pt x="219024" y="221767"/>
                  </a:lnTo>
                  <a:lnTo>
                    <a:pt x="219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EC0C35CA-55CE-9E02-B502-7C5421A302ED}"/>
                </a:ext>
              </a:extLst>
            </p:cNvPr>
            <p:cNvSpPr/>
            <p:nvPr/>
          </p:nvSpPr>
          <p:spPr>
            <a:xfrm>
              <a:off x="6439217" y="3074771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0" y="0"/>
                  </a:moveTo>
                  <a:lnTo>
                    <a:pt x="219024" y="0"/>
                  </a:lnTo>
                  <a:lnTo>
                    <a:pt x="219024" y="221767"/>
                  </a:lnTo>
                  <a:lnTo>
                    <a:pt x="0" y="22176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DB83F23D-DF3A-AD24-EAD5-465484C3B4F4}"/>
                </a:ext>
              </a:extLst>
            </p:cNvPr>
            <p:cNvSpPr/>
            <p:nvPr/>
          </p:nvSpPr>
          <p:spPr>
            <a:xfrm>
              <a:off x="5530608" y="2922409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219024" y="0"/>
                  </a:moveTo>
                  <a:lnTo>
                    <a:pt x="0" y="0"/>
                  </a:lnTo>
                  <a:lnTo>
                    <a:pt x="0" y="221767"/>
                  </a:lnTo>
                  <a:lnTo>
                    <a:pt x="219024" y="221767"/>
                  </a:lnTo>
                  <a:lnTo>
                    <a:pt x="219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89C104E1-6E14-3B96-F4DE-A0F2F8EE48A8}"/>
                </a:ext>
              </a:extLst>
            </p:cNvPr>
            <p:cNvSpPr/>
            <p:nvPr/>
          </p:nvSpPr>
          <p:spPr>
            <a:xfrm>
              <a:off x="5530608" y="2922409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0" y="0"/>
                  </a:moveTo>
                  <a:lnTo>
                    <a:pt x="219024" y="0"/>
                  </a:lnTo>
                  <a:lnTo>
                    <a:pt x="219024" y="221767"/>
                  </a:lnTo>
                  <a:lnTo>
                    <a:pt x="0" y="22176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63509C4E-130F-6B82-9D88-4B0C635E030F}"/>
                </a:ext>
              </a:extLst>
            </p:cNvPr>
            <p:cNvSpPr/>
            <p:nvPr/>
          </p:nvSpPr>
          <p:spPr>
            <a:xfrm>
              <a:off x="5530608" y="3226333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219024" y="0"/>
                  </a:moveTo>
                  <a:lnTo>
                    <a:pt x="0" y="0"/>
                  </a:lnTo>
                  <a:lnTo>
                    <a:pt x="0" y="221767"/>
                  </a:lnTo>
                  <a:lnTo>
                    <a:pt x="219024" y="221767"/>
                  </a:lnTo>
                  <a:lnTo>
                    <a:pt x="219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C02B97A5-4EE9-BD5B-0EA2-5FC5E09C650A}"/>
                </a:ext>
              </a:extLst>
            </p:cNvPr>
            <p:cNvSpPr/>
            <p:nvPr/>
          </p:nvSpPr>
          <p:spPr>
            <a:xfrm>
              <a:off x="5530608" y="3226333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0" y="0"/>
                  </a:moveTo>
                  <a:lnTo>
                    <a:pt x="219024" y="0"/>
                  </a:lnTo>
                  <a:lnTo>
                    <a:pt x="219024" y="221767"/>
                  </a:lnTo>
                  <a:lnTo>
                    <a:pt x="0" y="22176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A872911-667F-A156-94DA-6A3DFBEC3E9F}"/>
                </a:ext>
              </a:extLst>
            </p:cNvPr>
            <p:cNvSpPr/>
            <p:nvPr/>
          </p:nvSpPr>
          <p:spPr>
            <a:xfrm>
              <a:off x="5530608" y="3530257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219024" y="0"/>
                  </a:moveTo>
                  <a:lnTo>
                    <a:pt x="0" y="0"/>
                  </a:lnTo>
                  <a:lnTo>
                    <a:pt x="0" y="221767"/>
                  </a:lnTo>
                  <a:lnTo>
                    <a:pt x="219024" y="221767"/>
                  </a:lnTo>
                  <a:lnTo>
                    <a:pt x="219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8373BC96-2998-B522-DE64-637EBC86B3FA}"/>
                </a:ext>
              </a:extLst>
            </p:cNvPr>
            <p:cNvSpPr/>
            <p:nvPr/>
          </p:nvSpPr>
          <p:spPr>
            <a:xfrm>
              <a:off x="5530608" y="3530257"/>
              <a:ext cx="219075" cy="222250"/>
            </a:xfrm>
            <a:custGeom>
              <a:avLst/>
              <a:gdLst/>
              <a:ahLst/>
              <a:cxnLst/>
              <a:rect l="l" t="t" r="r" b="b"/>
              <a:pathLst>
                <a:path w="219075" h="222250">
                  <a:moveTo>
                    <a:pt x="0" y="0"/>
                  </a:moveTo>
                  <a:lnTo>
                    <a:pt x="219024" y="0"/>
                  </a:lnTo>
                  <a:lnTo>
                    <a:pt x="219024" y="221767"/>
                  </a:lnTo>
                  <a:lnTo>
                    <a:pt x="0" y="22176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322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0931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DC29-4D1B-49FE-B505-4F0E448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</a:t>
            </a:r>
            <a:r>
              <a:rPr lang="en-US" spc="-25" dirty="0"/>
              <a:t> </a:t>
            </a:r>
            <a:r>
              <a:rPr lang="en-US" dirty="0"/>
              <a:t>machine</a:t>
            </a:r>
            <a:r>
              <a:rPr lang="en-US" spc="-45" dirty="0"/>
              <a:t> </a:t>
            </a:r>
            <a:r>
              <a:rPr lang="en-US" dirty="0"/>
              <a:t>learning</a:t>
            </a:r>
            <a:r>
              <a:rPr lang="en-US" spc="-45" dirty="0"/>
              <a:t> </a:t>
            </a:r>
            <a:r>
              <a:rPr lang="en-US" dirty="0"/>
              <a:t>algorithm</a:t>
            </a:r>
            <a:r>
              <a:rPr lang="en-US" spc="-35" dirty="0"/>
              <a:t> </a:t>
            </a:r>
            <a:r>
              <a:rPr lang="en-US" spc="-10" dirty="0"/>
              <a:t>families </a:t>
            </a:r>
            <a:r>
              <a:rPr lang="en-US" dirty="0"/>
              <a:t>for Embedded AI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0AFF582-9EE0-7908-BDB6-4D93D0951F27}"/>
              </a:ext>
            </a:extLst>
          </p:cNvPr>
          <p:cNvSpPr txBox="1"/>
          <p:nvPr/>
        </p:nvSpPr>
        <p:spPr>
          <a:xfrm>
            <a:off x="4114876" y="2514600"/>
            <a:ext cx="7781925" cy="914400"/>
          </a:xfrm>
          <a:prstGeom prst="rect">
            <a:avLst/>
          </a:prstGeom>
          <a:solidFill>
            <a:srgbClr val="EDEEF0">
              <a:alpha val="83920"/>
            </a:srgbClr>
          </a:solidFill>
        </p:spPr>
        <p:txBody>
          <a:bodyPr vert="horz" wrap="square" lIns="0" tIns="16764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320"/>
              </a:spcBef>
            </a:pP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I</a:t>
            </a:r>
            <a:r>
              <a:rPr sz="20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want</a:t>
            </a:r>
            <a:r>
              <a:rPr sz="2000" b="1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to</a:t>
            </a:r>
            <a:r>
              <a:rPr sz="2000" b="1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anticipate</a:t>
            </a:r>
            <a:r>
              <a:rPr sz="20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product</a:t>
            </a:r>
            <a:r>
              <a:rPr sz="20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failures</a:t>
            </a:r>
            <a:endParaRPr sz="2000" dirty="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Industrial</a:t>
            </a:r>
            <a:r>
              <a:rPr sz="12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pumps</a:t>
            </a:r>
            <a:r>
              <a:rPr sz="12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learn</a:t>
            </a:r>
            <a:r>
              <a:rPr sz="12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their</a:t>
            </a:r>
            <a:r>
              <a:rPr sz="1200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own</a:t>
            </a:r>
            <a:r>
              <a:rPr sz="12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optimal</a:t>
            </a:r>
            <a:r>
              <a:rPr sz="12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mode</a:t>
            </a:r>
            <a:r>
              <a:rPr sz="12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operation</a:t>
            </a:r>
            <a:r>
              <a:rPr sz="1200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and</a:t>
            </a:r>
            <a:r>
              <a:rPr sz="12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detect</a:t>
            </a:r>
            <a:r>
              <a:rPr sz="1200" b="1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anomalies</a:t>
            </a:r>
            <a:r>
              <a:rPr sz="12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by</a:t>
            </a:r>
            <a:r>
              <a:rPr sz="1200" b="1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03224A"/>
                </a:solidFill>
                <a:latin typeface="Arial"/>
                <a:cs typeface="Arial"/>
              </a:rPr>
              <a:t>themselves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2F34A5A-0E54-1651-A302-F98088E2CF8C}"/>
              </a:ext>
            </a:extLst>
          </p:cNvPr>
          <p:cNvSpPr txBox="1"/>
          <p:nvPr/>
        </p:nvSpPr>
        <p:spPr>
          <a:xfrm>
            <a:off x="4114876" y="3846017"/>
            <a:ext cx="7781925" cy="914400"/>
          </a:xfrm>
          <a:prstGeom prst="rect">
            <a:avLst/>
          </a:prstGeom>
          <a:solidFill>
            <a:srgbClr val="EDEEF0">
              <a:alpha val="83920"/>
            </a:srgbClr>
          </a:solidFill>
        </p:spPr>
        <p:txBody>
          <a:bodyPr vert="horz" wrap="square" lIns="0" tIns="16827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325"/>
              </a:spcBef>
            </a:pP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I</a:t>
            </a:r>
            <a:r>
              <a:rPr sz="2000" b="1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want</a:t>
            </a:r>
            <a:r>
              <a:rPr sz="2000" b="1" spc="-6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to</a:t>
            </a:r>
            <a:r>
              <a:rPr sz="20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identify</a:t>
            </a:r>
            <a:r>
              <a:rPr sz="2000" b="1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the</a:t>
            </a:r>
            <a:r>
              <a:rPr sz="20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activity,</a:t>
            </a:r>
            <a:r>
              <a:rPr sz="20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the</a:t>
            </a:r>
            <a:r>
              <a:rPr sz="20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environment,</a:t>
            </a:r>
            <a:r>
              <a:rPr sz="20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the</a:t>
            </a:r>
            <a:r>
              <a:rPr sz="20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usage</a:t>
            </a:r>
            <a:endParaRPr sz="20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620"/>
              </a:spcBef>
            </a:pP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Smart</a:t>
            </a:r>
            <a:r>
              <a:rPr sz="12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watches</a:t>
            </a:r>
            <a:r>
              <a:rPr sz="12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classify</a:t>
            </a:r>
            <a:r>
              <a:rPr sz="1200" b="1" spc="-5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human</a:t>
            </a:r>
            <a:r>
              <a:rPr sz="1200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activity</a:t>
            </a:r>
            <a:r>
              <a:rPr sz="12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recognition</a:t>
            </a:r>
            <a:r>
              <a:rPr sz="12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without</a:t>
            </a:r>
            <a:r>
              <a:rPr sz="1200" spc="-5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using</a:t>
            </a:r>
            <a:r>
              <a:rPr sz="12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connectivity</a:t>
            </a:r>
            <a:r>
              <a:rPr sz="1200" spc="-4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3224A"/>
                </a:solidFill>
                <a:latin typeface="Arial"/>
                <a:cs typeface="Arial"/>
              </a:rPr>
              <a:t>features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7FA508C-B6B7-851B-AEB0-E30DF4341A50}"/>
              </a:ext>
            </a:extLst>
          </p:cNvPr>
          <p:cNvSpPr txBox="1"/>
          <p:nvPr/>
        </p:nvSpPr>
        <p:spPr>
          <a:xfrm>
            <a:off x="4114876" y="5177434"/>
            <a:ext cx="7777480" cy="914400"/>
          </a:xfrm>
          <a:prstGeom prst="rect">
            <a:avLst/>
          </a:prstGeom>
          <a:solidFill>
            <a:srgbClr val="EDEEF0">
              <a:alpha val="83920"/>
            </a:srgbClr>
          </a:solidFill>
        </p:spPr>
        <p:txBody>
          <a:bodyPr vert="horz" wrap="square" lIns="0" tIns="16827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1325"/>
              </a:spcBef>
            </a:pP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I</a:t>
            </a:r>
            <a:r>
              <a:rPr sz="2000" b="1" spc="-2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need</a:t>
            </a:r>
            <a:r>
              <a:rPr sz="20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to</a:t>
            </a:r>
            <a:r>
              <a:rPr sz="2000" b="1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predict</a:t>
            </a:r>
            <a:r>
              <a:rPr sz="2000" b="1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224A"/>
                </a:solidFill>
                <a:latin typeface="Arial"/>
                <a:cs typeface="Arial"/>
              </a:rPr>
              <a:t>future</a:t>
            </a:r>
            <a:r>
              <a:rPr sz="2000" b="1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3224A"/>
                </a:solidFill>
                <a:latin typeface="Arial"/>
                <a:cs typeface="Arial"/>
              </a:rPr>
              <a:t>states</a:t>
            </a:r>
            <a:endParaRPr sz="20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615"/>
              </a:spcBef>
            </a:pP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A</a:t>
            </a:r>
            <a:r>
              <a:rPr sz="1200" spc="-8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virtual</a:t>
            </a:r>
            <a:r>
              <a:rPr sz="1200" b="1" spc="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3224A"/>
                </a:solidFill>
                <a:latin typeface="Arial"/>
                <a:cs typeface="Arial"/>
              </a:rPr>
              <a:t>sensor</a:t>
            </a:r>
            <a:r>
              <a:rPr sz="1200" b="1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for</a:t>
            </a:r>
            <a:r>
              <a:rPr sz="12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tire</a:t>
            </a:r>
            <a:r>
              <a:rPr sz="1200" spc="-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pressure</a:t>
            </a:r>
            <a:r>
              <a:rPr sz="1200" spc="-2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in</a:t>
            </a:r>
            <a:r>
              <a:rPr sz="1200" spc="-1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an</a:t>
            </a:r>
            <a:r>
              <a:rPr sz="12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eBike</a:t>
            </a:r>
            <a:r>
              <a:rPr sz="1200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estimates</a:t>
            </a:r>
            <a:r>
              <a:rPr sz="1200" spc="-4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pressure</a:t>
            </a:r>
            <a:r>
              <a:rPr sz="12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based</a:t>
            </a:r>
            <a:r>
              <a:rPr sz="1200" spc="-3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on</a:t>
            </a:r>
            <a:r>
              <a:rPr sz="1200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motor</a:t>
            </a:r>
            <a:r>
              <a:rPr sz="1200" spc="-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224A"/>
                </a:solidFill>
                <a:latin typeface="Arial"/>
                <a:cs typeface="Arial"/>
              </a:rPr>
              <a:t>current</a:t>
            </a:r>
            <a:r>
              <a:rPr sz="1200" spc="-15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3224A"/>
                </a:solidFill>
                <a:latin typeface="Arial"/>
                <a:cs typeface="Arial"/>
              </a:rPr>
              <a:t>measurements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2DC31F16-4A96-EEA0-2E52-082B95883DD6}"/>
              </a:ext>
            </a:extLst>
          </p:cNvPr>
          <p:cNvGrpSpPr/>
          <p:nvPr/>
        </p:nvGrpSpPr>
        <p:grpSpPr>
          <a:xfrm>
            <a:off x="2741676" y="2455164"/>
            <a:ext cx="1330960" cy="1127760"/>
            <a:chOff x="2741676" y="2455164"/>
            <a:chExt cx="1330960" cy="1127760"/>
          </a:xfrm>
        </p:grpSpPr>
        <p:pic>
          <p:nvPicPr>
            <p:cNvPr id="8" name="object 8" descr="A green square with white text  AI-generated content may be incorrect.">
              <a:extLst>
                <a:ext uri="{FF2B5EF4-FFF2-40B4-BE49-F238E27FC236}">
                  <a16:creationId xmlns:a16="http://schemas.microsoft.com/office/drawing/2014/main" id="{F7B94295-C433-C3E6-6B0D-238866CFF9F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1676" y="2455164"/>
              <a:ext cx="1330451" cy="1127759"/>
            </a:xfrm>
            <a:prstGeom prst="rect">
              <a:avLst/>
            </a:prstGeom>
          </p:spPr>
        </p:pic>
        <p:pic>
          <p:nvPicPr>
            <p:cNvPr id="9" name="object 9" descr="A green square with white text  AI-generated content may be incorrect.">
              <a:extLst>
                <a:ext uri="{FF2B5EF4-FFF2-40B4-BE49-F238E27FC236}">
                  <a16:creationId xmlns:a16="http://schemas.microsoft.com/office/drawing/2014/main" id="{06BED42B-CA1F-03F3-5A7A-BE55136DABE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4444" y="2470240"/>
              <a:ext cx="1223746" cy="1021895"/>
            </a:xfrm>
            <a:prstGeom prst="rect">
              <a:avLst/>
            </a:prstGeom>
          </p:spPr>
        </p:pic>
      </p:grp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12A26523-1C63-6092-9875-323F3E39ED26}"/>
              </a:ext>
            </a:extLst>
          </p:cNvPr>
          <p:cNvGrpSpPr/>
          <p:nvPr/>
        </p:nvGrpSpPr>
        <p:grpSpPr>
          <a:xfrm>
            <a:off x="2741676" y="3787140"/>
            <a:ext cx="1330960" cy="1127760"/>
            <a:chOff x="2741676" y="3787140"/>
            <a:chExt cx="1330960" cy="1127760"/>
          </a:xfrm>
        </p:grpSpPr>
        <p:pic>
          <p:nvPicPr>
            <p:cNvPr id="11" name="object 11" descr="A blue square with a white letter  AI-generated content may be incorrect.">
              <a:extLst>
                <a:ext uri="{FF2B5EF4-FFF2-40B4-BE49-F238E27FC236}">
                  <a16:creationId xmlns:a16="http://schemas.microsoft.com/office/drawing/2014/main" id="{6327C8CD-CC49-7A00-9FBA-C0EA0343615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1676" y="3787140"/>
              <a:ext cx="1330451" cy="1127759"/>
            </a:xfrm>
            <a:prstGeom prst="rect">
              <a:avLst/>
            </a:prstGeom>
          </p:spPr>
        </p:pic>
        <p:pic>
          <p:nvPicPr>
            <p:cNvPr id="12" name="object 12" descr="A blue square with a white letter  AI-generated content may be incorrect.">
              <a:extLst>
                <a:ext uri="{FF2B5EF4-FFF2-40B4-BE49-F238E27FC236}">
                  <a16:creationId xmlns:a16="http://schemas.microsoft.com/office/drawing/2014/main" id="{D4954BD6-C713-8C30-19B8-7D8AEC23E9E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4444" y="3801656"/>
              <a:ext cx="1223746" cy="1021892"/>
            </a:xfrm>
            <a:prstGeom prst="rect">
              <a:avLst/>
            </a:prstGeom>
          </p:spPr>
        </p:pic>
      </p:grpSp>
      <p:sp>
        <p:nvSpPr>
          <p:cNvPr id="13" name="object 16">
            <a:extLst>
              <a:ext uri="{FF2B5EF4-FFF2-40B4-BE49-F238E27FC236}">
                <a16:creationId xmlns:a16="http://schemas.microsoft.com/office/drawing/2014/main" id="{64AFB859-0898-9B66-9CE4-3C824C03EDCC}"/>
              </a:ext>
            </a:extLst>
          </p:cNvPr>
          <p:cNvSpPr txBox="1"/>
          <p:nvPr/>
        </p:nvSpPr>
        <p:spPr>
          <a:xfrm>
            <a:off x="413599" y="2823447"/>
            <a:ext cx="2306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30" dirty="0">
                <a:solidFill>
                  <a:srgbClr val="03224A"/>
                </a:solidFill>
                <a:latin typeface="Arial"/>
                <a:cs typeface="Arial"/>
              </a:rPr>
              <a:t>Clustering            </a:t>
            </a:r>
            <a:r>
              <a:rPr sz="1800" b="1" spc="30" dirty="0">
                <a:solidFill>
                  <a:srgbClr val="03224A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03224A"/>
                </a:solidFill>
                <a:latin typeface="Wingdings"/>
                <a:cs typeface="Wingdings"/>
              </a:rPr>
              <a:t></a:t>
            </a:r>
            <a:endParaRPr sz="1800" dirty="0">
              <a:latin typeface="Wingdings"/>
              <a:cs typeface="Wingdings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3F7D5F93-F8AD-8C6D-AC06-9C1373CBFB1F}"/>
              </a:ext>
            </a:extLst>
          </p:cNvPr>
          <p:cNvSpPr txBox="1"/>
          <p:nvPr/>
        </p:nvSpPr>
        <p:spPr>
          <a:xfrm>
            <a:off x="413599" y="4154813"/>
            <a:ext cx="1369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lassification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9FD93214-AC0D-11E4-B14E-B6F67BDC94D9}"/>
              </a:ext>
            </a:extLst>
          </p:cNvPr>
          <p:cNvSpPr txBox="1"/>
          <p:nvPr/>
        </p:nvSpPr>
        <p:spPr>
          <a:xfrm>
            <a:off x="2470999" y="4154813"/>
            <a:ext cx="249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3224A"/>
                </a:solidFill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5542934D-A3CE-6E96-7EBE-4C2B881D037A}"/>
              </a:ext>
            </a:extLst>
          </p:cNvPr>
          <p:cNvSpPr txBox="1"/>
          <p:nvPr/>
        </p:nvSpPr>
        <p:spPr>
          <a:xfrm>
            <a:off x="413599" y="5496010"/>
            <a:ext cx="1354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3224A"/>
                </a:solidFill>
                <a:latin typeface="Arial"/>
                <a:cs typeface="Arial"/>
              </a:rPr>
              <a:t>E</a:t>
            </a:r>
            <a:r>
              <a:rPr sz="1800" spc="-10" dirty="0">
                <a:solidFill>
                  <a:srgbClr val="03224A"/>
                </a:solidFill>
                <a:latin typeface="Arial"/>
                <a:cs typeface="Arial"/>
              </a:rPr>
              <a:t>xtrapola</a:t>
            </a:r>
            <a:r>
              <a:rPr lang="en-US" sz="1800" spc="-10" dirty="0">
                <a:solidFill>
                  <a:srgbClr val="03224A"/>
                </a:solidFill>
                <a:latin typeface="Arial"/>
                <a:cs typeface="Arial"/>
              </a:rPr>
              <a:t>tion/Regression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20">
            <a:extLst>
              <a:ext uri="{FF2B5EF4-FFF2-40B4-BE49-F238E27FC236}">
                <a16:creationId xmlns:a16="http://schemas.microsoft.com/office/drawing/2014/main" id="{67DB09AC-ABB5-CD9E-0C1C-6A5F1C9158FC}"/>
              </a:ext>
            </a:extLst>
          </p:cNvPr>
          <p:cNvSpPr txBox="1"/>
          <p:nvPr/>
        </p:nvSpPr>
        <p:spPr>
          <a:xfrm>
            <a:off x="2470999" y="5496010"/>
            <a:ext cx="249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3224A"/>
                </a:solidFill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</p:txBody>
      </p:sp>
      <p:grpSp>
        <p:nvGrpSpPr>
          <p:cNvPr id="18" name="object 13">
            <a:extLst>
              <a:ext uri="{FF2B5EF4-FFF2-40B4-BE49-F238E27FC236}">
                <a16:creationId xmlns:a16="http://schemas.microsoft.com/office/drawing/2014/main" id="{D158A0CE-D49E-DE00-501B-7C7467991AD6}"/>
              </a:ext>
            </a:extLst>
          </p:cNvPr>
          <p:cNvGrpSpPr/>
          <p:nvPr/>
        </p:nvGrpSpPr>
        <p:grpSpPr>
          <a:xfrm>
            <a:off x="2741676" y="5128259"/>
            <a:ext cx="1330960" cy="1127760"/>
            <a:chOff x="2741676" y="5128259"/>
            <a:chExt cx="1330960" cy="1127760"/>
          </a:xfrm>
        </p:grpSpPr>
        <p:pic>
          <p:nvPicPr>
            <p:cNvPr id="19" name="object 14" descr="A pink square with a white letter  AI-generated content may be incorrect.">
              <a:extLst>
                <a:ext uri="{FF2B5EF4-FFF2-40B4-BE49-F238E27FC236}">
                  <a16:creationId xmlns:a16="http://schemas.microsoft.com/office/drawing/2014/main" id="{DB423AEB-C117-448C-5E54-74E2230DBA7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1676" y="5128259"/>
              <a:ext cx="1330451" cy="1127759"/>
            </a:xfrm>
            <a:prstGeom prst="rect">
              <a:avLst/>
            </a:prstGeom>
          </p:spPr>
        </p:pic>
        <p:pic>
          <p:nvPicPr>
            <p:cNvPr id="20" name="object 15" descr="A pink square with a white letter  AI-generated content may be incorrect.">
              <a:extLst>
                <a:ext uri="{FF2B5EF4-FFF2-40B4-BE49-F238E27FC236}">
                  <a16:creationId xmlns:a16="http://schemas.microsoft.com/office/drawing/2014/main" id="{EC677C43-21E1-87EC-DCAC-307E6BFF156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4439" y="5142864"/>
              <a:ext cx="1223751" cy="1021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640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9AF9-A910-0FA9-F9A3-EE5071EE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3008-F5F8-509F-CD9C-B6902514B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1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747" y="2431552"/>
            <a:ext cx="3625578" cy="19950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5661" y="2235606"/>
            <a:ext cx="3696668" cy="24047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99520" y="4604763"/>
            <a:ext cx="3697029" cy="0"/>
          </a:xfrm>
          <a:custGeom>
            <a:avLst/>
            <a:gdLst/>
            <a:ahLst/>
            <a:cxnLst/>
            <a:rect l="l" t="t" r="r" b="b"/>
            <a:pathLst>
              <a:path w="5299075">
                <a:moveTo>
                  <a:pt x="0" y="0"/>
                </a:moveTo>
                <a:lnTo>
                  <a:pt x="5298558" y="0"/>
                </a:lnTo>
              </a:path>
            </a:pathLst>
          </a:custGeom>
          <a:ln w="2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503359" y="438533"/>
            <a:ext cx="5576777" cy="941821"/>
          </a:xfrm>
          <a:prstGeom prst="rect">
            <a:avLst/>
          </a:prstGeom>
        </p:spPr>
        <p:txBody>
          <a:bodyPr vert="horz" wrap="square" lIns="0" tIns="69112" rIns="0" bIns="0" rtlCol="0" anchor="ctr">
            <a:spAutoFit/>
          </a:bodyPr>
          <a:lstStyle/>
          <a:p>
            <a:pPr marL="9304" marR="3544" indent="-886">
              <a:lnSpc>
                <a:spcPts val="3440"/>
              </a:lnSpc>
              <a:spcBef>
                <a:spcPts val="544"/>
              </a:spcBef>
            </a:pPr>
            <a:r>
              <a:rPr sz="3209" spc="-52" dirty="0">
                <a:solidFill>
                  <a:srgbClr val="1C1C18"/>
                </a:solidFill>
              </a:rPr>
              <a:t>Project</a:t>
            </a:r>
            <a:r>
              <a:rPr sz="3209" spc="-300" dirty="0">
                <a:solidFill>
                  <a:srgbClr val="1C1C18"/>
                </a:solidFill>
              </a:rPr>
              <a:t> </a:t>
            </a:r>
            <a:r>
              <a:rPr sz="3209" spc="-244" dirty="0">
                <a:solidFill>
                  <a:srgbClr val="1C1C18"/>
                </a:solidFill>
              </a:rPr>
              <a:t>1:</a:t>
            </a:r>
            <a:r>
              <a:rPr sz="3209" spc="-352" dirty="0">
                <a:solidFill>
                  <a:srgbClr val="1C1C18"/>
                </a:solidFill>
              </a:rPr>
              <a:t> </a:t>
            </a:r>
            <a:r>
              <a:rPr sz="3209" spc="-87" dirty="0">
                <a:solidFill>
                  <a:srgbClr val="1C1C18"/>
                </a:solidFill>
              </a:rPr>
              <a:t>Teaching</a:t>
            </a:r>
            <a:r>
              <a:rPr sz="3209" spc="-66" dirty="0">
                <a:solidFill>
                  <a:srgbClr val="1C1C18"/>
                </a:solidFill>
              </a:rPr>
              <a:t> </a:t>
            </a:r>
            <a:r>
              <a:rPr sz="3209" spc="142" dirty="0">
                <a:solidFill>
                  <a:srgbClr val="1C1C18"/>
                </a:solidFill>
              </a:rPr>
              <a:t>a </a:t>
            </a:r>
            <a:r>
              <a:rPr sz="3209" spc="-52" dirty="0">
                <a:solidFill>
                  <a:srgbClr val="1C1C18"/>
                </a:solidFill>
              </a:rPr>
              <a:t>Microcontroller</a:t>
            </a:r>
            <a:r>
              <a:rPr sz="3209" spc="-119" dirty="0">
                <a:solidFill>
                  <a:srgbClr val="1C1C18"/>
                </a:solidFill>
              </a:rPr>
              <a:t> </a:t>
            </a:r>
            <a:r>
              <a:rPr sz="3209" spc="-98" dirty="0">
                <a:solidFill>
                  <a:srgbClr val="1C1C18"/>
                </a:solidFill>
              </a:rPr>
              <a:t>Trigonometry.</a:t>
            </a:r>
            <a:endParaRPr sz="3209"/>
          </a:p>
        </p:txBody>
      </p:sp>
      <p:sp>
        <p:nvSpPr>
          <p:cNvPr id="6" name="object 6"/>
          <p:cNvSpPr txBox="1"/>
          <p:nvPr/>
        </p:nvSpPr>
        <p:spPr>
          <a:xfrm>
            <a:off x="2379719" y="1790321"/>
            <a:ext cx="1881520" cy="739592"/>
          </a:xfrm>
          <a:prstGeom prst="rect">
            <a:avLst/>
          </a:prstGeom>
        </p:spPr>
        <p:txBody>
          <a:bodyPr vert="horz" wrap="square" lIns="0" tIns="10190" rIns="0" bIns="0" rtlCol="0">
            <a:spAutoFit/>
          </a:bodyPr>
          <a:lstStyle/>
          <a:p>
            <a:pPr marL="307026">
              <a:spcBef>
                <a:spcPts val="80"/>
              </a:spcBef>
            </a:pPr>
            <a:r>
              <a:rPr sz="1954" dirty="0">
                <a:solidFill>
                  <a:srgbClr val="1C1C18"/>
                </a:solidFill>
                <a:latin typeface="Arial"/>
                <a:cs typeface="Arial"/>
              </a:rPr>
              <a:t>Training</a:t>
            </a:r>
            <a:r>
              <a:rPr sz="1954" spc="84" dirty="0">
                <a:solidFill>
                  <a:srgbClr val="1C1C18"/>
                </a:solidFill>
                <a:latin typeface="Arial"/>
                <a:cs typeface="Arial"/>
              </a:rPr>
              <a:t> </a:t>
            </a:r>
            <a:r>
              <a:rPr sz="1954" spc="42" dirty="0">
                <a:solidFill>
                  <a:srgbClr val="1C1C18"/>
                </a:solidFill>
                <a:latin typeface="Arial"/>
                <a:cs typeface="Arial"/>
              </a:rPr>
              <a:t>Data</a:t>
            </a:r>
            <a:endParaRPr sz="1954">
              <a:latin typeface="Arial"/>
              <a:cs typeface="Arial"/>
            </a:endParaRPr>
          </a:p>
          <a:p>
            <a:pPr marL="26582">
              <a:spcBef>
                <a:spcPts val="1511"/>
              </a:spcBef>
            </a:pPr>
            <a:r>
              <a:rPr sz="1535" dirty="0">
                <a:solidFill>
                  <a:srgbClr val="5B676E"/>
                </a:solidFill>
                <a:latin typeface="Times New Roman"/>
                <a:cs typeface="Times New Roman"/>
              </a:rPr>
              <a:t>•</a:t>
            </a:r>
            <a:r>
              <a:rPr sz="1535" spc="188" dirty="0">
                <a:solidFill>
                  <a:srgbClr val="5B676E"/>
                </a:solidFill>
                <a:latin typeface="Times New Roman"/>
                <a:cs typeface="Times New Roman"/>
              </a:rPr>
              <a:t> </a:t>
            </a:r>
            <a:r>
              <a:rPr sz="1535" dirty="0">
                <a:solidFill>
                  <a:srgbClr val="707E85"/>
                </a:solidFill>
                <a:latin typeface="Times New Roman"/>
                <a:cs typeface="Times New Roman"/>
              </a:rPr>
              <a:t>•</a:t>
            </a:r>
            <a:r>
              <a:rPr sz="1535" spc="262" dirty="0">
                <a:solidFill>
                  <a:srgbClr val="707E85"/>
                </a:solidFill>
                <a:latin typeface="Times New Roman"/>
                <a:cs typeface="Times New Roman"/>
              </a:rPr>
              <a:t> </a:t>
            </a:r>
            <a:r>
              <a:rPr sz="2302" spc="-52" baseline="25252" dirty="0">
                <a:solidFill>
                  <a:srgbClr val="5B676E"/>
                </a:solidFill>
                <a:latin typeface="Times New Roman"/>
                <a:cs typeface="Times New Roman"/>
              </a:rPr>
              <a:t>•</a:t>
            </a:r>
            <a:endParaRPr sz="2302" baseline="2525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5509" y="3055062"/>
            <a:ext cx="90376" cy="246061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535" spc="-35" dirty="0">
                <a:solidFill>
                  <a:srgbClr val="5B676E"/>
                </a:solidFill>
                <a:latin typeface="Times New Roman"/>
                <a:cs typeface="Times New Roman"/>
              </a:rPr>
              <a:t>•</a:t>
            </a:r>
            <a:endParaRPr sz="153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8290" y="3233192"/>
            <a:ext cx="135565" cy="278249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44" spc="17" dirty="0">
                <a:solidFill>
                  <a:srgbClr val="1C1C18"/>
                </a:solidFill>
                <a:latin typeface="Arial"/>
                <a:cs typeface="Arial"/>
              </a:rPr>
              <a:t>y</a:t>
            </a:r>
            <a:endParaRPr sz="174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2556" y="4310893"/>
            <a:ext cx="392519" cy="246061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26582">
              <a:spcBef>
                <a:spcPts val="77"/>
              </a:spcBef>
            </a:pPr>
            <a:r>
              <a:rPr sz="1535" dirty="0">
                <a:solidFill>
                  <a:srgbClr val="5B676E"/>
                </a:solidFill>
                <a:latin typeface="Times New Roman"/>
                <a:cs typeface="Times New Roman"/>
              </a:rPr>
              <a:t>•••</a:t>
            </a:r>
            <a:r>
              <a:rPr sz="1535" spc="73" dirty="0">
                <a:solidFill>
                  <a:srgbClr val="5B676E"/>
                </a:solidFill>
                <a:latin typeface="Times New Roman"/>
                <a:cs typeface="Times New Roman"/>
              </a:rPr>
              <a:t> </a:t>
            </a:r>
            <a:r>
              <a:rPr sz="2302" spc="-52" baseline="-22727" dirty="0">
                <a:solidFill>
                  <a:srgbClr val="5B676E"/>
                </a:solidFill>
                <a:latin typeface="Times New Roman"/>
                <a:cs typeface="Times New Roman"/>
              </a:rPr>
              <a:t>•</a:t>
            </a:r>
            <a:endParaRPr sz="2302" baseline="-2272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8938" y="4539125"/>
            <a:ext cx="2905346" cy="963528"/>
          </a:xfrm>
          <a:prstGeom prst="rect">
            <a:avLst/>
          </a:prstGeom>
        </p:spPr>
        <p:txBody>
          <a:bodyPr vert="horz" wrap="square" lIns="0" tIns="115629" rIns="0" bIns="0" rtlCol="0">
            <a:spAutoFit/>
          </a:bodyPr>
          <a:lstStyle/>
          <a:p>
            <a:pPr marL="56266" algn="ctr">
              <a:spcBef>
                <a:spcPts val="910"/>
              </a:spcBef>
            </a:pPr>
            <a:r>
              <a:rPr sz="1919" spc="-230" dirty="0">
                <a:solidFill>
                  <a:srgbClr val="31312D"/>
                </a:solidFill>
                <a:latin typeface="Times New Roman"/>
                <a:cs typeface="Times New Roman"/>
              </a:rPr>
              <a:t>X</a:t>
            </a:r>
            <a:endParaRPr sz="1919">
              <a:latin typeface="Times New Roman"/>
              <a:cs typeface="Times New Roman"/>
            </a:endParaRPr>
          </a:p>
          <a:p>
            <a:pPr marL="417343" marR="3544" indent="-408925">
              <a:lnSpc>
                <a:spcPts val="1681"/>
              </a:lnSpc>
              <a:spcBef>
                <a:spcPts val="869"/>
              </a:spcBef>
            </a:pPr>
            <a:r>
              <a:rPr sz="1535" spc="-49" dirty="0">
                <a:solidFill>
                  <a:srgbClr val="31312D"/>
                </a:solidFill>
                <a:latin typeface="Times New Roman"/>
                <a:cs typeface="Times New Roman"/>
              </a:rPr>
              <a:t>We</a:t>
            </a:r>
            <a:r>
              <a:rPr sz="1535" spc="-63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59" dirty="0">
                <a:solidFill>
                  <a:srgbClr val="31312D"/>
                </a:solidFill>
                <a:latin typeface="Times New Roman"/>
                <a:cs typeface="Times New Roman"/>
              </a:rPr>
              <a:t>start</a:t>
            </a:r>
            <a:r>
              <a:rPr sz="1535" dirty="0">
                <a:solidFill>
                  <a:srgbClr val="31312D"/>
                </a:solidFill>
                <a:latin typeface="Times New Roman"/>
                <a:cs typeface="Times New Roman"/>
              </a:rPr>
              <a:t> with</a:t>
            </a:r>
            <a:r>
              <a:rPr sz="1535" spc="-70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35" dirty="0">
                <a:solidFill>
                  <a:srgbClr val="1C1C18"/>
                </a:solidFill>
                <a:latin typeface="Times New Roman"/>
                <a:cs typeface="Times New Roman"/>
              </a:rPr>
              <a:t>imperfect,</a:t>
            </a:r>
            <a:r>
              <a:rPr sz="1535" spc="63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535" dirty="0">
                <a:solidFill>
                  <a:srgbClr val="31312D"/>
                </a:solidFill>
                <a:latin typeface="Times New Roman"/>
                <a:cs typeface="Times New Roman"/>
              </a:rPr>
              <a:t>noisy</a:t>
            </a:r>
            <a:r>
              <a:rPr sz="1535" spc="-70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49" dirty="0">
                <a:solidFill>
                  <a:srgbClr val="1C1C18"/>
                </a:solidFill>
                <a:latin typeface="Times New Roman"/>
                <a:cs typeface="Times New Roman"/>
              </a:rPr>
              <a:t>data, </a:t>
            </a:r>
            <a:r>
              <a:rPr sz="1535" dirty="0">
                <a:solidFill>
                  <a:srgbClr val="1C1C18"/>
                </a:solidFill>
                <a:latin typeface="Times New Roman"/>
                <a:cs typeface="Times New Roman"/>
              </a:rPr>
              <a:t>just </a:t>
            </a:r>
            <a:r>
              <a:rPr sz="1535" dirty="0">
                <a:solidFill>
                  <a:srgbClr val="31312D"/>
                </a:solidFill>
                <a:latin typeface="Times New Roman"/>
                <a:cs typeface="Times New Roman"/>
              </a:rPr>
              <a:t>like</a:t>
            </a:r>
            <a:r>
              <a:rPr sz="1535" spc="-77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dirty="0">
                <a:solidFill>
                  <a:srgbClr val="31312D"/>
                </a:solidFill>
                <a:latin typeface="Times New Roman"/>
                <a:cs typeface="Times New Roman"/>
              </a:rPr>
              <a:t>in</a:t>
            </a:r>
            <a:r>
              <a:rPr sz="1535" spc="105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dirty="0">
                <a:solidFill>
                  <a:srgbClr val="31312D"/>
                </a:solidFill>
                <a:latin typeface="Times New Roman"/>
                <a:cs typeface="Times New Roman"/>
              </a:rPr>
              <a:t>the</a:t>
            </a:r>
            <a:r>
              <a:rPr sz="1535" spc="237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dirty="0">
                <a:solidFill>
                  <a:srgbClr val="31312D"/>
                </a:solidFill>
                <a:latin typeface="Times New Roman"/>
                <a:cs typeface="Times New Roman"/>
              </a:rPr>
              <a:t>real</a:t>
            </a:r>
            <a:r>
              <a:rPr sz="1535" spc="-17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-7" dirty="0">
                <a:solidFill>
                  <a:srgbClr val="31312D"/>
                </a:solidFill>
                <a:latin typeface="Times New Roman"/>
                <a:cs typeface="Times New Roman"/>
              </a:rPr>
              <a:t>world.</a:t>
            </a:r>
            <a:endParaRPr sz="153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3317" y="3224286"/>
            <a:ext cx="134679" cy="278249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44" spc="7" dirty="0">
                <a:solidFill>
                  <a:srgbClr val="1C1C18"/>
                </a:solidFill>
                <a:latin typeface="Arial"/>
                <a:cs typeface="Arial"/>
              </a:rPr>
              <a:t>y</a:t>
            </a:r>
            <a:endParaRPr sz="174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06735" y="521129"/>
            <a:ext cx="3873795" cy="797624"/>
          </a:xfrm>
          <a:prstGeom prst="rect">
            <a:avLst/>
          </a:prstGeom>
        </p:spPr>
        <p:txBody>
          <a:bodyPr vert="horz" wrap="square" lIns="0" tIns="27910" rIns="0" bIns="0" rtlCol="0">
            <a:spAutoFit/>
          </a:bodyPr>
          <a:lstStyle/>
          <a:p>
            <a:pPr marL="13291" marR="3544" indent="-4873">
              <a:lnSpc>
                <a:spcPts val="1961"/>
              </a:lnSpc>
              <a:spcBef>
                <a:spcPts val="220"/>
              </a:spcBef>
            </a:pPr>
            <a:r>
              <a:rPr sz="1709" spc="66" dirty="0">
                <a:solidFill>
                  <a:srgbClr val="1C1C18"/>
                </a:solidFill>
                <a:latin typeface="Times New Roman"/>
                <a:cs typeface="Times New Roman"/>
              </a:rPr>
              <a:t>Train</a:t>
            </a:r>
            <a:r>
              <a:rPr sz="1709" spc="-77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66" dirty="0">
                <a:solidFill>
                  <a:srgbClr val="1C1C18"/>
                </a:solidFill>
                <a:latin typeface="Times New Roman"/>
                <a:cs typeface="Times New Roman"/>
              </a:rPr>
              <a:t>a</a:t>
            </a:r>
            <a:r>
              <a:rPr sz="1709" spc="49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73" dirty="0">
                <a:solidFill>
                  <a:srgbClr val="1C1C18"/>
                </a:solidFill>
                <a:latin typeface="Times New Roman"/>
                <a:cs typeface="Times New Roman"/>
              </a:rPr>
              <a:t>model</a:t>
            </a:r>
            <a:r>
              <a:rPr sz="1709" spc="-56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59" dirty="0">
                <a:solidFill>
                  <a:srgbClr val="1C1C18"/>
                </a:solidFill>
                <a:latin typeface="Times New Roman"/>
                <a:cs typeface="Times New Roman"/>
              </a:rPr>
              <a:t>to</a:t>
            </a:r>
            <a:r>
              <a:rPr sz="1709" spc="-101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66" dirty="0">
                <a:solidFill>
                  <a:srgbClr val="1C1C18"/>
                </a:solidFill>
                <a:latin typeface="Times New Roman"/>
                <a:cs typeface="Times New Roman"/>
              </a:rPr>
              <a:t>approximate</a:t>
            </a:r>
            <a:r>
              <a:rPr sz="1709" spc="45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66" dirty="0">
                <a:solidFill>
                  <a:srgbClr val="1C1C18"/>
                </a:solidFill>
                <a:latin typeface="Times New Roman"/>
                <a:cs typeface="Times New Roman"/>
              </a:rPr>
              <a:t>a</a:t>
            </a:r>
            <a:r>
              <a:rPr sz="1709" spc="-94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63" dirty="0">
                <a:solidFill>
                  <a:srgbClr val="1C1C18"/>
                </a:solidFill>
                <a:latin typeface="Times New Roman"/>
                <a:cs typeface="Times New Roman"/>
              </a:rPr>
              <a:t>simple mathematical</a:t>
            </a:r>
            <a:r>
              <a:rPr sz="1709" spc="59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77" dirty="0">
                <a:solidFill>
                  <a:srgbClr val="1C1C18"/>
                </a:solidFill>
                <a:latin typeface="Times New Roman"/>
                <a:cs typeface="Times New Roman"/>
              </a:rPr>
              <a:t>function:</a:t>
            </a:r>
            <a:r>
              <a:rPr sz="1709" spc="-126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91" dirty="0">
                <a:solidFill>
                  <a:srgbClr val="31312D"/>
                </a:solidFill>
                <a:latin typeface="Times New Roman"/>
                <a:cs typeface="Times New Roman"/>
              </a:rPr>
              <a:t>a</a:t>
            </a:r>
            <a:r>
              <a:rPr sz="1709" spc="-28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709" spc="84" dirty="0">
                <a:solidFill>
                  <a:srgbClr val="31312D"/>
                </a:solidFill>
                <a:latin typeface="Times New Roman"/>
                <a:cs typeface="Times New Roman"/>
              </a:rPr>
              <a:t>sine</a:t>
            </a:r>
            <a:r>
              <a:rPr sz="1709" spc="-98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709" spc="38" dirty="0">
                <a:solidFill>
                  <a:srgbClr val="1C1C18"/>
                </a:solidFill>
                <a:latin typeface="Times New Roman"/>
                <a:cs typeface="Times New Roman"/>
              </a:rPr>
              <a:t>wave.</a:t>
            </a:r>
            <a:r>
              <a:rPr sz="1709" spc="-157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56" dirty="0">
                <a:solidFill>
                  <a:srgbClr val="1C1C18"/>
                </a:solidFill>
                <a:latin typeface="Times New Roman"/>
                <a:cs typeface="Times New Roman"/>
              </a:rPr>
              <a:t>This </a:t>
            </a:r>
            <a:r>
              <a:rPr sz="1709" spc="73" dirty="0">
                <a:solidFill>
                  <a:srgbClr val="1C1C18"/>
                </a:solidFill>
                <a:latin typeface="Times New Roman"/>
                <a:cs typeface="Times New Roman"/>
              </a:rPr>
              <a:t>serves</a:t>
            </a:r>
            <a:r>
              <a:rPr sz="1709" spc="-45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73" dirty="0">
                <a:solidFill>
                  <a:srgbClr val="1C1C18"/>
                </a:solidFill>
                <a:latin typeface="Times New Roman"/>
                <a:cs typeface="Times New Roman"/>
              </a:rPr>
              <a:t>as</a:t>
            </a:r>
            <a:r>
              <a:rPr sz="1709" spc="-70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73" dirty="0">
                <a:solidFill>
                  <a:srgbClr val="1C1C18"/>
                </a:solidFill>
                <a:latin typeface="Times New Roman"/>
                <a:cs typeface="Times New Roman"/>
              </a:rPr>
              <a:t>the</a:t>
            </a:r>
            <a:r>
              <a:rPr sz="1709" spc="7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45" dirty="0">
                <a:solidFill>
                  <a:srgbClr val="31312D"/>
                </a:solidFill>
                <a:latin typeface="Times New Roman"/>
                <a:cs typeface="Times New Roman"/>
              </a:rPr>
              <a:t>'Hello</a:t>
            </a:r>
            <a:r>
              <a:rPr sz="1709" spc="-167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709" spc="42" dirty="0">
                <a:solidFill>
                  <a:srgbClr val="1C1C18"/>
                </a:solidFill>
                <a:latin typeface="Times New Roman"/>
                <a:cs typeface="Times New Roman"/>
              </a:rPr>
              <a:t>World'</a:t>
            </a:r>
            <a:r>
              <a:rPr sz="1709" spc="-108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49" dirty="0">
                <a:solidFill>
                  <a:srgbClr val="1C1C18"/>
                </a:solidFill>
                <a:latin typeface="Times New Roman"/>
                <a:cs typeface="Times New Roman"/>
              </a:rPr>
              <a:t>of</a:t>
            </a:r>
            <a:r>
              <a:rPr sz="1709" spc="-119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709" spc="-7" dirty="0">
                <a:solidFill>
                  <a:srgbClr val="1C1C18"/>
                </a:solidFill>
                <a:latin typeface="Times New Roman"/>
                <a:cs typeface="Times New Roman"/>
              </a:rPr>
              <a:t>TinyML.</a:t>
            </a:r>
            <a:endParaRPr sz="1709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47803" y="1790322"/>
            <a:ext cx="1492545" cy="311013"/>
          </a:xfrm>
          <a:prstGeom prst="rect">
            <a:avLst/>
          </a:prstGeom>
        </p:spPr>
        <p:txBody>
          <a:bodyPr vert="horz" wrap="square" lIns="0" tIns="10190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1954" spc="45" dirty="0">
                <a:solidFill>
                  <a:srgbClr val="1C1C18"/>
                </a:solidFill>
                <a:latin typeface="Arial"/>
                <a:cs typeface="Arial"/>
              </a:rPr>
              <a:t>Model's</a:t>
            </a:r>
            <a:r>
              <a:rPr sz="1954" spc="-164" dirty="0">
                <a:solidFill>
                  <a:srgbClr val="1C1C18"/>
                </a:solidFill>
                <a:latin typeface="Arial"/>
                <a:cs typeface="Arial"/>
              </a:rPr>
              <a:t> </a:t>
            </a:r>
            <a:r>
              <a:rPr sz="1954" spc="-14" dirty="0">
                <a:solidFill>
                  <a:srgbClr val="1C1C18"/>
                </a:solidFill>
                <a:latin typeface="Arial"/>
                <a:cs typeface="Arial"/>
              </a:rPr>
              <a:t>Goal</a:t>
            </a:r>
            <a:endParaRPr sz="195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20911" y="4550258"/>
            <a:ext cx="3454252" cy="952344"/>
          </a:xfrm>
          <a:prstGeom prst="rect">
            <a:avLst/>
          </a:prstGeom>
        </p:spPr>
        <p:txBody>
          <a:bodyPr vert="horz" wrap="square" lIns="0" tIns="104553" rIns="0" bIns="0" rtlCol="0">
            <a:spAutoFit/>
          </a:bodyPr>
          <a:lstStyle/>
          <a:p>
            <a:pPr marL="153735" algn="ctr">
              <a:spcBef>
                <a:spcPts val="823"/>
              </a:spcBef>
            </a:pPr>
            <a:r>
              <a:rPr sz="1919" spc="-230" dirty="0">
                <a:solidFill>
                  <a:srgbClr val="1C1C18"/>
                </a:solidFill>
                <a:latin typeface="Times New Roman"/>
                <a:cs typeface="Times New Roman"/>
              </a:rPr>
              <a:t>X</a:t>
            </a:r>
            <a:endParaRPr sz="1919">
              <a:latin typeface="Times New Roman"/>
              <a:cs typeface="Times New Roman"/>
            </a:endParaRPr>
          </a:p>
          <a:p>
            <a:pPr marL="628673" marR="3544" indent="-620255">
              <a:lnSpc>
                <a:spcPts val="1751"/>
              </a:lnSpc>
              <a:spcBef>
                <a:spcPts val="740"/>
              </a:spcBef>
            </a:pPr>
            <a:r>
              <a:rPr sz="1535" spc="52" dirty="0">
                <a:solidFill>
                  <a:srgbClr val="31312D"/>
                </a:solidFill>
                <a:latin typeface="Times New Roman"/>
                <a:cs typeface="Times New Roman"/>
              </a:rPr>
              <a:t>The</a:t>
            </a:r>
            <a:r>
              <a:rPr sz="1535" spc="-10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dirty="0">
                <a:solidFill>
                  <a:srgbClr val="31312D"/>
                </a:solidFill>
                <a:latin typeface="Times New Roman"/>
                <a:cs typeface="Times New Roman"/>
              </a:rPr>
              <a:t>model's</a:t>
            </a:r>
            <a:r>
              <a:rPr sz="1535" spc="-45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35" dirty="0">
                <a:solidFill>
                  <a:srgbClr val="1C1C18"/>
                </a:solidFill>
                <a:latin typeface="Times New Roman"/>
                <a:cs typeface="Times New Roman"/>
              </a:rPr>
              <a:t>task</a:t>
            </a:r>
            <a:r>
              <a:rPr sz="1535" spc="-77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535" dirty="0">
                <a:solidFill>
                  <a:srgbClr val="31312D"/>
                </a:solidFill>
                <a:latin typeface="Times New Roman"/>
                <a:cs typeface="Times New Roman"/>
              </a:rPr>
              <a:t>is</a:t>
            </a:r>
            <a:r>
              <a:rPr sz="1535" spc="-87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35" dirty="0">
                <a:solidFill>
                  <a:srgbClr val="1C1C18"/>
                </a:solidFill>
                <a:latin typeface="Times New Roman"/>
                <a:cs typeface="Times New Roman"/>
              </a:rPr>
              <a:t>to</a:t>
            </a:r>
            <a:r>
              <a:rPr sz="1535" spc="-49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1535" spc="52" dirty="0">
                <a:solidFill>
                  <a:srgbClr val="31312D"/>
                </a:solidFill>
                <a:latin typeface="Times New Roman"/>
                <a:cs typeface="Times New Roman"/>
              </a:rPr>
              <a:t>learn</a:t>
            </a:r>
            <a:r>
              <a:rPr sz="1535" spc="-35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52" dirty="0">
                <a:solidFill>
                  <a:srgbClr val="31312D"/>
                </a:solidFill>
                <a:latin typeface="Times New Roman"/>
                <a:cs typeface="Times New Roman"/>
              </a:rPr>
              <a:t>the</a:t>
            </a:r>
            <a:r>
              <a:rPr sz="1535" spc="70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-7" dirty="0">
                <a:solidFill>
                  <a:srgbClr val="1C1C18"/>
                </a:solidFill>
                <a:latin typeface="Times New Roman"/>
                <a:cs typeface="Times New Roman"/>
              </a:rPr>
              <a:t>underlying </a:t>
            </a:r>
            <a:r>
              <a:rPr sz="1535" spc="45" dirty="0">
                <a:solidFill>
                  <a:srgbClr val="31312D"/>
                </a:solidFill>
                <a:latin typeface="Times New Roman"/>
                <a:cs typeface="Times New Roman"/>
              </a:rPr>
              <a:t>pattern,</a:t>
            </a:r>
            <a:r>
              <a:rPr sz="1535" spc="-77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38" dirty="0">
                <a:solidFill>
                  <a:srgbClr val="31312D"/>
                </a:solidFill>
                <a:latin typeface="Times New Roman"/>
                <a:cs typeface="Times New Roman"/>
              </a:rPr>
              <a:t>ignoring</a:t>
            </a:r>
            <a:r>
              <a:rPr sz="1535" spc="-73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35" dirty="0">
                <a:solidFill>
                  <a:srgbClr val="31312D"/>
                </a:solidFill>
                <a:latin typeface="Times New Roman"/>
                <a:cs typeface="Times New Roman"/>
              </a:rPr>
              <a:t>the</a:t>
            </a:r>
            <a:r>
              <a:rPr sz="1535" spc="17" dirty="0">
                <a:solidFill>
                  <a:srgbClr val="31312D"/>
                </a:solidFill>
                <a:latin typeface="Times New Roman"/>
                <a:cs typeface="Times New Roman"/>
              </a:rPr>
              <a:t> </a:t>
            </a:r>
            <a:r>
              <a:rPr sz="1535" spc="28" dirty="0">
                <a:solidFill>
                  <a:srgbClr val="31312D"/>
                </a:solidFill>
                <a:latin typeface="Times New Roman"/>
                <a:cs typeface="Times New Roman"/>
              </a:rPr>
              <a:t>noise.</a:t>
            </a:r>
            <a:endParaRPr sz="153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33301" y="5816111"/>
            <a:ext cx="7940306" cy="649552"/>
          </a:xfrm>
          <a:prstGeom prst="rect">
            <a:avLst/>
          </a:prstGeom>
        </p:spPr>
        <p:txBody>
          <a:bodyPr vert="horz" wrap="square" lIns="0" tIns="33670" rIns="0" bIns="0" rtlCol="0">
            <a:spAutoFit/>
          </a:bodyPr>
          <a:lstStyle/>
          <a:p>
            <a:pPr marL="138671" marR="3544" indent="-130254">
              <a:lnSpc>
                <a:spcPts val="2386"/>
              </a:lnSpc>
              <a:spcBef>
                <a:spcPts val="265"/>
              </a:spcBef>
            </a:pPr>
            <a:r>
              <a:rPr sz="1849" spc="63" dirty="0">
                <a:solidFill>
                  <a:srgbClr val="1C1C18"/>
                </a:solidFill>
                <a:latin typeface="Arial"/>
                <a:cs typeface="Arial"/>
              </a:rPr>
              <a:t>By</a:t>
            </a:r>
            <a:r>
              <a:rPr sz="1849" spc="-73" dirty="0">
                <a:solidFill>
                  <a:srgbClr val="1C1C18"/>
                </a:solidFill>
                <a:latin typeface="Arial"/>
                <a:cs typeface="Arial"/>
              </a:rPr>
              <a:t> </a:t>
            </a:r>
            <a:r>
              <a:rPr sz="2093" spc="49" dirty="0">
                <a:solidFill>
                  <a:srgbClr val="1C1C18"/>
                </a:solidFill>
                <a:latin typeface="Times New Roman"/>
                <a:cs typeface="Times New Roman"/>
              </a:rPr>
              <a:t>training</a:t>
            </a:r>
            <a:r>
              <a:rPr sz="2093" spc="-45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45" dirty="0">
                <a:solidFill>
                  <a:srgbClr val="1C1C18"/>
                </a:solidFill>
                <a:latin typeface="Times New Roman"/>
                <a:cs typeface="Times New Roman"/>
              </a:rPr>
              <a:t>a</a:t>
            </a:r>
            <a:r>
              <a:rPr sz="2093" spc="56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dirty="0">
                <a:solidFill>
                  <a:srgbClr val="1C1C18"/>
                </a:solidFill>
                <a:latin typeface="Times New Roman"/>
                <a:cs typeface="Times New Roman"/>
              </a:rPr>
              <a:t>model</a:t>
            </a:r>
            <a:r>
              <a:rPr sz="2093" spc="-7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dirty="0">
                <a:solidFill>
                  <a:srgbClr val="1C1C18"/>
                </a:solidFill>
                <a:latin typeface="Times New Roman"/>
                <a:cs typeface="Times New Roman"/>
              </a:rPr>
              <a:t>to</a:t>
            </a:r>
            <a:r>
              <a:rPr sz="2093" spc="21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35" dirty="0">
                <a:solidFill>
                  <a:srgbClr val="1C1C18"/>
                </a:solidFill>
                <a:latin typeface="Times New Roman"/>
                <a:cs typeface="Times New Roman"/>
              </a:rPr>
              <a:t>approximate</a:t>
            </a:r>
            <a:r>
              <a:rPr sz="2093" spc="105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dirty="0">
                <a:solidFill>
                  <a:srgbClr val="1C1C18"/>
                </a:solidFill>
                <a:latin typeface="Times New Roman"/>
                <a:cs typeface="Times New Roman"/>
              </a:rPr>
              <a:t>a known</a:t>
            </a:r>
            <a:r>
              <a:rPr sz="2093" spc="77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42" dirty="0">
                <a:solidFill>
                  <a:srgbClr val="1C1C18"/>
                </a:solidFill>
                <a:latin typeface="Times New Roman"/>
                <a:cs typeface="Times New Roman"/>
              </a:rPr>
              <a:t>result,</a:t>
            </a:r>
            <a:r>
              <a:rPr sz="2093" spc="-38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45" dirty="0">
                <a:solidFill>
                  <a:srgbClr val="1C1C18"/>
                </a:solidFill>
                <a:latin typeface="Times New Roman"/>
                <a:cs typeface="Times New Roman"/>
              </a:rPr>
              <a:t>we</a:t>
            </a:r>
            <a:r>
              <a:rPr sz="2093" spc="-164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87" dirty="0">
                <a:solidFill>
                  <a:srgbClr val="1C1C18"/>
                </a:solidFill>
                <a:latin typeface="Times New Roman"/>
                <a:cs typeface="Times New Roman"/>
              </a:rPr>
              <a:t>can</a:t>
            </a:r>
            <a:r>
              <a:rPr sz="2093" spc="-98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52" dirty="0">
                <a:solidFill>
                  <a:srgbClr val="1C1C18"/>
                </a:solidFill>
                <a:latin typeface="Times New Roman"/>
                <a:cs typeface="Times New Roman"/>
              </a:rPr>
              <a:t>demonstrate </a:t>
            </a:r>
            <a:r>
              <a:rPr sz="2093" spc="56" dirty="0">
                <a:solidFill>
                  <a:srgbClr val="1C1C18"/>
                </a:solidFill>
                <a:latin typeface="Times New Roman"/>
                <a:cs typeface="Times New Roman"/>
              </a:rPr>
              <a:t>the</a:t>
            </a:r>
            <a:r>
              <a:rPr sz="2093" spc="-28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52" dirty="0">
                <a:solidFill>
                  <a:srgbClr val="1C1C18"/>
                </a:solidFill>
                <a:latin typeface="Times New Roman"/>
                <a:cs typeface="Times New Roman"/>
              </a:rPr>
              <a:t>fundamental</a:t>
            </a:r>
            <a:r>
              <a:rPr sz="2093" spc="84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35" dirty="0">
                <a:solidFill>
                  <a:srgbClr val="1C1C18"/>
                </a:solidFill>
                <a:latin typeface="Times New Roman"/>
                <a:cs typeface="Times New Roman"/>
              </a:rPr>
              <a:t>principles</a:t>
            </a:r>
            <a:r>
              <a:rPr sz="2093" spc="-52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dirty="0">
                <a:solidFill>
                  <a:srgbClr val="1C1C18"/>
                </a:solidFill>
                <a:latin typeface="Times New Roman"/>
                <a:cs typeface="Times New Roman"/>
              </a:rPr>
              <a:t>of</a:t>
            </a:r>
            <a:r>
              <a:rPr sz="2093" spc="-3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56" dirty="0">
                <a:solidFill>
                  <a:srgbClr val="1C1C18"/>
                </a:solidFill>
                <a:latin typeface="Times New Roman"/>
                <a:cs typeface="Times New Roman"/>
              </a:rPr>
              <a:t>machine</a:t>
            </a:r>
            <a:r>
              <a:rPr sz="2093" spc="-115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66" dirty="0">
                <a:solidFill>
                  <a:srgbClr val="1C1C18"/>
                </a:solidFill>
                <a:latin typeface="Times New Roman"/>
                <a:cs typeface="Times New Roman"/>
              </a:rPr>
              <a:t>learning</a:t>
            </a:r>
            <a:r>
              <a:rPr sz="2093" spc="-119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94" dirty="0">
                <a:solidFill>
                  <a:srgbClr val="1C1C18"/>
                </a:solidFill>
                <a:latin typeface="Times New Roman"/>
                <a:cs typeface="Times New Roman"/>
              </a:rPr>
              <a:t>on</a:t>
            </a:r>
            <a:r>
              <a:rPr sz="2093" spc="-77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73" dirty="0">
                <a:solidFill>
                  <a:srgbClr val="1C1C18"/>
                </a:solidFill>
                <a:latin typeface="Times New Roman"/>
                <a:cs typeface="Times New Roman"/>
              </a:rPr>
              <a:t>a</a:t>
            </a:r>
            <a:r>
              <a:rPr sz="2093" spc="-80" dirty="0">
                <a:solidFill>
                  <a:srgbClr val="1C1C18"/>
                </a:solidFill>
                <a:latin typeface="Times New Roman"/>
                <a:cs typeface="Times New Roman"/>
              </a:rPr>
              <a:t> </a:t>
            </a:r>
            <a:r>
              <a:rPr sz="2093" spc="35" dirty="0">
                <a:solidFill>
                  <a:srgbClr val="1C1C18"/>
                </a:solidFill>
                <a:latin typeface="Times New Roman"/>
                <a:cs typeface="Times New Roman"/>
              </a:rPr>
              <a:t>microcontroller.</a:t>
            </a:r>
            <a:endParaRPr sz="2093">
              <a:latin typeface="Times New Roman"/>
              <a:cs typeface="Times New Roma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5EA561-6617-F31E-6B50-B6C53F2A3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746" y="2216283"/>
            <a:ext cx="9444359" cy="27648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01" y="2395925"/>
            <a:ext cx="3270130" cy="27610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9745" y="2289045"/>
            <a:ext cx="728670" cy="6769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9266" y="2289045"/>
            <a:ext cx="799760" cy="10331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67278" y="3553785"/>
            <a:ext cx="622035" cy="7303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95708" y="3589411"/>
            <a:ext cx="710897" cy="6590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38609" y="4889777"/>
            <a:ext cx="2896908" cy="115785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558632" y="2110913"/>
            <a:ext cx="0" cy="2316125"/>
          </a:xfrm>
          <a:custGeom>
            <a:avLst/>
            <a:gdLst/>
            <a:ahLst/>
            <a:cxnLst/>
            <a:rect l="l" t="t" r="r" b="b"/>
            <a:pathLst>
              <a:path h="3319779">
                <a:moveTo>
                  <a:pt x="0" y="3319196"/>
                </a:moveTo>
                <a:lnTo>
                  <a:pt x="0" y="0"/>
                </a:lnTo>
              </a:path>
            </a:pathLst>
          </a:custGeom>
          <a:ln w="25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9" name="object 9"/>
          <p:cNvSpPr/>
          <p:nvPr/>
        </p:nvSpPr>
        <p:spPr>
          <a:xfrm>
            <a:off x="7597720" y="3304399"/>
            <a:ext cx="0" cy="374355"/>
          </a:xfrm>
          <a:custGeom>
            <a:avLst/>
            <a:gdLst/>
            <a:ahLst/>
            <a:cxnLst/>
            <a:rect l="l" t="t" r="r" b="b"/>
            <a:pathLst>
              <a:path h="536575">
                <a:moveTo>
                  <a:pt x="0" y="536177"/>
                </a:moveTo>
                <a:lnTo>
                  <a:pt x="0" y="0"/>
                </a:lnTo>
              </a:path>
            </a:pathLst>
          </a:custGeom>
          <a:ln w="76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0" name="object 10"/>
          <p:cNvSpPr/>
          <p:nvPr/>
        </p:nvSpPr>
        <p:spPr>
          <a:xfrm>
            <a:off x="4514202" y="4399912"/>
            <a:ext cx="3181350" cy="0"/>
          </a:xfrm>
          <a:custGeom>
            <a:avLst/>
            <a:gdLst/>
            <a:ahLst/>
            <a:cxnLst/>
            <a:rect l="l" t="t" r="r" b="b"/>
            <a:pathLst>
              <a:path w="4559934">
                <a:moveTo>
                  <a:pt x="0" y="0"/>
                </a:moveTo>
                <a:lnTo>
                  <a:pt x="4559817" y="0"/>
                </a:lnTo>
              </a:path>
            </a:pathLst>
          </a:custGeom>
          <a:ln w="12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1" name="object 11" descr="$PPTXTitle"/>
          <p:cNvSpPr txBox="1">
            <a:spLocks noGrp="1"/>
          </p:cNvSpPr>
          <p:nvPr>
            <p:ph type="title"/>
          </p:nvPr>
        </p:nvSpPr>
        <p:spPr>
          <a:xfrm>
            <a:off x="584791" y="372645"/>
            <a:ext cx="8719630" cy="742159"/>
          </a:xfrm>
          <a:prstGeom prst="rect">
            <a:avLst/>
          </a:prstGeom>
        </p:spPr>
        <p:txBody>
          <a:bodyPr vert="horz" wrap="square" lIns="0" tIns="251111" rIns="0" bIns="0" rtlCol="0" anchor="ctr">
            <a:spAutoFit/>
          </a:bodyPr>
          <a:lstStyle/>
          <a:p>
            <a:pPr marL="2644946">
              <a:lnSpc>
                <a:spcPct val="100000"/>
              </a:lnSpc>
              <a:spcBef>
                <a:spcPts val="84"/>
              </a:spcBef>
            </a:pPr>
            <a:r>
              <a:rPr sz="3175" spc="56" dirty="0">
                <a:solidFill>
                  <a:srgbClr val="050505"/>
                </a:solidFill>
              </a:rPr>
              <a:t>From</a:t>
            </a:r>
            <a:r>
              <a:rPr sz="3175" spc="-10" dirty="0">
                <a:solidFill>
                  <a:srgbClr val="050505"/>
                </a:solidFill>
              </a:rPr>
              <a:t> </a:t>
            </a:r>
            <a:r>
              <a:rPr sz="3175" spc="133" dirty="0">
                <a:solidFill>
                  <a:srgbClr val="050505"/>
                </a:solidFill>
              </a:rPr>
              <a:t>Data</a:t>
            </a:r>
            <a:r>
              <a:rPr sz="3175" spc="80" dirty="0">
                <a:solidFill>
                  <a:srgbClr val="050505"/>
                </a:solidFill>
              </a:rPr>
              <a:t> </a:t>
            </a:r>
            <a:r>
              <a:rPr sz="3175" spc="115" dirty="0">
                <a:solidFill>
                  <a:srgbClr val="050505"/>
                </a:solidFill>
              </a:rPr>
              <a:t>to</a:t>
            </a:r>
            <a:r>
              <a:rPr sz="3175" spc="49" dirty="0">
                <a:solidFill>
                  <a:srgbClr val="050505"/>
                </a:solidFill>
              </a:rPr>
              <a:t> </a:t>
            </a:r>
            <a:r>
              <a:rPr sz="3175" spc="122" dirty="0">
                <a:solidFill>
                  <a:srgbClr val="050505"/>
                </a:solidFill>
              </a:rPr>
              <a:t>a</a:t>
            </a:r>
            <a:r>
              <a:rPr sz="3175" spc="-52" dirty="0">
                <a:solidFill>
                  <a:srgbClr val="050505"/>
                </a:solidFill>
              </a:rPr>
              <a:t> </a:t>
            </a:r>
            <a:r>
              <a:rPr sz="3175" dirty="0">
                <a:solidFill>
                  <a:srgbClr val="050505"/>
                </a:solidFill>
              </a:rPr>
              <a:t>Blinking</a:t>
            </a:r>
            <a:r>
              <a:rPr sz="3175" spc="-38" dirty="0">
                <a:solidFill>
                  <a:srgbClr val="050505"/>
                </a:solidFill>
              </a:rPr>
              <a:t> </a:t>
            </a:r>
            <a:r>
              <a:rPr sz="3175" spc="-7" dirty="0">
                <a:solidFill>
                  <a:srgbClr val="050505"/>
                </a:solidFill>
              </a:rPr>
              <a:t>Light.</a:t>
            </a:r>
            <a:endParaRPr sz="3175" dirty="0"/>
          </a:p>
        </p:txBody>
      </p:sp>
      <p:sp>
        <p:nvSpPr>
          <p:cNvPr id="12" name="object 12"/>
          <p:cNvSpPr txBox="1"/>
          <p:nvPr/>
        </p:nvSpPr>
        <p:spPr>
          <a:xfrm>
            <a:off x="1286124" y="1540936"/>
            <a:ext cx="1655135" cy="767996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289748">
              <a:spcBef>
                <a:spcPts val="80"/>
              </a:spcBef>
            </a:pPr>
            <a:r>
              <a:rPr sz="2023" b="1" spc="-77" dirty="0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sz="2023" b="1" spc="-59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2023" b="1" spc="-7" dirty="0">
                <a:solidFill>
                  <a:srgbClr val="050505"/>
                </a:solidFill>
                <a:latin typeface="Arial"/>
                <a:cs typeface="Arial"/>
              </a:rPr>
              <a:t>Model</a:t>
            </a:r>
            <a:endParaRPr sz="2023">
              <a:latin typeface="Arial"/>
              <a:cs typeface="Arial"/>
            </a:endParaRPr>
          </a:p>
          <a:p>
            <a:pPr marL="8861">
              <a:spcBef>
                <a:spcPts val="2090"/>
              </a:spcBef>
              <a:tabLst>
                <a:tab pos="986206" algn="l"/>
              </a:tabLst>
            </a:pPr>
            <a:r>
              <a:rPr sz="1151" spc="-35" dirty="0">
                <a:solidFill>
                  <a:srgbClr val="2F2F2D"/>
                </a:solidFill>
                <a:latin typeface="Arial"/>
                <a:cs typeface="Arial"/>
              </a:rPr>
              <a:t>Dense</a:t>
            </a:r>
            <a:r>
              <a:rPr sz="1151" spc="-126" dirty="0">
                <a:solidFill>
                  <a:srgbClr val="2F2F2D"/>
                </a:solidFill>
                <a:latin typeface="Arial"/>
                <a:cs typeface="Arial"/>
              </a:rPr>
              <a:t> </a:t>
            </a:r>
            <a:r>
              <a:rPr sz="1151" spc="-14" dirty="0">
                <a:solidFill>
                  <a:srgbClr val="2F2F2D"/>
                </a:solidFill>
                <a:latin typeface="Arial"/>
                <a:cs typeface="Arial"/>
              </a:rPr>
              <a:t>(16)</a:t>
            </a:r>
            <a:r>
              <a:rPr sz="1151" dirty="0">
                <a:solidFill>
                  <a:srgbClr val="2F2F2D"/>
                </a:solidFill>
                <a:latin typeface="Arial"/>
                <a:cs typeface="Arial"/>
              </a:rPr>
              <a:t>	</a:t>
            </a:r>
            <a:r>
              <a:rPr sz="1151" spc="-49" dirty="0">
                <a:solidFill>
                  <a:srgbClr val="2F2F2D"/>
                </a:solidFill>
                <a:latin typeface="Arial"/>
                <a:cs typeface="Arial"/>
              </a:rPr>
              <a:t>Dense</a:t>
            </a:r>
            <a:r>
              <a:rPr sz="1151" spc="-119" dirty="0">
                <a:solidFill>
                  <a:srgbClr val="2F2F2D"/>
                </a:solidFill>
                <a:latin typeface="Arial"/>
                <a:cs typeface="Arial"/>
              </a:rPr>
              <a:t> </a:t>
            </a:r>
            <a:r>
              <a:rPr sz="1151" spc="-24" dirty="0">
                <a:solidFill>
                  <a:srgbClr val="2F2F2D"/>
                </a:solidFill>
                <a:latin typeface="Arial"/>
                <a:cs typeface="Arial"/>
              </a:rPr>
              <a:t>(16)</a:t>
            </a:r>
            <a:endParaRPr sz="1151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94928" y="1540936"/>
            <a:ext cx="1220085" cy="321592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023" b="1" spc="-80" dirty="0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sz="2023" b="1" spc="-52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2023" b="1" spc="-98" dirty="0">
                <a:solidFill>
                  <a:srgbClr val="050505"/>
                </a:solidFill>
                <a:latin typeface="Arial"/>
                <a:cs typeface="Arial"/>
              </a:rPr>
              <a:t>Result</a:t>
            </a:r>
            <a:endParaRPr sz="202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93850" y="1540936"/>
            <a:ext cx="1912531" cy="321592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023" b="1" spc="-80" dirty="0">
                <a:solidFill>
                  <a:srgbClr val="050505"/>
                </a:solidFill>
                <a:latin typeface="Arial"/>
                <a:cs typeface="Arial"/>
              </a:rPr>
              <a:t>The</a:t>
            </a:r>
            <a:r>
              <a:rPr sz="2023" b="1" spc="-52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2023" b="1" spc="-56" dirty="0">
                <a:solidFill>
                  <a:srgbClr val="050505"/>
                </a:solidFill>
                <a:latin typeface="Arial"/>
                <a:cs typeface="Arial"/>
              </a:rPr>
              <a:t>Deployment</a:t>
            </a:r>
            <a:endParaRPr sz="2023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7251" y="3299993"/>
            <a:ext cx="356634" cy="229902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430" spc="-338" dirty="0">
                <a:solidFill>
                  <a:srgbClr val="41423F"/>
                </a:solidFill>
                <a:latin typeface="Courier New"/>
                <a:cs typeface="Courier New"/>
              </a:rPr>
              <a:t>Input</a:t>
            </a:r>
            <a:endParaRPr sz="143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65949" y="2084239"/>
            <a:ext cx="60251" cy="246061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535" spc="-248" dirty="0">
                <a:solidFill>
                  <a:srgbClr val="5E6B72"/>
                </a:solidFill>
                <a:latin typeface="Arial"/>
                <a:cs typeface="Arial"/>
              </a:rPr>
              <a:t>•</a:t>
            </a:r>
            <a:endParaRPr sz="153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6124" y="5250541"/>
            <a:ext cx="686686" cy="186494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1151" spc="-35" dirty="0">
                <a:solidFill>
                  <a:srgbClr val="2F2F2D"/>
                </a:solidFill>
                <a:latin typeface="Arial"/>
                <a:cs typeface="Arial"/>
              </a:rPr>
              <a:t>Dense</a:t>
            </a:r>
            <a:r>
              <a:rPr sz="1151" spc="-126" dirty="0">
                <a:solidFill>
                  <a:srgbClr val="2F2F2D"/>
                </a:solidFill>
                <a:latin typeface="Arial"/>
                <a:cs typeface="Arial"/>
              </a:rPr>
              <a:t> </a:t>
            </a:r>
            <a:r>
              <a:rPr sz="1151" spc="-24" dirty="0">
                <a:solidFill>
                  <a:srgbClr val="2F2F2D"/>
                </a:solidFill>
                <a:latin typeface="Arial"/>
                <a:cs typeface="Arial"/>
              </a:rPr>
              <a:t>(16)</a:t>
            </a:r>
            <a:endParaRPr sz="1151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63608" y="5250541"/>
            <a:ext cx="677826" cy="186494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1151" spc="-49" dirty="0">
                <a:solidFill>
                  <a:srgbClr val="41423F"/>
                </a:solidFill>
                <a:latin typeface="Arial"/>
                <a:cs typeface="Arial"/>
              </a:rPr>
              <a:t>Dense</a:t>
            </a:r>
            <a:r>
              <a:rPr sz="1151" spc="-119" dirty="0">
                <a:solidFill>
                  <a:srgbClr val="41423F"/>
                </a:solidFill>
                <a:latin typeface="Arial"/>
                <a:cs typeface="Arial"/>
              </a:rPr>
              <a:t> </a:t>
            </a:r>
            <a:r>
              <a:rPr sz="1151" spc="-24" dirty="0">
                <a:solidFill>
                  <a:srgbClr val="2F2F2D"/>
                </a:solidFill>
                <a:latin typeface="Arial"/>
                <a:cs typeface="Arial"/>
              </a:rPr>
              <a:t>(16)</a:t>
            </a:r>
            <a:endParaRPr sz="1151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4707" y="5811658"/>
            <a:ext cx="2101259" cy="272863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09" spc="-21" dirty="0">
                <a:solidFill>
                  <a:srgbClr val="B19E7C"/>
                </a:solidFill>
                <a:latin typeface="Arial"/>
                <a:cs typeface="Arial"/>
              </a:rPr>
              <a:t>Total</a:t>
            </a:r>
            <a:r>
              <a:rPr sz="1709" spc="-66" dirty="0">
                <a:solidFill>
                  <a:srgbClr val="B19E7C"/>
                </a:solidFill>
                <a:latin typeface="Arial"/>
                <a:cs typeface="Arial"/>
              </a:rPr>
              <a:t> </a:t>
            </a:r>
            <a:r>
              <a:rPr sz="1709" spc="-17" dirty="0">
                <a:solidFill>
                  <a:srgbClr val="B19E7C"/>
                </a:solidFill>
                <a:latin typeface="Arial"/>
                <a:cs typeface="Arial"/>
              </a:rPr>
              <a:t>Parameters:</a:t>
            </a:r>
            <a:r>
              <a:rPr sz="1709" spc="-84" dirty="0">
                <a:solidFill>
                  <a:srgbClr val="B19E7C"/>
                </a:solidFill>
                <a:latin typeface="Arial"/>
                <a:cs typeface="Arial"/>
              </a:rPr>
              <a:t> </a:t>
            </a:r>
            <a:r>
              <a:rPr sz="1709" b="1" spc="-17" dirty="0">
                <a:solidFill>
                  <a:srgbClr val="050505"/>
                </a:solidFill>
                <a:latin typeface="Arial"/>
                <a:cs typeface="Arial"/>
              </a:rPr>
              <a:t>321</a:t>
            </a:r>
            <a:endParaRPr sz="1709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29347" y="2908101"/>
            <a:ext cx="206006" cy="497155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124051">
              <a:lnSpc>
                <a:spcPts val="1936"/>
              </a:lnSpc>
              <a:spcBef>
                <a:spcPts val="77"/>
              </a:spcBef>
            </a:pPr>
            <a:r>
              <a:rPr sz="1709" spc="-35" dirty="0">
                <a:solidFill>
                  <a:srgbClr val="6E7E82"/>
                </a:solidFill>
                <a:latin typeface="Arial"/>
                <a:cs typeface="Arial"/>
              </a:rPr>
              <a:t>•</a:t>
            </a:r>
            <a:endParaRPr sz="1709">
              <a:latin typeface="Arial"/>
              <a:cs typeface="Arial"/>
            </a:endParaRPr>
          </a:p>
          <a:p>
            <a:pPr marL="8861">
              <a:lnSpc>
                <a:spcPts val="1936"/>
              </a:lnSpc>
            </a:pPr>
            <a:r>
              <a:rPr sz="1709" spc="-35" dirty="0">
                <a:solidFill>
                  <a:srgbClr val="5E6B72"/>
                </a:solidFill>
                <a:latin typeface="Arial"/>
                <a:cs typeface="Arial"/>
              </a:rPr>
              <a:t>•</a:t>
            </a:r>
            <a:endParaRPr sz="1709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06341" y="2240334"/>
            <a:ext cx="35885" cy="297712"/>
          </a:xfrm>
          <a:custGeom>
            <a:avLst/>
            <a:gdLst/>
            <a:ahLst/>
            <a:cxnLst/>
            <a:rect l="l" t="t" r="r" b="b"/>
            <a:pathLst>
              <a:path w="51434" h="426720">
                <a:moveTo>
                  <a:pt x="50947" y="426699"/>
                </a:moveTo>
                <a:lnTo>
                  <a:pt x="0" y="426699"/>
                </a:lnTo>
                <a:lnTo>
                  <a:pt x="0" y="0"/>
                </a:lnTo>
                <a:lnTo>
                  <a:pt x="50947" y="0"/>
                </a:lnTo>
                <a:lnTo>
                  <a:pt x="50947" y="426699"/>
                </a:lnTo>
                <a:close/>
              </a:path>
            </a:pathLst>
          </a:custGeom>
          <a:solidFill>
            <a:srgbClr val="F4F2E9"/>
          </a:solidFill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22" name="object 22"/>
          <p:cNvSpPr txBox="1"/>
          <p:nvPr/>
        </p:nvSpPr>
        <p:spPr>
          <a:xfrm>
            <a:off x="8397031" y="2240105"/>
            <a:ext cx="3335522" cy="272863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09" dirty="0">
                <a:solidFill>
                  <a:srgbClr val="B19E7C"/>
                </a:solidFill>
                <a:latin typeface="Arial"/>
                <a:cs typeface="Arial"/>
              </a:rPr>
              <a:t>Quantized</a:t>
            </a:r>
            <a:r>
              <a:rPr sz="1709" spc="14" dirty="0">
                <a:solidFill>
                  <a:srgbClr val="B19E7C"/>
                </a:solidFill>
                <a:latin typeface="Arial"/>
                <a:cs typeface="Arial"/>
              </a:rPr>
              <a:t> </a:t>
            </a:r>
            <a:r>
              <a:rPr sz="1709" dirty="0">
                <a:solidFill>
                  <a:srgbClr val="B19E7C"/>
                </a:solidFill>
                <a:latin typeface="Arial"/>
                <a:cs typeface="Arial"/>
              </a:rPr>
              <a:t>Model</a:t>
            </a:r>
            <a:r>
              <a:rPr sz="1709" spc="-52" dirty="0">
                <a:solidFill>
                  <a:srgbClr val="B19E7C"/>
                </a:solidFill>
                <a:latin typeface="Arial"/>
                <a:cs typeface="Arial"/>
              </a:rPr>
              <a:t> </a:t>
            </a:r>
            <a:r>
              <a:rPr sz="1709" spc="-59" dirty="0">
                <a:solidFill>
                  <a:srgbClr val="B19E7C"/>
                </a:solidFill>
                <a:latin typeface="Arial"/>
                <a:cs typeface="Arial"/>
              </a:rPr>
              <a:t>Size</a:t>
            </a:r>
            <a:r>
              <a:rPr sz="1709" spc="-59" dirty="0">
                <a:solidFill>
                  <a:srgbClr val="BAB3A5"/>
                </a:solidFill>
                <a:latin typeface="Arial"/>
                <a:cs typeface="Arial"/>
              </a:rPr>
              <a:t>:</a:t>
            </a:r>
            <a:r>
              <a:rPr sz="1709" spc="-126" dirty="0">
                <a:solidFill>
                  <a:srgbClr val="BAB3A5"/>
                </a:solidFill>
                <a:latin typeface="Arial"/>
                <a:cs typeface="Arial"/>
              </a:rPr>
              <a:t> </a:t>
            </a:r>
            <a:r>
              <a:rPr sz="1709" b="1" spc="-84" dirty="0">
                <a:solidFill>
                  <a:srgbClr val="050505"/>
                </a:solidFill>
                <a:latin typeface="Arial"/>
                <a:cs typeface="Arial"/>
              </a:rPr>
              <a:t>2,512</a:t>
            </a:r>
            <a:r>
              <a:rPr sz="1709" b="1" spc="-160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709" b="1" spc="-7" dirty="0">
                <a:solidFill>
                  <a:srgbClr val="050505"/>
                </a:solidFill>
                <a:latin typeface="Arial"/>
                <a:cs typeface="Arial"/>
              </a:rPr>
              <a:t>bytes</a:t>
            </a:r>
            <a:endParaRPr sz="1709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40821" y="4186201"/>
            <a:ext cx="88605" cy="246061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535" spc="-35" dirty="0">
                <a:solidFill>
                  <a:srgbClr val="5E6B72"/>
                </a:solidFill>
                <a:latin typeface="Arial"/>
                <a:cs typeface="Arial"/>
              </a:rPr>
              <a:t>•</a:t>
            </a:r>
            <a:endParaRPr sz="1535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16389" y="3077328"/>
            <a:ext cx="2984648" cy="949575"/>
          </a:xfrm>
          <a:prstGeom prst="rect">
            <a:avLst/>
          </a:prstGeom>
        </p:spPr>
        <p:txBody>
          <a:bodyPr vert="horz" wrap="square" lIns="0" tIns="13291" rIns="0" bIns="0" rtlCol="0">
            <a:spAutoFit/>
          </a:bodyPr>
          <a:lstStyle/>
          <a:p>
            <a:pPr marL="29684" marR="3544" indent="-21266">
              <a:lnSpc>
                <a:spcPts val="1751"/>
              </a:lnSpc>
              <a:spcBef>
                <a:spcPts val="105"/>
              </a:spcBef>
            </a:pPr>
            <a:r>
              <a:rPr sz="1605" i="1" spc="-328" dirty="0">
                <a:solidFill>
                  <a:srgbClr val="9A8769"/>
                </a:solidFill>
                <a:latin typeface="Courier New"/>
                <a:cs typeface="Courier New"/>
              </a:rPr>
              <a:t>II</a:t>
            </a:r>
            <a:r>
              <a:rPr sz="1605" i="1" spc="-387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16" dirty="0">
                <a:solidFill>
                  <a:srgbClr val="9A8769"/>
                </a:solidFill>
                <a:latin typeface="Courier New"/>
                <a:cs typeface="Courier New"/>
              </a:rPr>
              <a:t>The</a:t>
            </a:r>
            <a:r>
              <a:rPr sz="1430" spc="-328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69" dirty="0">
                <a:solidFill>
                  <a:srgbClr val="9A8769"/>
                </a:solidFill>
                <a:latin typeface="Courier New"/>
                <a:cs typeface="Courier New"/>
              </a:rPr>
              <a:t>main </a:t>
            </a:r>
            <a:r>
              <a:rPr sz="1430" spc="-262" dirty="0">
                <a:solidFill>
                  <a:srgbClr val="9A8769"/>
                </a:solidFill>
                <a:latin typeface="Courier New"/>
                <a:cs typeface="Courier New"/>
              </a:rPr>
              <a:t>loop</a:t>
            </a:r>
            <a:r>
              <a:rPr sz="1430" spc="-317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69" dirty="0">
                <a:solidFill>
                  <a:srgbClr val="9A8769"/>
                </a:solidFill>
                <a:latin typeface="Courier New"/>
                <a:cs typeface="Courier New"/>
              </a:rPr>
              <a:t>running</a:t>
            </a:r>
            <a:r>
              <a:rPr sz="1430" spc="-303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16" dirty="0">
                <a:solidFill>
                  <a:srgbClr val="9A8769"/>
                </a:solidFill>
                <a:latin typeface="Courier New"/>
                <a:cs typeface="Courier New"/>
              </a:rPr>
              <a:t>on</a:t>
            </a:r>
            <a:r>
              <a:rPr sz="1430" spc="-328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44" dirty="0">
                <a:solidFill>
                  <a:srgbClr val="9A8769"/>
                </a:solidFill>
                <a:latin typeface="Courier New"/>
                <a:cs typeface="Courier New"/>
              </a:rPr>
              <a:t>the</a:t>
            </a:r>
            <a:r>
              <a:rPr sz="1430" spc="-324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69" dirty="0">
                <a:solidFill>
                  <a:srgbClr val="9A8769"/>
                </a:solidFill>
                <a:latin typeface="Courier New"/>
                <a:cs typeface="Courier New"/>
              </a:rPr>
              <a:t>Arduino </a:t>
            </a:r>
            <a:r>
              <a:rPr sz="1430" spc="-279" dirty="0">
                <a:solidFill>
                  <a:srgbClr val="5E6B72"/>
                </a:solidFill>
                <a:latin typeface="Courier New"/>
                <a:cs typeface="Courier New"/>
              </a:rPr>
              <a:t>void</a:t>
            </a:r>
            <a:r>
              <a:rPr sz="1430" spc="-276" dirty="0">
                <a:solidFill>
                  <a:srgbClr val="5E6B72"/>
                </a:solidFill>
                <a:latin typeface="Courier New"/>
                <a:cs typeface="Courier New"/>
              </a:rPr>
              <a:t> </a:t>
            </a:r>
            <a:r>
              <a:rPr sz="1430" spc="-244" dirty="0">
                <a:solidFill>
                  <a:srgbClr val="41423F"/>
                </a:solidFill>
                <a:latin typeface="Courier New"/>
                <a:cs typeface="Courier New"/>
              </a:rPr>
              <a:t>loop()</a:t>
            </a:r>
            <a:r>
              <a:rPr sz="1430" spc="-597" dirty="0">
                <a:solidFill>
                  <a:srgbClr val="41423F"/>
                </a:solidFill>
                <a:latin typeface="Courier New"/>
                <a:cs typeface="Courier New"/>
              </a:rPr>
              <a:t> </a:t>
            </a:r>
            <a:r>
              <a:rPr sz="1430" spc="-276" dirty="0">
                <a:solidFill>
                  <a:srgbClr val="2F2F2D"/>
                </a:solidFill>
                <a:latin typeface="Courier New"/>
                <a:cs typeface="Courier New"/>
              </a:rPr>
              <a:t>{</a:t>
            </a:r>
            <a:endParaRPr sz="1430">
              <a:latin typeface="Courier New"/>
              <a:cs typeface="Courier New"/>
            </a:endParaRPr>
          </a:p>
          <a:p>
            <a:pPr marL="166140" marR="1061523" indent="-6646">
              <a:lnSpc>
                <a:spcPts val="1751"/>
              </a:lnSpc>
              <a:spcBef>
                <a:spcPts val="77"/>
              </a:spcBef>
            </a:pPr>
            <a:r>
              <a:rPr sz="1605" i="1" spc="-328" dirty="0">
                <a:solidFill>
                  <a:srgbClr val="9A8769"/>
                </a:solidFill>
                <a:latin typeface="Courier New"/>
                <a:cs typeface="Courier New"/>
              </a:rPr>
              <a:t>II</a:t>
            </a:r>
            <a:r>
              <a:rPr sz="1605" i="1" spc="-377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69" dirty="0">
                <a:solidFill>
                  <a:srgbClr val="9A8769"/>
                </a:solidFill>
                <a:latin typeface="Courier New"/>
                <a:cs typeface="Courier New"/>
              </a:rPr>
              <a:t>Calculate</a:t>
            </a:r>
            <a:r>
              <a:rPr sz="1430" spc="-265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16" dirty="0">
                <a:solidFill>
                  <a:srgbClr val="9A8769"/>
                </a:solidFill>
                <a:latin typeface="Courier New"/>
                <a:cs typeface="Courier New"/>
              </a:rPr>
              <a:t>an</a:t>
            </a:r>
            <a:r>
              <a:rPr sz="1430" spc="-303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06" dirty="0">
                <a:solidFill>
                  <a:srgbClr val="9A8769"/>
                </a:solidFill>
                <a:latin typeface="Courier New"/>
                <a:cs typeface="Courier New"/>
              </a:rPr>
              <a:t>x</a:t>
            </a:r>
            <a:r>
              <a:rPr sz="1430" spc="-285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76" dirty="0">
                <a:solidFill>
                  <a:srgbClr val="9A8769"/>
                </a:solidFill>
                <a:latin typeface="Courier New"/>
                <a:cs typeface="Courier New"/>
              </a:rPr>
              <a:t>value </a:t>
            </a:r>
            <a:r>
              <a:rPr sz="1430" spc="-251" dirty="0">
                <a:solidFill>
                  <a:srgbClr val="5E6B72"/>
                </a:solidFill>
                <a:latin typeface="Courier New"/>
                <a:cs typeface="Courier New"/>
              </a:rPr>
              <a:t>float</a:t>
            </a:r>
            <a:r>
              <a:rPr sz="1430" spc="-265" dirty="0">
                <a:solidFill>
                  <a:srgbClr val="5E6B72"/>
                </a:solidFill>
                <a:latin typeface="Courier New"/>
                <a:cs typeface="Courier New"/>
              </a:rPr>
              <a:t> </a:t>
            </a:r>
            <a:r>
              <a:rPr sz="1430" spc="-202" dirty="0">
                <a:solidFill>
                  <a:srgbClr val="1A1A18"/>
                </a:solidFill>
                <a:latin typeface="Courier New"/>
                <a:cs typeface="Courier New"/>
              </a:rPr>
              <a:t>x_v</a:t>
            </a:r>
            <a:r>
              <a:rPr sz="1430" spc="-202" dirty="0">
                <a:solidFill>
                  <a:srgbClr val="41423F"/>
                </a:solidFill>
                <a:latin typeface="Courier New"/>
                <a:cs typeface="Courier New"/>
              </a:rPr>
              <a:t>al</a:t>
            </a:r>
            <a:r>
              <a:rPr sz="1430" spc="-576" dirty="0">
                <a:solidFill>
                  <a:srgbClr val="41423F"/>
                </a:solidFill>
                <a:latin typeface="Courier New"/>
                <a:cs typeface="Courier New"/>
              </a:rPr>
              <a:t> </a:t>
            </a:r>
            <a:r>
              <a:rPr sz="1430" spc="-133" dirty="0">
                <a:solidFill>
                  <a:srgbClr val="050505"/>
                </a:solidFill>
                <a:latin typeface="Courier New"/>
                <a:cs typeface="Courier New"/>
              </a:rPr>
              <a:t>=</a:t>
            </a:r>
            <a:r>
              <a:rPr sz="1430" spc="-513" dirty="0">
                <a:solidFill>
                  <a:srgbClr val="050505"/>
                </a:solidFill>
                <a:latin typeface="Courier New"/>
                <a:cs typeface="Courier New"/>
              </a:rPr>
              <a:t> </a:t>
            </a:r>
            <a:r>
              <a:rPr sz="1430" spc="-14" dirty="0">
                <a:solidFill>
                  <a:srgbClr val="1A1A18"/>
                </a:solidFill>
                <a:latin typeface="Courier New"/>
                <a:cs typeface="Courier New"/>
              </a:rPr>
              <a:t>.</a:t>
            </a:r>
            <a:r>
              <a:rPr sz="1430" spc="-14" dirty="0">
                <a:solidFill>
                  <a:srgbClr val="41423F"/>
                </a:solidFill>
                <a:latin typeface="Courier New"/>
                <a:cs typeface="Courier New"/>
              </a:rPr>
              <a:t>.</a:t>
            </a:r>
            <a:r>
              <a:rPr sz="1430" spc="-14" dirty="0">
                <a:solidFill>
                  <a:srgbClr val="1A1A18"/>
                </a:solidFill>
                <a:latin typeface="Courier New"/>
                <a:cs typeface="Courier New"/>
              </a:rPr>
              <a:t>.</a:t>
            </a:r>
            <a:r>
              <a:rPr sz="1430" spc="-14" dirty="0">
                <a:solidFill>
                  <a:srgbClr val="2F2F2D"/>
                </a:solidFill>
                <a:latin typeface="Courier New"/>
                <a:cs typeface="Courier New"/>
              </a:rPr>
              <a:t>;</a:t>
            </a:r>
            <a:endParaRPr sz="143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67455" y="4208467"/>
            <a:ext cx="2655924" cy="475086"/>
          </a:xfrm>
          <a:prstGeom prst="rect">
            <a:avLst/>
          </a:prstGeom>
        </p:spPr>
        <p:txBody>
          <a:bodyPr vert="horz" wrap="square" lIns="0" tIns="13291" rIns="0" bIns="0" rtlCol="0">
            <a:spAutoFit/>
          </a:bodyPr>
          <a:lstStyle/>
          <a:p>
            <a:pPr marL="15063" marR="3544" indent="-6646">
              <a:lnSpc>
                <a:spcPts val="1751"/>
              </a:lnSpc>
              <a:spcBef>
                <a:spcPts val="105"/>
              </a:spcBef>
            </a:pPr>
            <a:r>
              <a:rPr sz="1605" i="1" spc="-328" dirty="0">
                <a:solidFill>
                  <a:srgbClr val="9A8769"/>
                </a:solidFill>
                <a:latin typeface="Courier New"/>
                <a:cs typeface="Courier New"/>
              </a:rPr>
              <a:t>II</a:t>
            </a:r>
            <a:r>
              <a:rPr sz="1605" i="1" spc="-349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34" dirty="0">
                <a:solidFill>
                  <a:srgbClr val="9A8769"/>
                </a:solidFill>
                <a:latin typeface="Courier New"/>
                <a:cs typeface="Courier New"/>
              </a:rPr>
              <a:t>Run</a:t>
            </a:r>
            <a:r>
              <a:rPr sz="1430" spc="-366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69" dirty="0">
                <a:solidFill>
                  <a:srgbClr val="9A8769"/>
                </a:solidFill>
                <a:latin typeface="Courier New"/>
                <a:cs typeface="Courier New"/>
              </a:rPr>
              <a:t>inference</a:t>
            </a:r>
            <a:r>
              <a:rPr sz="1430" spc="-223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09" dirty="0">
                <a:solidFill>
                  <a:srgbClr val="9A8769"/>
                </a:solidFill>
                <a:latin typeface="Courier New"/>
                <a:cs typeface="Courier New"/>
              </a:rPr>
              <a:t>to</a:t>
            </a:r>
            <a:r>
              <a:rPr sz="1430" spc="-401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51" dirty="0">
                <a:solidFill>
                  <a:srgbClr val="9A8769"/>
                </a:solidFill>
                <a:latin typeface="Courier New"/>
                <a:cs typeface="Courier New"/>
              </a:rPr>
              <a:t>get</a:t>
            </a:r>
            <a:r>
              <a:rPr sz="1430" spc="-320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167" dirty="0">
                <a:solidFill>
                  <a:srgbClr val="8A7557"/>
                </a:solidFill>
                <a:latin typeface="Courier New"/>
                <a:cs typeface="Courier New"/>
              </a:rPr>
              <a:t>a</a:t>
            </a:r>
            <a:r>
              <a:rPr sz="1430" spc="-373" dirty="0">
                <a:solidFill>
                  <a:srgbClr val="8A7557"/>
                </a:solidFill>
                <a:latin typeface="Courier New"/>
                <a:cs typeface="Courier New"/>
              </a:rPr>
              <a:t> </a:t>
            </a:r>
            <a:r>
              <a:rPr sz="1430" spc="-206" dirty="0">
                <a:solidFill>
                  <a:srgbClr val="9A8769"/>
                </a:solidFill>
                <a:latin typeface="Courier New"/>
                <a:cs typeface="Courier New"/>
              </a:rPr>
              <a:t>y</a:t>
            </a:r>
            <a:r>
              <a:rPr sz="1430" spc="-251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76" dirty="0">
                <a:solidFill>
                  <a:srgbClr val="9A8769"/>
                </a:solidFill>
                <a:latin typeface="Courier New"/>
                <a:cs typeface="Courier New"/>
              </a:rPr>
              <a:t>value </a:t>
            </a:r>
            <a:r>
              <a:rPr sz="1430" spc="-251" dirty="0">
                <a:solidFill>
                  <a:srgbClr val="5E6B72"/>
                </a:solidFill>
                <a:latin typeface="Courier New"/>
                <a:cs typeface="Courier New"/>
              </a:rPr>
              <a:t>flcat</a:t>
            </a:r>
            <a:r>
              <a:rPr sz="1430" spc="-290" dirty="0">
                <a:solidFill>
                  <a:srgbClr val="5E6B72"/>
                </a:solidFill>
                <a:latin typeface="Courier New"/>
                <a:cs typeface="Courier New"/>
              </a:rPr>
              <a:t> </a:t>
            </a:r>
            <a:r>
              <a:rPr sz="1430" spc="-199" dirty="0">
                <a:solidFill>
                  <a:srgbClr val="2F2F2D"/>
                </a:solidFill>
                <a:latin typeface="Courier New"/>
                <a:cs typeface="Courier New"/>
              </a:rPr>
              <a:t>y</a:t>
            </a:r>
            <a:r>
              <a:rPr sz="1430" spc="-199" dirty="0">
                <a:solidFill>
                  <a:srgbClr val="050505"/>
                </a:solidFill>
                <a:latin typeface="Courier New"/>
                <a:cs typeface="Courier New"/>
              </a:rPr>
              <a:t>_</a:t>
            </a:r>
            <a:r>
              <a:rPr sz="1430" spc="-199" dirty="0">
                <a:solidFill>
                  <a:srgbClr val="2F2F2D"/>
                </a:solidFill>
                <a:latin typeface="Courier New"/>
                <a:cs typeface="Courier New"/>
              </a:rPr>
              <a:t>val</a:t>
            </a:r>
            <a:r>
              <a:rPr sz="1430" spc="-579" dirty="0">
                <a:solidFill>
                  <a:srgbClr val="2F2F2D"/>
                </a:solidFill>
                <a:latin typeface="Courier New"/>
                <a:cs typeface="Courier New"/>
              </a:rPr>
              <a:t> </a:t>
            </a:r>
            <a:r>
              <a:rPr sz="1430" spc="-133" dirty="0">
                <a:solidFill>
                  <a:srgbClr val="2F2F2D"/>
                </a:solidFill>
                <a:latin typeface="Courier New"/>
                <a:cs typeface="Courier New"/>
              </a:rPr>
              <a:t>=</a:t>
            </a:r>
            <a:r>
              <a:rPr sz="1430" spc="-384" dirty="0">
                <a:solidFill>
                  <a:srgbClr val="2F2F2D"/>
                </a:solidFill>
                <a:latin typeface="Courier New"/>
                <a:cs typeface="Courier New"/>
              </a:rPr>
              <a:t> </a:t>
            </a:r>
            <a:r>
              <a:rPr sz="1430" spc="-255" dirty="0">
                <a:solidFill>
                  <a:srgbClr val="2F2F2D"/>
                </a:solidFill>
                <a:latin typeface="Courier New"/>
                <a:cs typeface="Courier New"/>
              </a:rPr>
              <a:t>Ru</a:t>
            </a:r>
            <a:r>
              <a:rPr sz="1430" spc="-255" dirty="0">
                <a:solidFill>
                  <a:srgbClr val="050505"/>
                </a:solidFill>
                <a:latin typeface="Courier New"/>
                <a:cs typeface="Courier New"/>
              </a:rPr>
              <a:t>n</a:t>
            </a:r>
            <a:r>
              <a:rPr sz="1430" spc="-255" dirty="0">
                <a:solidFill>
                  <a:srgbClr val="2F2F2D"/>
                </a:solidFill>
                <a:latin typeface="Courier New"/>
                <a:cs typeface="Courier New"/>
              </a:rPr>
              <a:t>inference(x</a:t>
            </a:r>
            <a:r>
              <a:rPr sz="1430" spc="-255" dirty="0">
                <a:solidFill>
                  <a:srgbClr val="050505"/>
                </a:solidFill>
                <a:latin typeface="Courier New"/>
                <a:cs typeface="Courier New"/>
              </a:rPr>
              <a:t>_</a:t>
            </a:r>
            <a:r>
              <a:rPr sz="1430" spc="-255" dirty="0">
                <a:solidFill>
                  <a:srgbClr val="2F2F2D"/>
                </a:solidFill>
                <a:latin typeface="Courier New"/>
                <a:cs typeface="Courier New"/>
              </a:rPr>
              <a:t>val);</a:t>
            </a:r>
            <a:endParaRPr sz="1430" dirty="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67455" y="4885371"/>
            <a:ext cx="3337294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61">
              <a:lnSpc>
                <a:spcPts val="1776"/>
              </a:lnSpc>
            </a:pPr>
            <a:r>
              <a:rPr sz="1605" i="1" spc="-328" dirty="0">
                <a:solidFill>
                  <a:srgbClr val="9A8769"/>
                </a:solidFill>
                <a:latin typeface="Courier New"/>
                <a:cs typeface="Courier New"/>
              </a:rPr>
              <a:t>II</a:t>
            </a:r>
            <a:r>
              <a:rPr sz="1605" i="1" spc="-345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34" dirty="0">
                <a:solidFill>
                  <a:srgbClr val="9A8769"/>
                </a:solidFill>
                <a:latin typeface="Courier New"/>
                <a:cs typeface="Courier New"/>
              </a:rPr>
              <a:t>Use</a:t>
            </a:r>
            <a:r>
              <a:rPr sz="1430" spc="-331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44" dirty="0">
                <a:solidFill>
                  <a:srgbClr val="9A8769"/>
                </a:solidFill>
                <a:latin typeface="Courier New"/>
                <a:cs typeface="Courier New"/>
              </a:rPr>
              <a:t>the</a:t>
            </a:r>
            <a:r>
              <a:rPr sz="1430" spc="-355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69" dirty="0">
                <a:solidFill>
                  <a:srgbClr val="9A8769"/>
                </a:solidFill>
                <a:latin typeface="Courier New"/>
                <a:cs typeface="Courier New"/>
              </a:rPr>
              <a:t>result </a:t>
            </a:r>
            <a:r>
              <a:rPr sz="1430" spc="-209" dirty="0">
                <a:solidFill>
                  <a:srgbClr val="9A8769"/>
                </a:solidFill>
                <a:latin typeface="Courier New"/>
                <a:cs typeface="Courier New"/>
              </a:rPr>
              <a:t>to</a:t>
            </a:r>
            <a:r>
              <a:rPr sz="1430" spc="-433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62" dirty="0">
                <a:solidFill>
                  <a:srgbClr val="9A8769"/>
                </a:solidFill>
                <a:latin typeface="Courier New"/>
                <a:cs typeface="Courier New"/>
              </a:rPr>
              <a:t>control</a:t>
            </a:r>
            <a:r>
              <a:rPr sz="1430" spc="-293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16" dirty="0">
                <a:solidFill>
                  <a:srgbClr val="9A8769"/>
                </a:solidFill>
                <a:latin typeface="Courier New"/>
                <a:cs typeface="Courier New"/>
              </a:rPr>
              <a:t>an</a:t>
            </a:r>
            <a:r>
              <a:rPr sz="1430" spc="-317" dirty="0">
                <a:solidFill>
                  <a:srgbClr val="9A8769"/>
                </a:solidFill>
                <a:latin typeface="Courier New"/>
                <a:cs typeface="Courier New"/>
              </a:rPr>
              <a:t> </a:t>
            </a:r>
            <a:r>
              <a:rPr sz="1430" spc="-255" dirty="0">
                <a:solidFill>
                  <a:srgbClr val="8A7557"/>
                </a:solidFill>
                <a:latin typeface="Courier New"/>
                <a:cs typeface="Courier New"/>
              </a:rPr>
              <a:t>LED</a:t>
            </a:r>
            <a:endParaRPr sz="1430">
              <a:latin typeface="Courier New"/>
              <a:cs typeface="Courier New"/>
            </a:endParaRPr>
          </a:p>
          <a:p>
            <a:pPr marL="21709" marR="3544" indent="4430">
              <a:lnSpc>
                <a:spcPts val="1751"/>
              </a:lnSpc>
              <a:spcBef>
                <a:spcPts val="80"/>
              </a:spcBef>
            </a:pPr>
            <a:r>
              <a:rPr sz="1430" spc="-262" dirty="0">
                <a:solidFill>
                  <a:srgbClr val="5E6B72"/>
                </a:solidFill>
                <a:latin typeface="Courier New"/>
                <a:cs typeface="Courier New"/>
              </a:rPr>
              <a:t>int</a:t>
            </a:r>
            <a:r>
              <a:rPr sz="1430" spc="-307" dirty="0">
                <a:solidFill>
                  <a:srgbClr val="5E6B72"/>
                </a:solidFill>
                <a:latin typeface="Courier New"/>
                <a:cs typeface="Courier New"/>
              </a:rPr>
              <a:t> </a:t>
            </a:r>
            <a:r>
              <a:rPr sz="1430" spc="-237" dirty="0">
                <a:solidFill>
                  <a:srgbClr val="2F2F2D"/>
                </a:solidFill>
                <a:latin typeface="Courier New"/>
                <a:cs typeface="Courier New"/>
              </a:rPr>
              <a:t>brightness=</a:t>
            </a:r>
            <a:r>
              <a:rPr sz="1430" spc="-597" dirty="0">
                <a:solidFill>
                  <a:srgbClr val="2F2F2D"/>
                </a:solidFill>
                <a:latin typeface="Courier New"/>
                <a:cs typeface="Courier New"/>
              </a:rPr>
              <a:t> </a:t>
            </a:r>
            <a:r>
              <a:rPr sz="1430" spc="-216" dirty="0">
                <a:solidFill>
                  <a:srgbClr val="2F2F2D"/>
                </a:solidFill>
                <a:latin typeface="Courier New"/>
                <a:cs typeface="Courier New"/>
              </a:rPr>
              <a:t>(i</a:t>
            </a:r>
            <a:r>
              <a:rPr sz="1430" spc="-216" dirty="0">
                <a:solidFill>
                  <a:srgbClr val="4D5B5E"/>
                </a:solidFill>
                <a:latin typeface="Courier New"/>
                <a:cs typeface="Courier New"/>
              </a:rPr>
              <a:t>n</a:t>
            </a:r>
            <a:r>
              <a:rPr sz="1430" spc="-216" dirty="0">
                <a:solidFill>
                  <a:srgbClr val="41423F"/>
                </a:solidFill>
                <a:latin typeface="Courier New"/>
                <a:cs typeface="Courier New"/>
              </a:rPr>
              <a:t>t)(1</a:t>
            </a:r>
            <a:r>
              <a:rPr sz="1430" spc="-216" dirty="0">
                <a:solidFill>
                  <a:srgbClr val="1A1A18"/>
                </a:solidFill>
                <a:latin typeface="Courier New"/>
                <a:cs typeface="Courier New"/>
              </a:rPr>
              <a:t>27.5f</a:t>
            </a:r>
            <a:r>
              <a:rPr sz="1535" spc="-216" dirty="0">
                <a:solidFill>
                  <a:srgbClr val="1A1A18"/>
                </a:solidFill>
                <a:latin typeface="Courier New"/>
                <a:cs typeface="Courier New"/>
              </a:rPr>
              <a:t>*</a:t>
            </a:r>
            <a:r>
              <a:rPr sz="1430" spc="-216" dirty="0">
                <a:solidFill>
                  <a:srgbClr val="2F2F2D"/>
                </a:solidFill>
                <a:latin typeface="Courier New"/>
                <a:cs typeface="Courier New"/>
              </a:rPr>
              <a:t>(y_val</a:t>
            </a:r>
            <a:r>
              <a:rPr sz="1430" spc="-230" dirty="0">
                <a:solidFill>
                  <a:srgbClr val="2F2F2D"/>
                </a:solidFill>
                <a:latin typeface="Courier New"/>
                <a:cs typeface="Courier New"/>
              </a:rPr>
              <a:t> </a:t>
            </a:r>
            <a:r>
              <a:rPr sz="1221" spc="42" dirty="0">
                <a:solidFill>
                  <a:srgbClr val="2F2F2D"/>
                </a:solidFill>
                <a:latin typeface="Arial"/>
                <a:cs typeface="Arial"/>
              </a:rPr>
              <a:t>+</a:t>
            </a:r>
            <a:r>
              <a:rPr sz="1221" spc="7" dirty="0">
                <a:solidFill>
                  <a:srgbClr val="2F2F2D"/>
                </a:solidFill>
                <a:latin typeface="Arial"/>
                <a:cs typeface="Arial"/>
              </a:rPr>
              <a:t> </a:t>
            </a:r>
            <a:r>
              <a:rPr sz="1430" spc="-265" dirty="0">
                <a:solidFill>
                  <a:srgbClr val="2F2F2D"/>
                </a:solidFill>
                <a:latin typeface="Courier New"/>
                <a:cs typeface="Courier New"/>
              </a:rPr>
              <a:t>1)); </a:t>
            </a:r>
            <a:r>
              <a:rPr sz="1430" spc="-251" dirty="0">
                <a:solidFill>
                  <a:srgbClr val="8A7557"/>
                </a:solidFill>
                <a:latin typeface="Courier New"/>
                <a:cs typeface="Courier New"/>
              </a:rPr>
              <a:t>analogWrite</a:t>
            </a:r>
            <a:r>
              <a:rPr sz="1430" spc="-251" dirty="0">
                <a:solidFill>
                  <a:srgbClr val="2F2F2D"/>
                </a:solidFill>
                <a:latin typeface="Courier New"/>
                <a:cs typeface="Courier New"/>
              </a:rPr>
              <a:t>(L</a:t>
            </a:r>
            <a:r>
              <a:rPr sz="1430" spc="-251" dirty="0">
                <a:solidFill>
                  <a:srgbClr val="6E7E82"/>
                </a:solidFill>
                <a:latin typeface="Courier New"/>
                <a:cs typeface="Courier New"/>
              </a:rPr>
              <a:t>ED_BUILTIN</a:t>
            </a:r>
            <a:r>
              <a:rPr sz="1430" spc="-251" dirty="0">
                <a:solidFill>
                  <a:srgbClr val="41423F"/>
                </a:solidFill>
                <a:latin typeface="Courier New"/>
                <a:cs typeface="Courier New"/>
              </a:rPr>
              <a:t>,</a:t>
            </a:r>
            <a:r>
              <a:rPr sz="1430" spc="-606" dirty="0">
                <a:solidFill>
                  <a:srgbClr val="41423F"/>
                </a:solidFill>
                <a:latin typeface="Courier New"/>
                <a:cs typeface="Courier New"/>
              </a:rPr>
              <a:t> </a:t>
            </a:r>
            <a:r>
              <a:rPr sz="1430" spc="-285" dirty="0">
                <a:solidFill>
                  <a:srgbClr val="2F2F2D"/>
                </a:solidFill>
                <a:latin typeface="Courier New"/>
                <a:cs typeface="Courier New"/>
              </a:rPr>
              <a:t>brightness);</a:t>
            </a:r>
            <a:endParaRPr sz="143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47553" y="5602352"/>
            <a:ext cx="50062" cy="181108"/>
          </a:xfrm>
          <a:prstGeom prst="rect">
            <a:avLst/>
          </a:prstGeom>
        </p:spPr>
        <p:txBody>
          <a:bodyPr vert="horz" wrap="square" lIns="0" tIns="9303" rIns="0" bIns="0" rtlCol="0">
            <a:spAutoFit/>
          </a:bodyPr>
          <a:lstStyle/>
          <a:p>
            <a:pPr marL="8861">
              <a:spcBef>
                <a:spcPts val="73"/>
              </a:spcBef>
            </a:pPr>
            <a:r>
              <a:rPr sz="1116" spc="-91" dirty="0">
                <a:solidFill>
                  <a:srgbClr val="2F2F2D"/>
                </a:solidFill>
                <a:latin typeface="Arial"/>
                <a:cs typeface="Arial"/>
              </a:rPr>
              <a:t>}</a:t>
            </a:r>
            <a:endParaRPr sz="1116">
              <a:latin typeface="Arial"/>
              <a:cs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493E55E-01B6-4F5B-EF01-5CA930B59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264" y="2008378"/>
            <a:ext cx="3774994" cy="28034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C7C135-7892-C00C-0056-225A98F4A6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4300" y="2631259"/>
            <a:ext cx="3774993" cy="32344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629" y="467689"/>
            <a:ext cx="5210840" cy="906927"/>
          </a:xfrm>
          <a:prstGeom prst="rect">
            <a:avLst/>
          </a:prstGeom>
        </p:spPr>
        <p:txBody>
          <a:bodyPr vert="horz" wrap="square" lIns="0" tIns="34556" rIns="0" bIns="0" rtlCol="0">
            <a:spAutoFit/>
          </a:bodyPr>
          <a:lstStyle/>
          <a:p>
            <a:pPr marL="17279" marR="3544" indent="-8861">
              <a:lnSpc>
                <a:spcPts val="3440"/>
              </a:lnSpc>
              <a:spcBef>
                <a:spcPts val="272"/>
              </a:spcBef>
            </a:pPr>
            <a:r>
              <a:rPr sz="3200" spc="171" dirty="0">
                <a:solidFill>
                  <a:srgbClr val="1F1F1C"/>
                </a:solidFill>
                <a:latin typeface="+mj-lt"/>
                <a:ea typeface="+mj-ea"/>
                <a:cs typeface="+mj-cs"/>
              </a:rPr>
              <a:t>Project 2: Always-On Voice, Without Sacrificing Privacy.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091" y="1790321"/>
            <a:ext cx="1454445" cy="343137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163" spc="-119" dirty="0">
                <a:solidFill>
                  <a:srgbClr val="0A0A08"/>
                </a:solidFill>
                <a:latin typeface="Arial"/>
                <a:cs typeface="Arial"/>
              </a:rPr>
              <a:t>The</a:t>
            </a:r>
            <a:r>
              <a:rPr sz="2163" spc="-192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2163" spc="-77" dirty="0">
                <a:solidFill>
                  <a:srgbClr val="0A0A08"/>
                </a:solidFill>
                <a:latin typeface="Arial"/>
                <a:cs typeface="Arial"/>
              </a:rPr>
              <a:t>Problem</a:t>
            </a:r>
            <a:endParaRPr sz="216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159" y="2413784"/>
            <a:ext cx="4923317" cy="594230"/>
          </a:xfrm>
          <a:prstGeom prst="rect">
            <a:avLst/>
          </a:prstGeom>
        </p:spPr>
        <p:txBody>
          <a:bodyPr vert="horz" wrap="square" lIns="0" tIns="29683" rIns="0" bIns="0" rtlCol="0">
            <a:spAutoFit/>
          </a:bodyPr>
          <a:lstStyle/>
          <a:p>
            <a:pPr marL="9747" marR="3544" indent="-1329">
              <a:lnSpc>
                <a:spcPts val="2247"/>
              </a:lnSpc>
              <a:spcBef>
                <a:spcPts val="234"/>
              </a:spcBef>
            </a:pPr>
            <a:r>
              <a:rPr sz="1954" spc="-126" dirty="0">
                <a:solidFill>
                  <a:srgbClr val="0A0A08"/>
                </a:solidFill>
                <a:latin typeface="Arial"/>
                <a:cs typeface="Arial"/>
              </a:rPr>
              <a:t>How</a:t>
            </a:r>
            <a:r>
              <a:rPr sz="1954" spc="-147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84" dirty="0">
                <a:solidFill>
                  <a:srgbClr val="0A0A08"/>
                </a:solidFill>
                <a:latin typeface="Arial"/>
                <a:cs typeface="Arial"/>
              </a:rPr>
              <a:t>do</a:t>
            </a:r>
            <a:r>
              <a:rPr sz="1954" spc="-192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08" dirty="0">
                <a:solidFill>
                  <a:srgbClr val="0A0A08"/>
                </a:solidFill>
                <a:latin typeface="Arial"/>
                <a:cs typeface="Arial"/>
              </a:rPr>
              <a:t>devices</a:t>
            </a:r>
            <a:r>
              <a:rPr sz="1954" spc="-129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45" dirty="0">
                <a:solidFill>
                  <a:srgbClr val="0A0A08"/>
                </a:solidFill>
                <a:latin typeface="Arial"/>
                <a:cs typeface="Arial"/>
              </a:rPr>
              <a:t>like</a:t>
            </a:r>
            <a:r>
              <a:rPr sz="1954" spc="-199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36" dirty="0">
                <a:solidFill>
                  <a:srgbClr val="1D1D1A"/>
                </a:solidFill>
                <a:latin typeface="Arial"/>
                <a:cs typeface="Arial"/>
              </a:rPr>
              <a:t>'OK </a:t>
            </a:r>
            <a:r>
              <a:rPr sz="1954" spc="-133" dirty="0">
                <a:solidFill>
                  <a:srgbClr val="0A0A08"/>
                </a:solidFill>
                <a:latin typeface="Arial"/>
                <a:cs typeface="Arial"/>
              </a:rPr>
              <a:t>Google'</a:t>
            </a:r>
            <a:r>
              <a:rPr sz="1954" spc="-63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35" dirty="0">
                <a:solidFill>
                  <a:srgbClr val="0A0A08"/>
                </a:solidFill>
                <a:latin typeface="Arial"/>
                <a:cs typeface="Arial"/>
              </a:rPr>
              <a:t>or</a:t>
            </a:r>
            <a:r>
              <a:rPr sz="1954" spc="-213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98" dirty="0">
                <a:solidFill>
                  <a:srgbClr val="1D1D1A"/>
                </a:solidFill>
                <a:latin typeface="Arial"/>
                <a:cs typeface="Arial"/>
              </a:rPr>
              <a:t>'Alexa'</a:t>
            </a:r>
            <a:r>
              <a:rPr sz="1954" spc="-119" dirty="0">
                <a:solidFill>
                  <a:srgbClr val="1D1D1A"/>
                </a:solidFill>
                <a:latin typeface="Arial"/>
                <a:cs typeface="Arial"/>
              </a:rPr>
              <a:t> </a:t>
            </a:r>
            <a:r>
              <a:rPr sz="1954" spc="-7" dirty="0">
                <a:solidFill>
                  <a:srgbClr val="0A0A08"/>
                </a:solidFill>
                <a:latin typeface="Arial"/>
                <a:cs typeface="Arial"/>
              </a:rPr>
              <a:t>listen </a:t>
            </a:r>
            <a:r>
              <a:rPr sz="1954" spc="-73" dirty="0">
                <a:solidFill>
                  <a:srgbClr val="0A0A08"/>
                </a:solidFill>
                <a:latin typeface="Arial"/>
                <a:cs typeface="Arial"/>
              </a:rPr>
              <a:t>constantly</a:t>
            </a:r>
            <a:r>
              <a:rPr sz="1954" spc="-21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52" dirty="0">
                <a:solidFill>
                  <a:srgbClr val="0A0A08"/>
                </a:solidFill>
                <a:latin typeface="Arial"/>
                <a:cs typeface="Arial"/>
              </a:rPr>
              <a:t>without</a:t>
            </a:r>
            <a:r>
              <a:rPr sz="1954" spc="-94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05" dirty="0">
                <a:solidFill>
                  <a:srgbClr val="1D1D1A"/>
                </a:solidFill>
                <a:latin typeface="Arial"/>
                <a:cs typeface="Arial"/>
              </a:rPr>
              <a:t>sending</a:t>
            </a:r>
            <a:r>
              <a:rPr sz="1954" spc="-202" dirty="0">
                <a:solidFill>
                  <a:srgbClr val="1D1D1A"/>
                </a:solidFill>
                <a:latin typeface="Arial"/>
                <a:cs typeface="Arial"/>
              </a:rPr>
              <a:t> </a:t>
            </a:r>
            <a:r>
              <a:rPr sz="1954" spc="-28" dirty="0">
                <a:solidFill>
                  <a:srgbClr val="0A0A08"/>
                </a:solidFill>
                <a:latin typeface="Arial"/>
                <a:cs typeface="Arial"/>
              </a:rPr>
              <a:t>all</a:t>
            </a:r>
            <a:r>
              <a:rPr sz="1954" spc="-279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84" dirty="0">
                <a:solidFill>
                  <a:srgbClr val="0A0A08"/>
                </a:solidFill>
                <a:latin typeface="Arial"/>
                <a:cs typeface="Arial"/>
              </a:rPr>
              <a:t>audio</a:t>
            </a:r>
            <a:r>
              <a:rPr sz="1954" spc="-262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63" dirty="0">
                <a:solidFill>
                  <a:srgbClr val="0A0A08"/>
                </a:solidFill>
                <a:latin typeface="Arial"/>
                <a:cs typeface="Arial"/>
              </a:rPr>
              <a:t>to</a:t>
            </a:r>
            <a:r>
              <a:rPr sz="1954" spc="-262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52" dirty="0">
                <a:solidFill>
                  <a:srgbClr val="0A0A08"/>
                </a:solidFill>
                <a:latin typeface="Arial"/>
                <a:cs typeface="Arial"/>
              </a:rPr>
              <a:t>the</a:t>
            </a:r>
            <a:r>
              <a:rPr sz="1954" spc="-223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45" dirty="0">
                <a:solidFill>
                  <a:srgbClr val="0A0A08"/>
                </a:solidFill>
                <a:latin typeface="Arial"/>
                <a:cs typeface="Arial"/>
              </a:rPr>
              <a:t>cloud?</a:t>
            </a:r>
            <a:endParaRPr sz="195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929" y="5406406"/>
            <a:ext cx="354419" cy="623659"/>
          </a:xfrm>
          <a:prstGeom prst="rect">
            <a:avLst/>
          </a:prstGeom>
        </p:spPr>
        <p:txBody>
          <a:bodyPr vert="horz" wrap="square" lIns="0" tIns="11519" rIns="0" bIns="0" rtlCol="0">
            <a:spAutoFit/>
          </a:bodyPr>
          <a:lstStyle/>
          <a:p>
            <a:pPr marL="8861">
              <a:spcBef>
                <a:spcPts val="91"/>
              </a:spcBef>
            </a:pPr>
            <a:r>
              <a:rPr sz="3977" spc="-265" dirty="0">
                <a:solidFill>
                  <a:srgbClr val="492F2A"/>
                </a:solidFill>
                <a:latin typeface="Times New Roman"/>
                <a:cs typeface="Times New Roman"/>
              </a:rPr>
              <a:t>D</a:t>
            </a:r>
            <a:endParaRPr sz="397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9203" y="3384605"/>
            <a:ext cx="3028950" cy="601387"/>
          </a:xfrm>
          <a:prstGeom prst="rect">
            <a:avLst/>
          </a:prstGeom>
        </p:spPr>
        <p:txBody>
          <a:bodyPr vert="horz" wrap="square" lIns="0" tIns="36771" rIns="0" bIns="0" rtlCol="0">
            <a:spAutoFit/>
          </a:bodyPr>
          <a:lstStyle/>
          <a:p>
            <a:pPr marL="11076" marR="3544" indent="-2658">
              <a:lnSpc>
                <a:spcPts val="2177"/>
              </a:lnSpc>
              <a:spcBef>
                <a:spcPts val="290"/>
              </a:spcBef>
            </a:pPr>
            <a:r>
              <a:rPr sz="1954" b="1" spc="-140" dirty="0">
                <a:solidFill>
                  <a:srgbClr val="0A0A08"/>
                </a:solidFill>
                <a:latin typeface="Arial"/>
                <a:cs typeface="Arial"/>
              </a:rPr>
              <a:t>Privacy:</a:t>
            </a:r>
            <a:r>
              <a:rPr sz="1954" b="1" spc="-153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08" dirty="0">
                <a:solidFill>
                  <a:srgbClr val="0A0A08"/>
                </a:solidFill>
                <a:latin typeface="Arial"/>
                <a:cs typeface="Arial"/>
              </a:rPr>
              <a:t>Streaming</a:t>
            </a:r>
            <a:r>
              <a:rPr sz="1954" spc="-126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28" dirty="0">
                <a:solidFill>
                  <a:srgbClr val="0A0A08"/>
                </a:solidFill>
                <a:latin typeface="Arial"/>
                <a:cs typeface="Arial"/>
              </a:rPr>
              <a:t>all</a:t>
            </a:r>
            <a:r>
              <a:rPr sz="1954" spc="-192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05" dirty="0">
                <a:solidFill>
                  <a:srgbClr val="0A0A08"/>
                </a:solidFill>
                <a:latin typeface="Arial"/>
                <a:cs typeface="Arial"/>
              </a:rPr>
              <a:t>audio</a:t>
            </a:r>
            <a:r>
              <a:rPr sz="1954" spc="-167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7" dirty="0">
                <a:solidFill>
                  <a:srgbClr val="0A0A08"/>
                </a:solidFill>
                <a:latin typeface="Arial"/>
                <a:cs typeface="Arial"/>
              </a:rPr>
              <a:t>is </a:t>
            </a:r>
            <a:r>
              <a:rPr sz="1954" spc="-52" dirty="0">
                <a:solidFill>
                  <a:srgbClr val="0A0A08"/>
                </a:solidFill>
                <a:latin typeface="Arial"/>
                <a:cs typeface="Arial"/>
              </a:rPr>
              <a:t>unacceptable.</a:t>
            </a:r>
            <a:endParaRPr sz="195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9203" y="4408867"/>
            <a:ext cx="3426785" cy="594230"/>
          </a:xfrm>
          <a:prstGeom prst="rect">
            <a:avLst/>
          </a:prstGeom>
        </p:spPr>
        <p:txBody>
          <a:bodyPr vert="horz" wrap="square" lIns="0" tIns="29683" rIns="0" bIns="0" rtlCol="0">
            <a:spAutoFit/>
          </a:bodyPr>
          <a:lstStyle/>
          <a:p>
            <a:pPr marL="10189" marR="3544" indent="-1772">
              <a:lnSpc>
                <a:spcPts val="2247"/>
              </a:lnSpc>
              <a:spcBef>
                <a:spcPts val="234"/>
              </a:spcBef>
            </a:pPr>
            <a:r>
              <a:rPr sz="1954" b="1" spc="-133" dirty="0">
                <a:solidFill>
                  <a:srgbClr val="0A0A08"/>
                </a:solidFill>
                <a:latin typeface="Arial"/>
                <a:cs typeface="Arial"/>
              </a:rPr>
              <a:t>Bandwidth:</a:t>
            </a:r>
            <a:r>
              <a:rPr sz="1954" b="1" spc="-119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05" dirty="0">
                <a:solidFill>
                  <a:srgbClr val="0A0A08"/>
                </a:solidFill>
                <a:latin typeface="Arial"/>
                <a:cs typeface="Arial"/>
              </a:rPr>
              <a:t>Constant</a:t>
            </a:r>
            <a:r>
              <a:rPr sz="1954" spc="-21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94" dirty="0">
                <a:solidFill>
                  <a:srgbClr val="1D1D1A"/>
                </a:solidFill>
                <a:latin typeface="Arial"/>
                <a:cs typeface="Arial"/>
              </a:rPr>
              <a:t>streaming</a:t>
            </a:r>
            <a:r>
              <a:rPr sz="1954" spc="-142" dirty="0">
                <a:solidFill>
                  <a:srgbClr val="1D1D1A"/>
                </a:solidFill>
                <a:latin typeface="Arial"/>
                <a:cs typeface="Arial"/>
              </a:rPr>
              <a:t> </a:t>
            </a:r>
            <a:r>
              <a:rPr sz="1954" spc="-17" dirty="0">
                <a:solidFill>
                  <a:srgbClr val="1D1D1A"/>
                </a:solidFill>
                <a:latin typeface="Arial"/>
                <a:cs typeface="Arial"/>
              </a:rPr>
              <a:t>is </a:t>
            </a:r>
            <a:r>
              <a:rPr sz="1954" spc="-63" dirty="0">
                <a:solidFill>
                  <a:srgbClr val="1D1D1A"/>
                </a:solidFill>
                <a:latin typeface="Arial"/>
                <a:cs typeface="Arial"/>
              </a:rPr>
              <a:t>impractical</a:t>
            </a:r>
            <a:r>
              <a:rPr sz="1954" spc="-87" dirty="0">
                <a:solidFill>
                  <a:srgbClr val="1D1D1A"/>
                </a:solidFill>
                <a:latin typeface="Arial"/>
                <a:cs typeface="Arial"/>
              </a:rPr>
              <a:t> </a:t>
            </a:r>
            <a:r>
              <a:rPr sz="1954" spc="-105" dirty="0">
                <a:solidFill>
                  <a:srgbClr val="0A0A08"/>
                </a:solidFill>
                <a:latin typeface="Arial"/>
                <a:cs typeface="Arial"/>
              </a:rPr>
              <a:t>and</a:t>
            </a:r>
            <a:r>
              <a:rPr sz="1954" spc="-269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7" dirty="0">
                <a:solidFill>
                  <a:srgbClr val="0A0A08"/>
                </a:solidFill>
                <a:latin typeface="Arial"/>
                <a:cs typeface="Arial"/>
              </a:rPr>
              <a:t>costly.</a:t>
            </a:r>
            <a:endParaRPr sz="195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9202" y="5433127"/>
            <a:ext cx="3992526" cy="594230"/>
          </a:xfrm>
          <a:prstGeom prst="rect">
            <a:avLst/>
          </a:prstGeom>
        </p:spPr>
        <p:txBody>
          <a:bodyPr vert="horz" wrap="square" lIns="0" tIns="29683" rIns="0" bIns="0" rtlCol="0">
            <a:spAutoFit/>
          </a:bodyPr>
          <a:lstStyle/>
          <a:p>
            <a:pPr marL="9747" marR="3544" indent="-1329">
              <a:lnSpc>
                <a:spcPts val="2247"/>
              </a:lnSpc>
              <a:spcBef>
                <a:spcPts val="234"/>
              </a:spcBef>
            </a:pPr>
            <a:r>
              <a:rPr sz="1954" b="1" spc="-115" dirty="0">
                <a:solidFill>
                  <a:srgbClr val="0A0A08"/>
                </a:solidFill>
                <a:latin typeface="Arial"/>
                <a:cs typeface="Arial"/>
              </a:rPr>
              <a:t>Battery:</a:t>
            </a:r>
            <a:r>
              <a:rPr sz="1954" b="1" spc="-140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87" dirty="0">
                <a:solidFill>
                  <a:srgbClr val="0A0A08"/>
                </a:solidFill>
                <a:latin typeface="Arial"/>
                <a:cs typeface="Arial"/>
              </a:rPr>
              <a:t>Network</a:t>
            </a:r>
            <a:r>
              <a:rPr sz="1954" spc="-150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91" dirty="0">
                <a:solidFill>
                  <a:srgbClr val="1D1D1A"/>
                </a:solidFill>
                <a:latin typeface="Arial"/>
                <a:cs typeface="Arial"/>
              </a:rPr>
              <a:t>communication</a:t>
            </a:r>
            <a:r>
              <a:rPr sz="1954" spc="73" dirty="0">
                <a:solidFill>
                  <a:srgbClr val="1D1D1A"/>
                </a:solidFill>
                <a:latin typeface="Arial"/>
                <a:cs typeface="Arial"/>
              </a:rPr>
              <a:t> </a:t>
            </a:r>
            <a:r>
              <a:rPr sz="1954" spc="-63" dirty="0">
                <a:solidFill>
                  <a:srgbClr val="0A0A08"/>
                </a:solidFill>
                <a:latin typeface="Arial"/>
                <a:cs typeface="Arial"/>
              </a:rPr>
              <a:t>would </a:t>
            </a:r>
            <a:r>
              <a:rPr sz="1954" spc="-70" dirty="0">
                <a:solidFill>
                  <a:srgbClr val="0A0A08"/>
                </a:solidFill>
                <a:latin typeface="Arial"/>
                <a:cs typeface="Arial"/>
              </a:rPr>
              <a:t>drain</a:t>
            </a:r>
            <a:r>
              <a:rPr sz="1954" spc="-209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70" dirty="0">
                <a:solidFill>
                  <a:srgbClr val="0A0A08"/>
                </a:solidFill>
                <a:latin typeface="Arial"/>
                <a:cs typeface="Arial"/>
              </a:rPr>
              <a:t>a</a:t>
            </a:r>
            <a:r>
              <a:rPr sz="1954" spc="-209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05" dirty="0">
                <a:solidFill>
                  <a:srgbClr val="0A0A08"/>
                </a:solidFill>
                <a:latin typeface="Arial"/>
                <a:cs typeface="Arial"/>
              </a:rPr>
              <a:t>mobile</a:t>
            </a:r>
            <a:r>
              <a:rPr sz="1954" spc="-94" dirty="0">
                <a:solidFill>
                  <a:srgbClr val="0A0A08"/>
                </a:solidFill>
                <a:latin typeface="Arial"/>
                <a:cs typeface="Arial"/>
              </a:rPr>
              <a:t> device</a:t>
            </a:r>
            <a:r>
              <a:rPr sz="1954" spc="-202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dirty="0">
                <a:solidFill>
                  <a:srgbClr val="0A0A08"/>
                </a:solidFill>
                <a:latin typeface="Arial"/>
                <a:cs typeface="Arial"/>
              </a:rPr>
              <a:t>in</a:t>
            </a:r>
            <a:r>
              <a:rPr sz="1954" spc="-290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7" dirty="0">
                <a:solidFill>
                  <a:srgbClr val="0A0A08"/>
                </a:solidFill>
                <a:latin typeface="Arial"/>
                <a:cs typeface="Arial"/>
              </a:rPr>
              <a:t>hours</a:t>
            </a:r>
            <a:r>
              <a:rPr sz="1954" spc="-7" dirty="0">
                <a:solidFill>
                  <a:srgbClr val="2D2D2B"/>
                </a:solidFill>
                <a:latin typeface="Arial"/>
                <a:cs typeface="Arial"/>
              </a:rPr>
              <a:t>.</a:t>
            </a:r>
            <a:endParaRPr sz="195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11313" y="463236"/>
            <a:ext cx="2334290" cy="343137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163" spc="-119" dirty="0">
                <a:solidFill>
                  <a:srgbClr val="0A0A08"/>
                </a:solidFill>
                <a:latin typeface="Arial"/>
                <a:cs typeface="Arial"/>
              </a:rPr>
              <a:t>The</a:t>
            </a:r>
            <a:r>
              <a:rPr sz="2163" spc="-202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2163" spc="-91" dirty="0">
                <a:solidFill>
                  <a:srgbClr val="0A0A08"/>
                </a:solidFill>
                <a:latin typeface="Arial"/>
                <a:cs typeface="Arial"/>
              </a:rPr>
              <a:t>TinyML</a:t>
            </a:r>
            <a:r>
              <a:rPr sz="2163" spc="-177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2163" spc="-38" dirty="0">
                <a:solidFill>
                  <a:srgbClr val="0A0A08"/>
                </a:solidFill>
                <a:latin typeface="Arial"/>
                <a:cs typeface="Arial"/>
              </a:rPr>
              <a:t>Solution</a:t>
            </a:r>
            <a:endParaRPr sz="216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92329" y="1070756"/>
            <a:ext cx="2678519" cy="705092"/>
          </a:xfrm>
          <a:prstGeom prst="rect">
            <a:avLst/>
          </a:prstGeom>
        </p:spPr>
        <p:txBody>
          <a:bodyPr vert="horz" wrap="square" lIns="0" tIns="106326" rIns="0" bIns="0" rtlCol="0">
            <a:spAutoFit/>
          </a:bodyPr>
          <a:lstStyle/>
          <a:p>
            <a:pPr>
              <a:spcBef>
                <a:spcPts val="837"/>
              </a:spcBef>
            </a:pPr>
            <a:r>
              <a:rPr sz="1954" spc="-94" dirty="0">
                <a:solidFill>
                  <a:srgbClr val="0A0A08"/>
                </a:solidFill>
                <a:latin typeface="Arial"/>
                <a:cs typeface="Arial"/>
              </a:rPr>
              <a:t>Main</a:t>
            </a:r>
            <a:r>
              <a:rPr sz="1954" spc="-213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12" dirty="0">
                <a:solidFill>
                  <a:srgbClr val="0A0A08"/>
                </a:solidFill>
                <a:latin typeface="Arial"/>
                <a:cs typeface="Arial"/>
              </a:rPr>
              <a:t>Processor</a:t>
            </a:r>
            <a:r>
              <a:rPr sz="1954" spc="-42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63" dirty="0">
                <a:solidFill>
                  <a:srgbClr val="0A0A08"/>
                </a:solidFill>
                <a:latin typeface="Arial"/>
                <a:cs typeface="Arial"/>
              </a:rPr>
              <a:t>&amp;</a:t>
            </a:r>
            <a:r>
              <a:rPr sz="1954" spc="-213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49" dirty="0">
                <a:solidFill>
                  <a:srgbClr val="0A0A08"/>
                </a:solidFill>
                <a:latin typeface="Arial"/>
                <a:cs typeface="Arial"/>
              </a:rPr>
              <a:t>Network</a:t>
            </a:r>
            <a:endParaRPr sz="1954">
              <a:latin typeface="Arial"/>
              <a:cs typeface="Arial"/>
            </a:endParaRPr>
          </a:p>
          <a:p>
            <a:pPr algn="r">
              <a:spcBef>
                <a:spcPts val="562"/>
              </a:spcBef>
            </a:pPr>
            <a:r>
              <a:rPr sz="1430" spc="-35" dirty="0">
                <a:solidFill>
                  <a:srgbClr val="AC9970"/>
                </a:solidFill>
                <a:latin typeface="Arial"/>
                <a:cs typeface="Arial"/>
              </a:rPr>
              <a:t>\</a:t>
            </a:r>
            <a:endParaRPr sz="143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37635" y="1536483"/>
            <a:ext cx="250751" cy="229902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>
              <a:spcBef>
                <a:spcPts val="77"/>
              </a:spcBef>
              <a:tabLst>
                <a:tab pos="194494" algn="l"/>
              </a:tabLst>
            </a:pPr>
            <a:r>
              <a:rPr sz="1430" spc="-35" dirty="0">
                <a:solidFill>
                  <a:srgbClr val="AC9970"/>
                </a:solidFill>
                <a:latin typeface="Arial"/>
                <a:cs typeface="Arial"/>
              </a:rPr>
              <a:t>I</a:t>
            </a:r>
            <a:r>
              <a:rPr sz="1430" dirty="0">
                <a:solidFill>
                  <a:srgbClr val="AC9970"/>
                </a:solidFill>
                <a:latin typeface="Arial"/>
                <a:cs typeface="Arial"/>
              </a:rPr>
              <a:t>	</a:t>
            </a:r>
            <a:r>
              <a:rPr sz="1430" spc="-35" dirty="0">
                <a:solidFill>
                  <a:srgbClr val="AC9970"/>
                </a:solidFill>
                <a:latin typeface="Arial"/>
                <a:cs typeface="Arial"/>
              </a:rPr>
              <a:t>/</a:t>
            </a:r>
            <a:endParaRPr sz="143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73002" y="1670082"/>
            <a:ext cx="965348" cy="585637"/>
          </a:xfrm>
          <a:prstGeom prst="rect">
            <a:avLst/>
          </a:prstGeom>
        </p:spPr>
        <p:txBody>
          <a:bodyPr vert="horz" wrap="square" lIns="0" tIns="11076" rIns="0" bIns="0" rtlCol="0">
            <a:spAutoFit/>
          </a:bodyPr>
          <a:lstStyle/>
          <a:p>
            <a:pPr>
              <a:spcBef>
                <a:spcPts val="87"/>
              </a:spcBef>
              <a:tabLst>
                <a:tab pos="833357" algn="l"/>
              </a:tabLst>
            </a:pPr>
            <a:r>
              <a:rPr sz="3733" spc="-35" dirty="0">
                <a:solidFill>
                  <a:srgbClr val="AC9970"/>
                </a:solidFill>
                <a:latin typeface="Times New Roman"/>
                <a:cs typeface="Times New Roman"/>
              </a:rPr>
              <a:t>-</a:t>
            </a:r>
            <a:r>
              <a:rPr sz="3733" dirty="0">
                <a:solidFill>
                  <a:srgbClr val="AC9970"/>
                </a:solidFill>
                <a:latin typeface="Times New Roman"/>
                <a:cs typeface="Times New Roman"/>
              </a:rPr>
              <a:t>	</a:t>
            </a:r>
            <a:r>
              <a:rPr sz="3105" spc="-35" dirty="0">
                <a:solidFill>
                  <a:srgbClr val="AC9970"/>
                </a:solidFill>
                <a:latin typeface="Arial"/>
                <a:cs typeface="Arial"/>
              </a:rPr>
              <a:t>-</a:t>
            </a:r>
            <a:endParaRPr sz="310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65742" y="3086234"/>
            <a:ext cx="1935126" cy="272863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709" spc="-140" dirty="0">
                <a:solidFill>
                  <a:srgbClr val="AC9970"/>
                </a:solidFill>
                <a:latin typeface="Arial"/>
                <a:cs typeface="Arial"/>
              </a:rPr>
              <a:t>Wake</a:t>
            </a:r>
            <a:r>
              <a:rPr sz="1709" spc="-108" dirty="0">
                <a:solidFill>
                  <a:srgbClr val="AC9970"/>
                </a:solidFill>
                <a:latin typeface="Arial"/>
                <a:cs typeface="Arial"/>
              </a:rPr>
              <a:t> </a:t>
            </a:r>
            <a:r>
              <a:rPr sz="1709" spc="-91" dirty="0">
                <a:solidFill>
                  <a:srgbClr val="AC9970"/>
                </a:solidFill>
                <a:latin typeface="Arial"/>
                <a:cs typeface="Arial"/>
              </a:rPr>
              <a:t>Word</a:t>
            </a:r>
            <a:r>
              <a:rPr sz="1709" spc="-133" dirty="0">
                <a:solidFill>
                  <a:srgbClr val="AC9970"/>
                </a:solidFill>
                <a:latin typeface="Arial"/>
                <a:cs typeface="Arial"/>
              </a:rPr>
              <a:t> </a:t>
            </a:r>
            <a:r>
              <a:rPr sz="1709" spc="-49" dirty="0">
                <a:solidFill>
                  <a:srgbClr val="AC9970"/>
                </a:solidFill>
                <a:latin typeface="Arial"/>
                <a:cs typeface="Arial"/>
              </a:rPr>
              <a:t>Detected!</a:t>
            </a:r>
            <a:endParaRPr sz="1709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7516" y="4342067"/>
            <a:ext cx="1688805" cy="262219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164368">
              <a:spcBef>
                <a:spcPts val="77"/>
              </a:spcBef>
            </a:pPr>
            <a:r>
              <a:rPr sz="1640" spc="-108" dirty="0">
                <a:solidFill>
                  <a:srgbClr val="0A0A08"/>
                </a:solidFill>
                <a:latin typeface="Arial"/>
                <a:cs typeface="Arial"/>
              </a:rPr>
              <a:t>Always</a:t>
            </a:r>
            <a:r>
              <a:rPr sz="1640" spc="-101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640" spc="-7" dirty="0">
                <a:solidFill>
                  <a:srgbClr val="0A0A08"/>
                </a:solidFill>
                <a:latin typeface="Arial"/>
                <a:cs typeface="Arial"/>
              </a:rPr>
              <a:t>List</a:t>
            </a:r>
            <a:r>
              <a:rPr sz="1640" spc="-7" dirty="0">
                <a:solidFill>
                  <a:srgbClr val="2D2D2B"/>
                </a:solidFill>
                <a:latin typeface="Arial"/>
                <a:cs typeface="Arial"/>
              </a:rPr>
              <a:t>e</a:t>
            </a:r>
            <a:r>
              <a:rPr sz="1640" spc="-7" dirty="0">
                <a:solidFill>
                  <a:srgbClr val="0A0A08"/>
                </a:solidFill>
                <a:latin typeface="Arial"/>
                <a:cs typeface="Arial"/>
              </a:rPr>
              <a:t>ning</a:t>
            </a:r>
            <a:endParaRPr sz="164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52286" y="3874469"/>
            <a:ext cx="1296729" cy="509979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lnSpc>
                <a:spcPts val="1933"/>
              </a:lnSpc>
              <a:spcBef>
                <a:spcPts val="77"/>
              </a:spcBef>
            </a:pPr>
            <a:r>
              <a:rPr sz="1674" b="1" spc="-115" dirty="0">
                <a:solidFill>
                  <a:srgbClr val="0A0A08"/>
                </a:solidFill>
                <a:latin typeface="Arial"/>
                <a:cs typeface="Arial"/>
              </a:rPr>
              <a:t>TinyML</a:t>
            </a:r>
            <a:r>
              <a:rPr sz="1674" b="1" spc="-147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674" b="1" spc="-45" dirty="0">
                <a:solidFill>
                  <a:srgbClr val="0A0A08"/>
                </a:solidFill>
                <a:latin typeface="Arial"/>
                <a:cs typeface="Arial"/>
              </a:rPr>
              <a:t>Model</a:t>
            </a:r>
            <a:endParaRPr sz="1674">
              <a:latin typeface="Arial"/>
              <a:cs typeface="Arial"/>
            </a:endParaRPr>
          </a:p>
          <a:p>
            <a:pPr marL="8861">
              <a:lnSpc>
                <a:spcPts val="1974"/>
              </a:lnSpc>
            </a:pPr>
            <a:r>
              <a:rPr sz="1709" spc="-7" dirty="0">
                <a:solidFill>
                  <a:srgbClr val="1D1D1A"/>
                </a:solidFill>
                <a:latin typeface="Arial"/>
                <a:cs typeface="Arial"/>
              </a:rPr>
              <a:t>(&lt;1</a:t>
            </a:r>
            <a:r>
              <a:rPr sz="1709" spc="-7" dirty="0">
                <a:solidFill>
                  <a:srgbClr val="0A0A08"/>
                </a:solidFill>
                <a:latin typeface="Arial"/>
                <a:cs typeface="Arial"/>
              </a:rPr>
              <a:t>mW)</a:t>
            </a:r>
            <a:endParaRPr sz="1709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44701" y="4934356"/>
            <a:ext cx="5056224" cy="875853"/>
          </a:xfrm>
          <a:prstGeom prst="rect">
            <a:avLst/>
          </a:prstGeom>
        </p:spPr>
        <p:txBody>
          <a:bodyPr vert="horz" wrap="square" lIns="0" tIns="27467" rIns="0" bIns="0" rtlCol="0">
            <a:spAutoFit/>
          </a:bodyPr>
          <a:lstStyle/>
          <a:p>
            <a:pPr marL="8861" marR="3544" indent="11076">
              <a:lnSpc>
                <a:spcPct val="94200"/>
              </a:lnSpc>
              <a:spcBef>
                <a:spcPts val="216"/>
              </a:spcBef>
            </a:pPr>
            <a:r>
              <a:rPr sz="1954" spc="-147" dirty="0">
                <a:solidFill>
                  <a:srgbClr val="0A0A08"/>
                </a:solidFill>
                <a:latin typeface="Arial"/>
                <a:cs typeface="Arial"/>
              </a:rPr>
              <a:t>A</a:t>
            </a:r>
            <a:r>
              <a:rPr sz="1954" spc="-244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45" dirty="0">
                <a:solidFill>
                  <a:srgbClr val="0A0A08"/>
                </a:solidFill>
                <a:latin typeface="Arial"/>
                <a:cs typeface="Arial"/>
              </a:rPr>
              <a:t>tiny,</a:t>
            </a:r>
            <a:r>
              <a:rPr sz="1954" spc="-241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66" dirty="0">
                <a:solidFill>
                  <a:srgbClr val="0A0A08"/>
                </a:solidFill>
                <a:latin typeface="Arial"/>
                <a:cs typeface="Arial"/>
              </a:rPr>
              <a:t>ultra-</a:t>
            </a:r>
            <a:r>
              <a:rPr sz="1954" spc="-77" dirty="0">
                <a:solidFill>
                  <a:srgbClr val="0A0A08"/>
                </a:solidFill>
                <a:latin typeface="Arial"/>
                <a:cs typeface="Arial"/>
              </a:rPr>
              <a:t>low-</a:t>
            </a:r>
            <a:r>
              <a:rPr sz="1954" spc="-91" dirty="0">
                <a:solidFill>
                  <a:srgbClr val="0A0A08"/>
                </a:solidFill>
                <a:latin typeface="Arial"/>
                <a:cs typeface="Arial"/>
              </a:rPr>
              <a:t>power</a:t>
            </a:r>
            <a:r>
              <a:rPr sz="1954" spc="-160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05" dirty="0">
                <a:solidFill>
                  <a:srgbClr val="0A0A08"/>
                </a:solidFill>
                <a:latin typeface="Arial"/>
                <a:cs typeface="Arial"/>
              </a:rPr>
              <a:t>model</a:t>
            </a:r>
            <a:r>
              <a:rPr sz="1954" spc="-87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91" dirty="0">
                <a:solidFill>
                  <a:srgbClr val="0A0A08"/>
                </a:solidFill>
                <a:latin typeface="Arial"/>
                <a:cs typeface="Arial"/>
              </a:rPr>
              <a:t>runs</a:t>
            </a:r>
            <a:r>
              <a:rPr sz="1954" spc="-126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84" dirty="0">
                <a:solidFill>
                  <a:srgbClr val="0A0A08"/>
                </a:solidFill>
                <a:latin typeface="Arial"/>
                <a:cs typeface="Arial"/>
              </a:rPr>
              <a:t>locally,</a:t>
            </a:r>
            <a:r>
              <a:rPr sz="1954" spc="-147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28" dirty="0">
                <a:solidFill>
                  <a:srgbClr val="0A0A08"/>
                </a:solidFill>
                <a:latin typeface="Arial"/>
                <a:cs typeface="Arial"/>
              </a:rPr>
              <a:t>listening </a:t>
            </a:r>
            <a:r>
              <a:rPr sz="1954" spc="-14" dirty="0">
                <a:solidFill>
                  <a:srgbClr val="0A0A08"/>
                </a:solidFill>
                <a:latin typeface="Arial"/>
                <a:cs typeface="Arial"/>
              </a:rPr>
              <a:t>for</a:t>
            </a:r>
            <a:r>
              <a:rPr sz="1954" spc="-171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52" dirty="0">
                <a:solidFill>
                  <a:srgbClr val="0A0A08"/>
                </a:solidFill>
                <a:latin typeface="Arial"/>
                <a:cs typeface="Arial"/>
              </a:rPr>
              <a:t>just</a:t>
            </a:r>
            <a:r>
              <a:rPr sz="1954" spc="-153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35" dirty="0">
                <a:solidFill>
                  <a:srgbClr val="0A0A08"/>
                </a:solidFill>
                <a:latin typeface="Arial"/>
                <a:cs typeface="Arial"/>
              </a:rPr>
              <a:t>the</a:t>
            </a:r>
            <a:r>
              <a:rPr sz="1954" spc="-209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22" dirty="0">
                <a:solidFill>
                  <a:srgbClr val="0A0A08"/>
                </a:solidFill>
                <a:latin typeface="Arial"/>
                <a:cs typeface="Arial"/>
              </a:rPr>
              <a:t>wake</a:t>
            </a:r>
            <a:r>
              <a:rPr sz="1954" spc="-167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66" dirty="0">
                <a:solidFill>
                  <a:srgbClr val="0A0A08"/>
                </a:solidFill>
                <a:latin typeface="Arial"/>
                <a:cs typeface="Arial"/>
              </a:rPr>
              <a:t>word.</a:t>
            </a:r>
            <a:r>
              <a:rPr sz="1954" spc="-314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dirty="0">
                <a:solidFill>
                  <a:srgbClr val="0A0A08"/>
                </a:solidFill>
                <a:latin typeface="Arial"/>
                <a:cs typeface="Arial"/>
              </a:rPr>
              <a:t>It</a:t>
            </a:r>
            <a:r>
              <a:rPr sz="1954" spc="-28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77" dirty="0">
                <a:solidFill>
                  <a:srgbClr val="0A0A08"/>
                </a:solidFill>
                <a:latin typeface="Arial"/>
                <a:cs typeface="Arial"/>
              </a:rPr>
              <a:t>only</a:t>
            </a:r>
            <a:r>
              <a:rPr sz="1954" spc="-157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05" dirty="0">
                <a:solidFill>
                  <a:srgbClr val="1D1D1A"/>
                </a:solidFill>
                <a:latin typeface="Arial"/>
                <a:cs typeface="Arial"/>
              </a:rPr>
              <a:t>'wakes</a:t>
            </a:r>
            <a:r>
              <a:rPr sz="1954" spc="-164" dirty="0">
                <a:solidFill>
                  <a:srgbClr val="1D1D1A"/>
                </a:solidFill>
                <a:latin typeface="Arial"/>
                <a:cs typeface="Arial"/>
              </a:rPr>
              <a:t> </a:t>
            </a:r>
            <a:r>
              <a:rPr sz="1954" spc="-17" dirty="0">
                <a:solidFill>
                  <a:srgbClr val="0A0A08"/>
                </a:solidFill>
                <a:latin typeface="Arial"/>
                <a:cs typeface="Arial"/>
              </a:rPr>
              <a:t>up'</a:t>
            </a:r>
            <a:r>
              <a:rPr sz="1954" spc="-262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35" dirty="0">
                <a:solidFill>
                  <a:srgbClr val="0A0A08"/>
                </a:solidFill>
                <a:latin typeface="Arial"/>
                <a:cs typeface="Arial"/>
              </a:rPr>
              <a:t>the</a:t>
            </a:r>
            <a:r>
              <a:rPr sz="1954" spc="-195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4" dirty="0">
                <a:solidFill>
                  <a:srgbClr val="0A0A08"/>
                </a:solidFill>
                <a:latin typeface="Arial"/>
                <a:cs typeface="Arial"/>
              </a:rPr>
              <a:t>main </a:t>
            </a:r>
            <a:r>
              <a:rPr sz="1954" spc="-112" dirty="0">
                <a:solidFill>
                  <a:srgbClr val="0A0A08"/>
                </a:solidFill>
                <a:latin typeface="Arial"/>
                <a:cs typeface="Arial"/>
              </a:rPr>
              <a:t>processor</a:t>
            </a:r>
            <a:r>
              <a:rPr sz="1954" spc="-59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84" dirty="0">
                <a:solidFill>
                  <a:srgbClr val="0A0A08"/>
                </a:solidFill>
                <a:latin typeface="Arial"/>
                <a:cs typeface="Arial"/>
              </a:rPr>
              <a:t>and</a:t>
            </a:r>
            <a:r>
              <a:rPr sz="1954" spc="-227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73" dirty="0">
                <a:solidFill>
                  <a:srgbClr val="0A0A08"/>
                </a:solidFill>
                <a:latin typeface="Arial"/>
                <a:cs typeface="Arial"/>
              </a:rPr>
              <a:t>network</a:t>
            </a:r>
            <a:r>
              <a:rPr sz="1954" spc="-45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126" dirty="0">
                <a:solidFill>
                  <a:srgbClr val="0A0A08"/>
                </a:solidFill>
                <a:latin typeface="Arial"/>
                <a:cs typeface="Arial"/>
              </a:rPr>
              <a:t>when</a:t>
            </a:r>
            <a:r>
              <a:rPr sz="1954" spc="-181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70" dirty="0">
                <a:solidFill>
                  <a:srgbClr val="0A0A08"/>
                </a:solidFill>
                <a:latin typeface="Arial"/>
                <a:cs typeface="Arial"/>
              </a:rPr>
              <a:t>a</a:t>
            </a:r>
            <a:r>
              <a:rPr sz="1954" spc="-213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84" dirty="0">
                <a:solidFill>
                  <a:srgbClr val="0A0A08"/>
                </a:solidFill>
                <a:latin typeface="Arial"/>
                <a:cs typeface="Arial"/>
              </a:rPr>
              <a:t>match</a:t>
            </a:r>
            <a:r>
              <a:rPr sz="1954" spc="-160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dirty="0">
                <a:solidFill>
                  <a:srgbClr val="0A0A08"/>
                </a:solidFill>
                <a:latin typeface="Arial"/>
                <a:cs typeface="Arial"/>
              </a:rPr>
              <a:t>is</a:t>
            </a:r>
            <a:r>
              <a:rPr sz="1954" spc="-244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1954" spc="-7" dirty="0">
                <a:solidFill>
                  <a:srgbClr val="0A0A08"/>
                </a:solidFill>
                <a:latin typeface="Arial"/>
                <a:cs typeface="Arial"/>
              </a:rPr>
              <a:t>found</a:t>
            </a:r>
            <a:r>
              <a:rPr sz="1954" spc="-7" dirty="0">
                <a:solidFill>
                  <a:srgbClr val="2D2D2B"/>
                </a:solidFill>
                <a:latin typeface="Arial"/>
                <a:cs typeface="Arial"/>
              </a:rPr>
              <a:t>.</a:t>
            </a:r>
            <a:endParaRPr sz="1954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49777" y="6078856"/>
            <a:ext cx="4991543" cy="643667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058" spc="-126" dirty="0">
                <a:solidFill>
                  <a:srgbClr val="AC9970"/>
                </a:solidFill>
                <a:latin typeface="Arial"/>
                <a:cs typeface="Arial"/>
              </a:rPr>
              <a:t>The</a:t>
            </a:r>
            <a:r>
              <a:rPr sz="2058" spc="-213" dirty="0">
                <a:solidFill>
                  <a:srgbClr val="AC9970"/>
                </a:solidFill>
                <a:latin typeface="Arial"/>
                <a:cs typeface="Arial"/>
              </a:rPr>
              <a:t> </a:t>
            </a:r>
            <a:r>
              <a:rPr sz="2058" spc="-52" dirty="0">
                <a:solidFill>
                  <a:srgbClr val="AC9970"/>
                </a:solidFill>
                <a:latin typeface="Arial"/>
                <a:cs typeface="Arial"/>
              </a:rPr>
              <a:t>pretrained</a:t>
            </a:r>
            <a:r>
              <a:rPr sz="2058" spc="10" dirty="0">
                <a:solidFill>
                  <a:srgbClr val="AC9970"/>
                </a:solidFill>
                <a:latin typeface="Arial"/>
                <a:cs typeface="Arial"/>
              </a:rPr>
              <a:t> </a:t>
            </a:r>
            <a:r>
              <a:rPr sz="2058" spc="-98" dirty="0">
                <a:solidFill>
                  <a:srgbClr val="AC9970"/>
                </a:solidFill>
                <a:latin typeface="Arial"/>
                <a:cs typeface="Arial"/>
              </a:rPr>
              <a:t>wake-word</a:t>
            </a:r>
            <a:r>
              <a:rPr sz="2058" spc="-73" dirty="0">
                <a:solidFill>
                  <a:srgbClr val="AC9970"/>
                </a:solidFill>
                <a:latin typeface="Arial"/>
                <a:cs typeface="Arial"/>
              </a:rPr>
              <a:t> </a:t>
            </a:r>
            <a:r>
              <a:rPr sz="2058" spc="-77" dirty="0">
                <a:solidFill>
                  <a:srgbClr val="AC9970"/>
                </a:solidFill>
                <a:latin typeface="Arial"/>
                <a:cs typeface="Arial"/>
              </a:rPr>
              <a:t>model</a:t>
            </a:r>
            <a:r>
              <a:rPr sz="2058" spc="-177" dirty="0">
                <a:solidFill>
                  <a:srgbClr val="AC9970"/>
                </a:solidFill>
                <a:latin typeface="Arial"/>
                <a:cs typeface="Arial"/>
              </a:rPr>
              <a:t> </a:t>
            </a:r>
            <a:r>
              <a:rPr sz="2058" spc="-28" dirty="0">
                <a:solidFill>
                  <a:srgbClr val="AC9970"/>
                </a:solidFill>
                <a:latin typeface="Arial"/>
                <a:cs typeface="Arial"/>
              </a:rPr>
              <a:t>is</a:t>
            </a:r>
            <a:r>
              <a:rPr sz="2058" spc="-164" dirty="0">
                <a:solidFill>
                  <a:srgbClr val="AC9970"/>
                </a:solidFill>
                <a:latin typeface="Arial"/>
                <a:cs typeface="Arial"/>
              </a:rPr>
              <a:t> </a:t>
            </a:r>
            <a:r>
              <a:rPr sz="2058" spc="-24" dirty="0">
                <a:solidFill>
                  <a:srgbClr val="AC9970"/>
                </a:solidFill>
                <a:latin typeface="Arial"/>
                <a:cs typeface="Arial"/>
              </a:rPr>
              <a:t>just</a:t>
            </a:r>
            <a:r>
              <a:rPr sz="2058" spc="-328" dirty="0">
                <a:solidFill>
                  <a:srgbClr val="AC9970"/>
                </a:solidFill>
                <a:latin typeface="Arial"/>
                <a:cs typeface="Arial"/>
              </a:rPr>
              <a:t> </a:t>
            </a:r>
            <a:r>
              <a:rPr sz="2058" b="1" spc="-42" dirty="0">
                <a:solidFill>
                  <a:srgbClr val="0A0A08"/>
                </a:solidFill>
                <a:latin typeface="Arial"/>
                <a:cs typeface="Arial"/>
              </a:rPr>
              <a:t>18</a:t>
            </a:r>
            <a:r>
              <a:rPr sz="2058" b="1" spc="-331" dirty="0">
                <a:solidFill>
                  <a:srgbClr val="0A0A08"/>
                </a:solidFill>
                <a:latin typeface="Arial"/>
                <a:cs typeface="Arial"/>
              </a:rPr>
              <a:t> </a:t>
            </a:r>
            <a:r>
              <a:rPr sz="2058" b="1" spc="-17" dirty="0">
                <a:solidFill>
                  <a:srgbClr val="0A0A08"/>
                </a:solidFill>
                <a:latin typeface="Arial"/>
                <a:cs typeface="Arial"/>
              </a:rPr>
              <a:t>KB</a:t>
            </a:r>
            <a:r>
              <a:rPr sz="2058" b="1" spc="-17" dirty="0">
                <a:solidFill>
                  <a:srgbClr val="AC9970"/>
                </a:solidFill>
                <a:latin typeface="Arial"/>
                <a:cs typeface="Arial"/>
              </a:rPr>
              <a:t>.</a:t>
            </a:r>
            <a:endParaRPr sz="2058">
              <a:latin typeface="Arial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0EEE3A-34C4-19E5-36F6-F81B0BE9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6" y="3322675"/>
            <a:ext cx="995866" cy="28275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D489D1-2295-DFF5-6159-97E85D83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48" y="1003856"/>
            <a:ext cx="4656913" cy="37542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293" y="2734377"/>
            <a:ext cx="231041" cy="5700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6908" y="2627497"/>
            <a:ext cx="2399280" cy="3562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95708" y="2057473"/>
            <a:ext cx="3732213" cy="17278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2035" y="5228228"/>
            <a:ext cx="426539" cy="7125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61094" y="5228228"/>
            <a:ext cx="444310" cy="69471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937196" y="2075286"/>
            <a:ext cx="515679" cy="1461091"/>
            <a:chOff x="2776648" y="2936477"/>
            <a:chExt cx="739140" cy="2094230"/>
          </a:xfrm>
        </p:grpSpPr>
        <p:sp>
          <p:nvSpPr>
            <p:cNvPr id="8" name="object 8"/>
            <p:cNvSpPr/>
            <p:nvPr/>
          </p:nvSpPr>
          <p:spPr>
            <a:xfrm>
              <a:off x="2789385" y="2936477"/>
              <a:ext cx="0" cy="2094230"/>
            </a:xfrm>
            <a:custGeom>
              <a:avLst/>
              <a:gdLst/>
              <a:ahLst/>
              <a:cxnLst/>
              <a:rect l="l" t="t" r="r" b="b"/>
              <a:pathLst>
                <a:path h="2094229">
                  <a:moveTo>
                    <a:pt x="0" y="2093647"/>
                  </a:moveTo>
                  <a:lnTo>
                    <a:pt x="0" y="0"/>
                  </a:lnTo>
                </a:path>
              </a:pathLst>
            </a:custGeom>
            <a:ln w="127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56"/>
            </a:p>
          </p:txBody>
        </p:sp>
        <p:sp>
          <p:nvSpPr>
            <p:cNvPr id="9" name="object 9"/>
            <p:cNvSpPr/>
            <p:nvPr/>
          </p:nvSpPr>
          <p:spPr>
            <a:xfrm>
              <a:off x="2776648" y="3983300"/>
              <a:ext cx="739140" cy="0"/>
            </a:xfrm>
            <a:custGeom>
              <a:avLst/>
              <a:gdLst/>
              <a:ahLst/>
              <a:cxnLst/>
              <a:rect l="l" t="t" r="r" b="b"/>
              <a:pathLst>
                <a:path w="739139">
                  <a:moveTo>
                    <a:pt x="0" y="0"/>
                  </a:moveTo>
                  <a:lnTo>
                    <a:pt x="738741" y="0"/>
                  </a:lnTo>
                </a:path>
              </a:pathLst>
            </a:custGeom>
            <a:ln w="255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56"/>
            </a:p>
          </p:txBody>
        </p:sp>
      </p:grpSp>
      <p:sp>
        <p:nvSpPr>
          <p:cNvPr id="10" name="object 10"/>
          <p:cNvSpPr/>
          <p:nvPr/>
        </p:nvSpPr>
        <p:spPr>
          <a:xfrm>
            <a:off x="5598321" y="2814535"/>
            <a:ext cx="1030915" cy="0"/>
          </a:xfrm>
          <a:custGeom>
            <a:avLst/>
            <a:gdLst/>
            <a:ahLst/>
            <a:cxnLst/>
            <a:rect l="l" t="t" r="r" b="b"/>
            <a:pathLst>
              <a:path w="1477645">
                <a:moveTo>
                  <a:pt x="0" y="0"/>
                </a:moveTo>
                <a:lnTo>
                  <a:pt x="1477482" y="0"/>
                </a:lnTo>
              </a:path>
            </a:pathLst>
          </a:custGeom>
          <a:ln w="6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1" name="object 11"/>
          <p:cNvSpPr/>
          <p:nvPr/>
        </p:nvSpPr>
        <p:spPr>
          <a:xfrm>
            <a:off x="1937197" y="3509251"/>
            <a:ext cx="3394887" cy="0"/>
          </a:xfrm>
          <a:custGeom>
            <a:avLst/>
            <a:gdLst/>
            <a:ahLst/>
            <a:cxnLst/>
            <a:rect l="l" t="t" r="r" b="b"/>
            <a:pathLst>
              <a:path w="4866005">
                <a:moveTo>
                  <a:pt x="0" y="0"/>
                </a:moveTo>
                <a:lnTo>
                  <a:pt x="4865503" y="0"/>
                </a:lnTo>
              </a:path>
            </a:pathLst>
          </a:custGeom>
          <a:ln w="12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56"/>
          </a:p>
        </p:txBody>
      </p:sp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497351" y="325705"/>
            <a:ext cx="7283069" cy="688293"/>
          </a:xfrm>
          <a:prstGeom prst="rect">
            <a:avLst/>
          </a:prstGeom>
        </p:spPr>
        <p:txBody>
          <a:bodyPr vert="horz" wrap="square" lIns="0" tIns="11076" rIns="0" bIns="0" rtlCol="0" anchor="ctr">
            <a:spAutoFit/>
          </a:bodyPr>
          <a:lstStyle/>
          <a:p>
            <a:pPr marL="8861">
              <a:lnSpc>
                <a:spcPct val="100000"/>
              </a:lnSpc>
              <a:spcBef>
                <a:spcPts val="87"/>
              </a:spcBef>
            </a:pPr>
            <a:r>
              <a:rPr spc="-147" dirty="0">
                <a:solidFill>
                  <a:srgbClr val="010101"/>
                </a:solidFill>
              </a:rPr>
              <a:t>Turning</a:t>
            </a:r>
            <a:r>
              <a:rPr spc="-164" dirty="0">
                <a:solidFill>
                  <a:srgbClr val="010101"/>
                </a:solidFill>
              </a:rPr>
              <a:t> </a:t>
            </a:r>
            <a:r>
              <a:rPr spc="-136" dirty="0">
                <a:solidFill>
                  <a:srgbClr val="010101"/>
                </a:solidFill>
              </a:rPr>
              <a:t>Sound</a:t>
            </a:r>
            <a:r>
              <a:rPr spc="-77" dirty="0">
                <a:solidFill>
                  <a:srgbClr val="010101"/>
                </a:solidFill>
              </a:rPr>
              <a:t> </a:t>
            </a:r>
            <a:r>
              <a:rPr spc="-56" dirty="0">
                <a:solidFill>
                  <a:srgbClr val="010101"/>
                </a:solidFill>
              </a:rPr>
              <a:t>into</a:t>
            </a:r>
            <a:r>
              <a:rPr spc="-153" dirty="0">
                <a:solidFill>
                  <a:srgbClr val="010101"/>
                </a:solidFill>
              </a:rPr>
              <a:t> </a:t>
            </a:r>
            <a:r>
              <a:rPr dirty="0">
                <a:solidFill>
                  <a:srgbClr val="010101"/>
                </a:solidFill>
              </a:rPr>
              <a:t>a</a:t>
            </a:r>
            <a:r>
              <a:rPr spc="-133" dirty="0">
                <a:solidFill>
                  <a:srgbClr val="010101"/>
                </a:solidFill>
              </a:rPr>
              <a:t> </a:t>
            </a:r>
            <a:r>
              <a:rPr spc="-59" dirty="0">
                <a:solidFill>
                  <a:srgbClr val="010101"/>
                </a:solidFill>
              </a:rPr>
              <a:t>Picture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99609" y="1104512"/>
            <a:ext cx="9801890" cy="574099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lnSpc>
                <a:spcPts val="2124"/>
              </a:lnSpc>
              <a:spcBef>
                <a:spcPts val="77"/>
              </a:spcBef>
              <a:tabLst>
                <a:tab pos="457660" algn="l"/>
              </a:tabLst>
            </a:pPr>
            <a:r>
              <a:rPr sz="1814" spc="-17" dirty="0">
                <a:solidFill>
                  <a:srgbClr val="181816"/>
                </a:solidFill>
                <a:latin typeface="Times New Roman"/>
                <a:cs typeface="Times New Roman"/>
              </a:rPr>
              <a:t>The</a:t>
            </a:r>
            <a:r>
              <a:rPr sz="1814" dirty="0">
                <a:solidFill>
                  <a:srgbClr val="181816"/>
                </a:solidFill>
                <a:latin typeface="Times New Roman"/>
                <a:cs typeface="Times New Roman"/>
              </a:rPr>
              <a:t>	</a:t>
            </a:r>
            <a:r>
              <a:rPr sz="1814" spc="87" dirty="0">
                <a:solidFill>
                  <a:srgbClr val="181816"/>
                </a:solidFill>
                <a:latin typeface="Times New Roman"/>
                <a:cs typeface="Times New Roman"/>
              </a:rPr>
              <a:t>model</a:t>
            </a:r>
            <a:r>
              <a:rPr sz="1814" spc="-35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84" dirty="0">
                <a:solidFill>
                  <a:srgbClr val="181816"/>
                </a:solidFill>
                <a:latin typeface="Times New Roman"/>
                <a:cs typeface="Times New Roman"/>
              </a:rPr>
              <a:t>doesn't</a:t>
            </a:r>
            <a:r>
              <a:rPr sz="1814" spc="108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80" dirty="0">
                <a:solidFill>
                  <a:srgbClr val="181816"/>
                </a:solidFill>
                <a:latin typeface="Times New Roman"/>
                <a:cs typeface="Times New Roman"/>
              </a:rPr>
              <a:t>process</a:t>
            </a:r>
            <a:r>
              <a:rPr sz="1814" spc="-10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59" dirty="0">
                <a:solidFill>
                  <a:srgbClr val="181816"/>
                </a:solidFill>
                <a:latin typeface="Times New Roman"/>
                <a:cs typeface="Times New Roman"/>
              </a:rPr>
              <a:t>raw</a:t>
            </a:r>
            <a:r>
              <a:rPr sz="1814" spc="-59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77" dirty="0">
                <a:solidFill>
                  <a:srgbClr val="2B2B2A"/>
                </a:solidFill>
                <a:latin typeface="Times New Roman"/>
                <a:cs typeface="Times New Roman"/>
              </a:rPr>
              <a:t>aud</a:t>
            </a:r>
            <a:r>
              <a:rPr sz="1814" spc="77" dirty="0">
                <a:solidFill>
                  <a:srgbClr val="010101"/>
                </a:solidFill>
                <a:latin typeface="Times New Roman"/>
                <a:cs typeface="Times New Roman"/>
              </a:rPr>
              <a:t>io</a:t>
            </a:r>
            <a:r>
              <a:rPr sz="1814" spc="-14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1814" spc="49" dirty="0">
                <a:solidFill>
                  <a:srgbClr val="2B2B2A"/>
                </a:solidFill>
                <a:latin typeface="Times New Roman"/>
                <a:cs typeface="Times New Roman"/>
              </a:rPr>
              <a:t>waveforms.</a:t>
            </a:r>
            <a:r>
              <a:rPr sz="1814" spc="133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814" spc="77" dirty="0">
                <a:solidFill>
                  <a:srgbClr val="181816"/>
                </a:solidFill>
                <a:latin typeface="Times New Roman"/>
                <a:cs typeface="Times New Roman"/>
              </a:rPr>
              <a:t>Instead,</a:t>
            </a:r>
            <a:r>
              <a:rPr sz="1814" spc="-10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91" dirty="0">
                <a:solidFill>
                  <a:srgbClr val="181816"/>
                </a:solidFill>
                <a:latin typeface="Times New Roman"/>
                <a:cs typeface="Times New Roman"/>
              </a:rPr>
              <a:t>one</a:t>
            </a:r>
            <a:r>
              <a:rPr sz="1814" spc="-24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98" dirty="0">
                <a:solidFill>
                  <a:srgbClr val="2B2B2A"/>
                </a:solidFill>
                <a:latin typeface="Times New Roman"/>
                <a:cs typeface="Times New Roman"/>
              </a:rPr>
              <a:t>second</a:t>
            </a:r>
            <a:r>
              <a:rPr sz="1814" spc="10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814" spc="35" dirty="0">
                <a:solidFill>
                  <a:srgbClr val="181816"/>
                </a:solidFill>
                <a:latin typeface="Times New Roman"/>
                <a:cs typeface="Times New Roman"/>
              </a:rPr>
              <a:t>of</a:t>
            </a:r>
            <a:r>
              <a:rPr sz="1814" spc="-80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87" dirty="0">
                <a:solidFill>
                  <a:srgbClr val="181816"/>
                </a:solidFill>
                <a:latin typeface="Times New Roman"/>
                <a:cs typeface="Times New Roman"/>
              </a:rPr>
              <a:t>audio</a:t>
            </a:r>
            <a:r>
              <a:rPr sz="1814" spc="-24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63" dirty="0">
                <a:solidFill>
                  <a:srgbClr val="181816"/>
                </a:solidFill>
                <a:latin typeface="Times New Roman"/>
                <a:cs typeface="Times New Roman"/>
              </a:rPr>
              <a:t>is</a:t>
            </a:r>
            <a:r>
              <a:rPr sz="1814" spc="-126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77" dirty="0">
                <a:solidFill>
                  <a:srgbClr val="2B2B2A"/>
                </a:solidFill>
                <a:latin typeface="Times New Roman"/>
                <a:cs typeface="Times New Roman"/>
              </a:rPr>
              <a:t>converted</a:t>
            </a:r>
            <a:r>
              <a:rPr sz="1814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814" spc="98" dirty="0">
                <a:solidFill>
                  <a:srgbClr val="181816"/>
                </a:solidFill>
                <a:latin typeface="Times New Roman"/>
                <a:cs typeface="Times New Roman"/>
              </a:rPr>
              <a:t>into</a:t>
            </a:r>
            <a:r>
              <a:rPr sz="1814" spc="-112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77" dirty="0">
                <a:solidFill>
                  <a:srgbClr val="2B2B2A"/>
                </a:solidFill>
                <a:latin typeface="Times New Roman"/>
                <a:cs typeface="Times New Roman"/>
              </a:rPr>
              <a:t>a</a:t>
            </a:r>
            <a:endParaRPr sz="1814">
              <a:latin typeface="Times New Roman"/>
              <a:cs typeface="Times New Roman"/>
            </a:endParaRPr>
          </a:p>
          <a:p>
            <a:pPr marL="14620">
              <a:lnSpc>
                <a:spcPts val="2250"/>
              </a:lnSpc>
            </a:pPr>
            <a:r>
              <a:rPr sz="1919" b="1" spc="63" dirty="0">
                <a:solidFill>
                  <a:srgbClr val="181816"/>
                </a:solidFill>
                <a:latin typeface="Times New Roman"/>
                <a:cs typeface="Times New Roman"/>
              </a:rPr>
              <a:t>spectrogram-</a:t>
            </a:r>
            <a:r>
              <a:rPr sz="1919" b="1" spc="66" dirty="0">
                <a:solidFill>
                  <a:srgbClr val="181816"/>
                </a:solidFill>
                <a:latin typeface="Times New Roman"/>
                <a:cs typeface="Times New Roman"/>
              </a:rPr>
              <a:t>a</a:t>
            </a:r>
            <a:r>
              <a:rPr sz="1919" b="1" spc="-7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dirty="0">
                <a:solidFill>
                  <a:srgbClr val="181816"/>
                </a:solidFill>
                <a:latin typeface="Times New Roman"/>
                <a:cs typeface="Times New Roman"/>
              </a:rPr>
              <a:t>2D</a:t>
            </a:r>
            <a:r>
              <a:rPr sz="1814" spc="-73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87" dirty="0">
                <a:solidFill>
                  <a:srgbClr val="181816"/>
                </a:solidFill>
                <a:latin typeface="Times New Roman"/>
                <a:cs typeface="Times New Roman"/>
              </a:rPr>
              <a:t>representation</a:t>
            </a:r>
            <a:r>
              <a:rPr sz="1814" spc="-66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35" dirty="0">
                <a:solidFill>
                  <a:srgbClr val="181816"/>
                </a:solidFill>
                <a:latin typeface="Times New Roman"/>
                <a:cs typeface="Times New Roman"/>
              </a:rPr>
              <a:t>of</a:t>
            </a:r>
            <a:r>
              <a:rPr sz="1814" spc="-80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70" dirty="0">
                <a:solidFill>
                  <a:srgbClr val="181816"/>
                </a:solidFill>
                <a:latin typeface="Times New Roman"/>
                <a:cs typeface="Times New Roman"/>
              </a:rPr>
              <a:t>frequency</a:t>
            </a:r>
            <a:r>
              <a:rPr sz="1814" spc="-24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66" dirty="0">
                <a:solidFill>
                  <a:srgbClr val="181816"/>
                </a:solidFill>
                <a:latin typeface="Times New Roman"/>
                <a:cs typeface="Times New Roman"/>
              </a:rPr>
              <a:t>intensity</a:t>
            </a:r>
            <a:r>
              <a:rPr sz="1814" spc="7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63" dirty="0">
                <a:solidFill>
                  <a:srgbClr val="181816"/>
                </a:solidFill>
                <a:latin typeface="Times New Roman"/>
                <a:cs typeface="Times New Roman"/>
              </a:rPr>
              <a:t>over</a:t>
            </a:r>
            <a:r>
              <a:rPr sz="1814" spc="-108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87" dirty="0">
                <a:solidFill>
                  <a:srgbClr val="181816"/>
                </a:solidFill>
                <a:latin typeface="Times New Roman"/>
                <a:cs typeface="Times New Roman"/>
              </a:rPr>
              <a:t>time.</a:t>
            </a:r>
            <a:endParaRPr sz="181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8645" y="2168853"/>
            <a:ext cx="235245" cy="454927"/>
          </a:xfrm>
          <a:prstGeom prst="rect">
            <a:avLst/>
          </a:prstGeom>
        </p:spPr>
        <p:txBody>
          <a:bodyPr vert="horz" wrap="square" lIns="0" tIns="20822" rIns="0" bIns="0" rtlCol="0">
            <a:spAutoFit/>
          </a:bodyPr>
          <a:lstStyle/>
          <a:p>
            <a:pPr>
              <a:spcBef>
                <a:spcPts val="164"/>
              </a:spcBef>
            </a:pPr>
            <a:endParaRPr sz="767">
              <a:latin typeface="Times New Roman"/>
              <a:cs typeface="Times New Roman"/>
            </a:endParaRPr>
          </a:p>
          <a:p>
            <a:pPr marL="76646">
              <a:lnSpc>
                <a:spcPts val="42"/>
              </a:lnSpc>
            </a:pPr>
            <a:r>
              <a:rPr sz="767" b="1" i="1" spc="31" dirty="0">
                <a:solidFill>
                  <a:srgbClr val="2B2B2A"/>
                </a:solidFill>
                <a:latin typeface="Times New Roman"/>
                <a:cs typeface="Times New Roman"/>
              </a:rPr>
              <a:t>Q)</a:t>
            </a:r>
            <a:endParaRPr sz="767">
              <a:latin typeface="Times New Roman"/>
              <a:cs typeface="Times New Roman"/>
            </a:endParaRPr>
          </a:p>
          <a:p>
            <a:pPr marL="26582">
              <a:lnSpc>
                <a:spcPts val="2386"/>
              </a:lnSpc>
            </a:pPr>
            <a:r>
              <a:rPr sz="1012" b="1" spc="-614" dirty="0">
                <a:solidFill>
                  <a:srgbClr val="2B2B2A"/>
                </a:solidFill>
                <a:latin typeface="Times New Roman"/>
                <a:cs typeface="Times New Roman"/>
              </a:rPr>
              <a:t>"</a:t>
            </a:r>
            <a:r>
              <a:rPr sz="4239" spc="-120" baseline="-30178" dirty="0">
                <a:solidFill>
                  <a:srgbClr val="2B2B2A"/>
                </a:solidFill>
                <a:latin typeface="Times New Roman"/>
                <a:cs typeface="Times New Roman"/>
              </a:rPr>
              <a:t>.</a:t>
            </a:r>
            <a:r>
              <a:rPr sz="4239" spc="-1763" baseline="-30178" dirty="0">
                <a:solidFill>
                  <a:srgbClr val="2B2B2A"/>
                </a:solidFill>
                <a:latin typeface="Times New Roman"/>
                <a:cs typeface="Times New Roman"/>
              </a:rPr>
              <a:t>a</a:t>
            </a:r>
            <a:r>
              <a:rPr sz="1012" b="1" spc="-77" dirty="0">
                <a:solidFill>
                  <a:srgbClr val="2B2B2A"/>
                </a:solidFill>
                <a:latin typeface="Times New Roman"/>
                <a:cs typeface="Times New Roman"/>
              </a:rPr>
              <a:t>O</a:t>
            </a:r>
            <a:endParaRPr sz="1012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3480" y="2168852"/>
            <a:ext cx="517008" cy="251447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570" spc="-17" dirty="0">
                <a:solidFill>
                  <a:srgbClr val="2B2B2A"/>
                </a:solidFill>
                <a:latin typeface="Arial"/>
                <a:cs typeface="Arial"/>
              </a:rPr>
              <a:t>((yes"</a:t>
            </a:r>
            <a:endParaRPr sz="157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5014" y="3493266"/>
            <a:ext cx="8748380" cy="1097623"/>
          </a:xfrm>
          <a:prstGeom prst="rect">
            <a:avLst/>
          </a:prstGeom>
        </p:spPr>
        <p:txBody>
          <a:bodyPr vert="horz" wrap="square" lIns="0" tIns="52720" rIns="0" bIns="0" rtlCol="0">
            <a:spAutoFit/>
          </a:bodyPr>
          <a:lstStyle/>
          <a:p>
            <a:pPr marL="1651651">
              <a:spcBef>
                <a:spcPts val="415"/>
              </a:spcBef>
            </a:pPr>
            <a:r>
              <a:rPr sz="1674" spc="-14" dirty="0">
                <a:solidFill>
                  <a:srgbClr val="2B2B2A"/>
                </a:solidFill>
                <a:latin typeface="Times New Roman"/>
                <a:cs typeface="Times New Roman"/>
              </a:rPr>
              <a:t>Time</a:t>
            </a:r>
            <a:endParaRPr sz="1674">
              <a:latin typeface="Times New Roman"/>
              <a:cs typeface="Times New Roman"/>
            </a:endParaRPr>
          </a:p>
          <a:p>
            <a:pPr marL="872345">
              <a:spcBef>
                <a:spcPts val="373"/>
              </a:spcBef>
              <a:tabLst>
                <a:tab pos="6398376" algn="l"/>
              </a:tabLst>
            </a:pPr>
            <a:r>
              <a:rPr sz="1814" spc="-52" dirty="0">
                <a:solidFill>
                  <a:srgbClr val="181816"/>
                </a:solidFill>
                <a:latin typeface="Times New Roman"/>
                <a:cs typeface="Times New Roman"/>
              </a:rPr>
              <a:t>Raw</a:t>
            </a:r>
            <a:r>
              <a:rPr sz="1814" spc="-126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814" spc="-21" dirty="0">
                <a:solidFill>
                  <a:srgbClr val="2B2B2A"/>
                </a:solidFill>
                <a:latin typeface="Times New Roman"/>
                <a:cs typeface="Times New Roman"/>
              </a:rPr>
              <a:t>Audio</a:t>
            </a:r>
            <a:r>
              <a:rPr sz="1814" spc="-80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814" spc="-7" dirty="0">
                <a:solidFill>
                  <a:srgbClr val="2B2B2A"/>
                </a:solidFill>
                <a:latin typeface="Times New Roman"/>
                <a:cs typeface="Times New Roman"/>
              </a:rPr>
              <a:t>Waveform</a:t>
            </a:r>
            <a:r>
              <a:rPr sz="1814" dirty="0">
                <a:solidFill>
                  <a:srgbClr val="2B2B2A"/>
                </a:solidFill>
                <a:latin typeface="Times New Roman"/>
                <a:cs typeface="Times New Roman"/>
              </a:rPr>
              <a:t>	</a:t>
            </a:r>
            <a:r>
              <a:rPr sz="1814" spc="-7" dirty="0">
                <a:solidFill>
                  <a:srgbClr val="181816"/>
                </a:solidFill>
                <a:latin typeface="Times New Roman"/>
                <a:cs typeface="Times New Roman"/>
              </a:rPr>
              <a:t>Spectrogram</a:t>
            </a:r>
            <a:endParaRPr sz="1814">
              <a:latin typeface="Times New Roman"/>
              <a:cs typeface="Times New Roman"/>
            </a:endParaRPr>
          </a:p>
          <a:p>
            <a:pPr marL="8861">
              <a:spcBef>
                <a:spcPts val="1821"/>
              </a:spcBef>
            </a:pPr>
            <a:r>
              <a:rPr sz="1465" spc="56" dirty="0">
                <a:solidFill>
                  <a:srgbClr val="2B2B2A"/>
                </a:solidFill>
                <a:latin typeface="Times New Roman"/>
                <a:cs typeface="Times New Roman"/>
              </a:rPr>
              <a:t>The</a:t>
            </a:r>
            <a:r>
              <a:rPr sz="1465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38" dirty="0">
                <a:solidFill>
                  <a:srgbClr val="2B2B2A"/>
                </a:solidFill>
                <a:latin typeface="Times New Roman"/>
                <a:cs typeface="Times New Roman"/>
              </a:rPr>
              <a:t>model</a:t>
            </a:r>
            <a:r>
              <a:rPr sz="1465" spc="7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59" dirty="0">
                <a:solidFill>
                  <a:srgbClr val="181816"/>
                </a:solidFill>
                <a:latin typeface="Times New Roman"/>
                <a:cs typeface="Times New Roman"/>
              </a:rPr>
              <a:t>learns</a:t>
            </a:r>
            <a:r>
              <a:rPr sz="1465" spc="-7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465" spc="63" dirty="0">
                <a:solidFill>
                  <a:srgbClr val="2B2B2A"/>
                </a:solidFill>
                <a:latin typeface="Times New Roman"/>
                <a:cs typeface="Times New Roman"/>
              </a:rPr>
              <a:t>to</a:t>
            </a:r>
            <a:r>
              <a:rPr sz="1465" spc="-73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38" dirty="0">
                <a:solidFill>
                  <a:srgbClr val="181816"/>
                </a:solidFill>
                <a:latin typeface="Times New Roman"/>
                <a:cs typeface="Times New Roman"/>
              </a:rPr>
              <a:t>recognise</a:t>
            </a:r>
            <a:r>
              <a:rPr sz="1465" spc="84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465" dirty="0">
                <a:solidFill>
                  <a:srgbClr val="2B2B2A"/>
                </a:solidFill>
                <a:latin typeface="Times New Roman"/>
                <a:cs typeface="Times New Roman"/>
              </a:rPr>
              <a:t>the</a:t>
            </a:r>
            <a:r>
              <a:rPr sz="1465" spc="52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dirty="0">
                <a:solidFill>
                  <a:srgbClr val="2B2B2A"/>
                </a:solidFill>
                <a:latin typeface="Times New Roman"/>
                <a:cs typeface="Times New Roman"/>
              </a:rPr>
              <a:t>visual</a:t>
            </a:r>
            <a:r>
              <a:rPr sz="1465" spc="63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66" dirty="0">
                <a:solidFill>
                  <a:srgbClr val="2B2B2A"/>
                </a:solidFill>
                <a:latin typeface="Times New Roman"/>
                <a:cs typeface="Times New Roman"/>
              </a:rPr>
              <a:t>patterns</a:t>
            </a:r>
            <a:r>
              <a:rPr sz="1465" spc="-77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66" dirty="0">
                <a:solidFill>
                  <a:srgbClr val="181816"/>
                </a:solidFill>
                <a:latin typeface="Times New Roman"/>
                <a:cs typeface="Times New Roman"/>
              </a:rPr>
              <a:t>in</a:t>
            </a:r>
            <a:r>
              <a:rPr sz="1465" spc="-59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465" spc="63" dirty="0">
                <a:solidFill>
                  <a:srgbClr val="2B2B2A"/>
                </a:solidFill>
                <a:latin typeface="Times New Roman"/>
                <a:cs typeface="Times New Roman"/>
              </a:rPr>
              <a:t>the</a:t>
            </a:r>
            <a:r>
              <a:rPr sz="1465" spc="-28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56" dirty="0">
                <a:solidFill>
                  <a:srgbClr val="2B2B2A"/>
                </a:solidFill>
                <a:latin typeface="Times New Roman"/>
                <a:cs typeface="Times New Roman"/>
              </a:rPr>
              <a:t>spectrogram,</a:t>
            </a:r>
            <a:r>
              <a:rPr sz="1465" spc="87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42" dirty="0">
                <a:solidFill>
                  <a:srgbClr val="2B2B2A"/>
                </a:solidFill>
                <a:latin typeface="Times New Roman"/>
                <a:cs typeface="Times New Roman"/>
              </a:rPr>
              <a:t>which</a:t>
            </a:r>
            <a:r>
              <a:rPr sz="1465" spc="10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dirty="0">
                <a:solidFill>
                  <a:srgbClr val="2B2B2A"/>
                </a:solidFill>
                <a:latin typeface="Times New Roman"/>
                <a:cs typeface="Times New Roman"/>
              </a:rPr>
              <a:t>are</a:t>
            </a:r>
            <a:r>
              <a:rPr sz="1465" spc="115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63" dirty="0">
                <a:solidFill>
                  <a:srgbClr val="181816"/>
                </a:solidFill>
                <a:latin typeface="Times New Roman"/>
                <a:cs typeface="Times New Roman"/>
              </a:rPr>
              <a:t>more</a:t>
            </a:r>
            <a:r>
              <a:rPr sz="1465" spc="-31" dirty="0">
                <a:solidFill>
                  <a:srgbClr val="181816"/>
                </a:solidFill>
                <a:latin typeface="Times New Roman"/>
                <a:cs typeface="Times New Roman"/>
              </a:rPr>
              <a:t> </a:t>
            </a:r>
            <a:r>
              <a:rPr sz="1465" spc="45" dirty="0">
                <a:solidFill>
                  <a:srgbClr val="2B2B2A"/>
                </a:solidFill>
                <a:latin typeface="Times New Roman"/>
                <a:cs typeface="Times New Roman"/>
              </a:rPr>
              <a:t>distinct</a:t>
            </a:r>
            <a:r>
              <a:rPr sz="1465" spc="-49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94" dirty="0">
                <a:solidFill>
                  <a:srgbClr val="2B2B2A"/>
                </a:solidFill>
                <a:latin typeface="Times New Roman"/>
                <a:cs typeface="Times New Roman"/>
              </a:rPr>
              <a:t>than</a:t>
            </a:r>
            <a:r>
              <a:rPr sz="1465" spc="-31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49" dirty="0">
                <a:solidFill>
                  <a:srgbClr val="2B2B2A"/>
                </a:solidFill>
                <a:latin typeface="Times New Roman"/>
                <a:cs typeface="Times New Roman"/>
              </a:rPr>
              <a:t>raw</a:t>
            </a:r>
            <a:r>
              <a:rPr sz="1465" spc="-10" dirty="0">
                <a:solidFill>
                  <a:srgbClr val="2B2B2A"/>
                </a:solidFill>
                <a:latin typeface="Times New Roman"/>
                <a:cs typeface="Times New Roman"/>
              </a:rPr>
              <a:t> </a:t>
            </a:r>
            <a:r>
              <a:rPr sz="1465" spc="45" dirty="0">
                <a:solidFill>
                  <a:srgbClr val="2B2B2A"/>
                </a:solidFill>
                <a:latin typeface="Times New Roman"/>
                <a:cs typeface="Times New Roman"/>
              </a:rPr>
              <a:t>audio.</a:t>
            </a:r>
            <a:endParaRPr sz="146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0500" y="5446486"/>
            <a:ext cx="174994" cy="240675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500" spc="-290" dirty="0">
                <a:solidFill>
                  <a:srgbClr val="B59564"/>
                </a:solidFill>
                <a:latin typeface="Arial"/>
                <a:cs typeface="Arial"/>
              </a:rPr>
              <a:t>►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577304" y="5010015"/>
          <a:ext cx="5232546" cy="1345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8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71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58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517525" marR="459105" indent="147320">
                        <a:lnSpc>
                          <a:spcPct val="103699"/>
                        </a:lnSpc>
                      </a:pPr>
                      <a:r>
                        <a:rPr sz="1500" spc="-1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[Audio </a:t>
                      </a:r>
                      <a:r>
                        <a:rPr sz="1500" spc="6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Provider]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0376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99415">
                        <a:lnSpc>
                          <a:spcPts val="2800"/>
                        </a:lnSpc>
                      </a:pPr>
                      <a:r>
                        <a:rPr sz="1800" spc="-910" dirty="0">
                          <a:solidFill>
                            <a:srgbClr val="B59564"/>
                          </a:solidFill>
                          <a:latin typeface="Times New Roman"/>
                          <a:cs typeface="Times New Roman"/>
                        </a:rPr>
                        <a:t>�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2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79705" marR="113664" indent="-28575" algn="ctr">
                        <a:lnSpc>
                          <a:spcPct val="101699"/>
                        </a:lnSpc>
                        <a:spcBef>
                          <a:spcPts val="2180"/>
                        </a:spcBef>
                      </a:pPr>
                      <a:r>
                        <a:rPr sz="1500" spc="55" dirty="0">
                          <a:solidFill>
                            <a:srgbClr val="46443F"/>
                          </a:solidFill>
                          <a:latin typeface="Times New Roman"/>
                          <a:cs typeface="Times New Roman"/>
                        </a:rPr>
                        <a:t>[</a:t>
                      </a:r>
                      <a:r>
                        <a:rPr sz="1500" spc="55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Fea</a:t>
                      </a:r>
                      <a:r>
                        <a:rPr sz="1500" spc="55" dirty="0">
                          <a:solidFill>
                            <a:srgbClr val="01010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500" spc="55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ure </a:t>
                      </a:r>
                      <a:r>
                        <a:rPr sz="1500" spc="8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Provider </a:t>
                      </a:r>
                      <a:r>
                        <a:rPr sz="1500" spc="55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(Spectrogram)]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9315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412115">
                        <a:lnSpc>
                          <a:spcPts val="2800"/>
                        </a:lnSpc>
                      </a:pPr>
                      <a:r>
                        <a:rPr sz="1800" spc="-1090" dirty="0">
                          <a:solidFill>
                            <a:srgbClr val="B59564"/>
                          </a:solidFill>
                          <a:latin typeface="Times New Roman"/>
                          <a:cs typeface="Times New Roman"/>
                        </a:rPr>
                        <a:t>�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12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0020" marR="121920" indent="17780" algn="ctr">
                        <a:lnSpc>
                          <a:spcPct val="101699"/>
                        </a:lnSpc>
                        <a:spcBef>
                          <a:spcPts val="2180"/>
                        </a:spcBef>
                      </a:pPr>
                      <a:r>
                        <a:rPr sz="1500" spc="5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[TensorFlow </a:t>
                      </a:r>
                      <a:r>
                        <a:rPr sz="1500" dirty="0">
                          <a:solidFill>
                            <a:srgbClr val="181816"/>
                          </a:solidFill>
                          <a:latin typeface="Times New Roman"/>
                          <a:cs typeface="Times New Roman"/>
                        </a:rPr>
                        <a:t>Lite</a:t>
                      </a:r>
                      <a:r>
                        <a:rPr sz="1500" spc="40" dirty="0">
                          <a:solidFill>
                            <a:srgbClr val="18181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00" dirty="0">
                          <a:solidFill>
                            <a:srgbClr val="181816"/>
                          </a:solidFill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500" spc="100" dirty="0">
                          <a:solidFill>
                            <a:srgbClr val="46443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500" spc="10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erpreter </a:t>
                      </a:r>
                      <a:r>
                        <a:rPr sz="150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(18</a:t>
                      </a:r>
                      <a:r>
                        <a:rPr sz="1500" spc="-10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65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KB</a:t>
                      </a:r>
                      <a:r>
                        <a:rPr sz="1500" spc="-95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1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Model)]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9315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8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95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500" spc="-50" dirty="0">
                          <a:solidFill>
                            <a:srgbClr val="B59564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487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768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768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7099909" y="5446486"/>
            <a:ext cx="188285" cy="240675"/>
          </a:xfrm>
          <a:prstGeom prst="rect">
            <a:avLst/>
          </a:prstGeom>
        </p:spPr>
        <p:txBody>
          <a:bodyPr vert="horz" wrap="square" lIns="0" tIns="9747" rIns="0" bIns="0" rtlCol="0">
            <a:spAutoFit/>
          </a:bodyPr>
          <a:lstStyle/>
          <a:p>
            <a:pPr marL="8861">
              <a:spcBef>
                <a:spcPts val="77"/>
              </a:spcBef>
            </a:pPr>
            <a:r>
              <a:rPr sz="1500" spc="-105" dirty="0">
                <a:solidFill>
                  <a:srgbClr val="B59564"/>
                </a:solidFill>
                <a:latin typeface="Arial"/>
                <a:cs typeface="Arial"/>
              </a:rPr>
              <a:t>►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255600" y="5010015"/>
          <a:ext cx="3740001" cy="1255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8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51790" marR="304800" indent="45720">
                        <a:lnSpc>
                          <a:spcPct val="103699"/>
                        </a:lnSpc>
                      </a:pPr>
                      <a:r>
                        <a:rPr sz="1500" spc="8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[Command </a:t>
                      </a:r>
                      <a:r>
                        <a:rPr sz="1500" spc="55" dirty="0">
                          <a:solidFill>
                            <a:srgbClr val="181816"/>
                          </a:solidFill>
                          <a:latin typeface="Times New Roman"/>
                          <a:cs typeface="Times New Roman"/>
                        </a:rPr>
                        <a:t>Recognizer]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0376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2115">
                        <a:lnSpc>
                          <a:spcPts val="2800"/>
                        </a:lnSpc>
                      </a:pPr>
                      <a:r>
                        <a:rPr sz="1800" spc="-1090" dirty="0">
                          <a:solidFill>
                            <a:srgbClr val="B59564"/>
                          </a:solidFill>
                          <a:latin typeface="Times New Roman"/>
                          <a:cs typeface="Times New Roman"/>
                        </a:rPr>
                        <a:t>�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2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89890" marR="334010" indent="20320">
                        <a:lnSpc>
                          <a:spcPct val="103699"/>
                        </a:lnSpc>
                      </a:pPr>
                      <a:r>
                        <a:rPr sz="1500" spc="70" dirty="0">
                          <a:solidFill>
                            <a:srgbClr val="2B2B2A"/>
                          </a:solidFill>
                          <a:latin typeface="Times New Roman"/>
                          <a:cs typeface="Times New Roman"/>
                        </a:rPr>
                        <a:t>[Command </a:t>
                      </a:r>
                      <a:r>
                        <a:rPr sz="1500" spc="75" dirty="0">
                          <a:solidFill>
                            <a:srgbClr val="181816"/>
                          </a:solidFill>
                          <a:latin typeface="Times New Roman"/>
                          <a:cs typeface="Times New Roman"/>
                        </a:rPr>
                        <a:t>Responder]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90376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31750" algn="r">
                        <a:lnSpc>
                          <a:spcPts val="2800"/>
                        </a:lnSpc>
                      </a:pPr>
                      <a:r>
                        <a:rPr sz="1800" spc="-1300" dirty="0">
                          <a:solidFill>
                            <a:srgbClr val="B59564"/>
                          </a:solidFill>
                          <a:latin typeface="Times New Roman"/>
                          <a:cs typeface="Times New Roman"/>
                        </a:rPr>
                        <a:t>�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265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8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95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95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500" spc="-50" dirty="0">
                          <a:solidFill>
                            <a:srgbClr val="C3AC87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endParaRPr sz="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873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AA347EBE-EB60-9A54-E973-58067A212E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720" y="1864773"/>
            <a:ext cx="9623882" cy="23277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8B0E7A-78CC-F11C-4061-987B57AE65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066" y="4871301"/>
            <a:ext cx="9784165" cy="14816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584791" y="401405"/>
            <a:ext cx="8085967" cy="684640"/>
          </a:xfrm>
          <a:prstGeom prst="rect">
            <a:avLst/>
          </a:prstGeom>
        </p:spPr>
        <p:txBody>
          <a:bodyPr vert="horz" wrap="square" lIns="0" tIns="215485" rIns="0" bIns="0" rtlCol="0" anchor="ctr">
            <a:spAutoFit/>
          </a:bodyPr>
          <a:lstStyle/>
          <a:p>
            <a:pPr marL="2639186">
              <a:lnSpc>
                <a:spcPct val="100000"/>
              </a:lnSpc>
              <a:spcBef>
                <a:spcPts val="84"/>
              </a:spcBef>
            </a:pPr>
            <a:r>
              <a:rPr sz="3035" dirty="0">
                <a:solidFill>
                  <a:srgbClr val="262624"/>
                </a:solidFill>
              </a:rPr>
              <a:t>A</a:t>
            </a:r>
            <a:r>
              <a:rPr sz="3035" spc="-150" dirty="0">
                <a:solidFill>
                  <a:srgbClr val="262624"/>
                </a:solidFill>
              </a:rPr>
              <a:t> </a:t>
            </a:r>
            <a:r>
              <a:rPr sz="3035" dirty="0">
                <a:solidFill>
                  <a:srgbClr val="262624"/>
                </a:solidFill>
              </a:rPr>
              <a:t>Customisable</a:t>
            </a:r>
            <a:r>
              <a:rPr sz="3035" spc="241" dirty="0">
                <a:solidFill>
                  <a:srgbClr val="262624"/>
                </a:solidFill>
              </a:rPr>
              <a:t> </a:t>
            </a:r>
            <a:r>
              <a:rPr sz="3035" dirty="0">
                <a:solidFill>
                  <a:srgbClr val="262624"/>
                </a:solidFill>
              </a:rPr>
              <a:t>Voice</a:t>
            </a:r>
            <a:r>
              <a:rPr sz="3035" spc="216" dirty="0">
                <a:solidFill>
                  <a:srgbClr val="262624"/>
                </a:solidFill>
              </a:rPr>
              <a:t> </a:t>
            </a:r>
            <a:r>
              <a:rPr sz="3035" spc="73" dirty="0">
                <a:solidFill>
                  <a:srgbClr val="262624"/>
                </a:solidFill>
              </a:rPr>
              <a:t>Interface</a:t>
            </a:r>
            <a:endParaRPr sz="3035" dirty="0"/>
          </a:p>
        </p:txBody>
      </p:sp>
      <p:sp>
        <p:nvSpPr>
          <p:cNvPr id="13" name="object 13"/>
          <p:cNvSpPr txBox="1"/>
          <p:nvPr/>
        </p:nvSpPr>
        <p:spPr>
          <a:xfrm>
            <a:off x="2655744" y="1572109"/>
            <a:ext cx="1155847" cy="348523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198" b="1" spc="-17" dirty="0">
                <a:solidFill>
                  <a:srgbClr val="262624"/>
                </a:solidFill>
                <a:latin typeface="Arial"/>
                <a:cs typeface="Arial"/>
              </a:rPr>
              <a:t>In</a:t>
            </a:r>
            <a:r>
              <a:rPr sz="2198" b="1" spc="-150" dirty="0">
                <a:solidFill>
                  <a:srgbClr val="262624"/>
                </a:solidFill>
                <a:latin typeface="Arial"/>
                <a:cs typeface="Arial"/>
              </a:rPr>
              <a:t> </a:t>
            </a:r>
            <a:r>
              <a:rPr sz="2198" b="1" spc="-42" dirty="0">
                <a:solidFill>
                  <a:srgbClr val="262624"/>
                </a:solidFill>
                <a:latin typeface="Arial"/>
                <a:cs typeface="Arial"/>
              </a:rPr>
              <a:t>Action</a:t>
            </a:r>
            <a:endParaRPr sz="219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91948" y="1572109"/>
            <a:ext cx="3222994" cy="348523"/>
          </a:xfrm>
          <a:prstGeom prst="rect">
            <a:avLst/>
          </a:prstGeom>
        </p:spPr>
        <p:txBody>
          <a:bodyPr vert="horz" wrap="square" lIns="0" tIns="10189" rIns="0" bIns="0" rtlCol="0">
            <a:spAutoFit/>
          </a:bodyPr>
          <a:lstStyle/>
          <a:p>
            <a:pPr marL="8861">
              <a:spcBef>
                <a:spcPts val="80"/>
              </a:spcBef>
            </a:pPr>
            <a:r>
              <a:rPr sz="2198" b="1" spc="-73" dirty="0">
                <a:solidFill>
                  <a:srgbClr val="262624"/>
                </a:solidFill>
                <a:latin typeface="Arial"/>
                <a:cs typeface="Arial"/>
              </a:rPr>
              <a:t>Training</a:t>
            </a:r>
            <a:r>
              <a:rPr sz="2198" b="1" spc="-177" dirty="0">
                <a:solidFill>
                  <a:srgbClr val="262624"/>
                </a:solidFill>
                <a:latin typeface="Arial"/>
                <a:cs typeface="Arial"/>
              </a:rPr>
              <a:t> </a:t>
            </a:r>
            <a:r>
              <a:rPr sz="2198" b="1" spc="-133" dirty="0">
                <a:solidFill>
                  <a:srgbClr val="262624"/>
                </a:solidFill>
                <a:latin typeface="Arial"/>
                <a:cs typeface="Arial"/>
              </a:rPr>
              <a:t>Your</a:t>
            </a:r>
            <a:r>
              <a:rPr sz="2198" b="1" spc="-108" dirty="0">
                <a:solidFill>
                  <a:srgbClr val="262624"/>
                </a:solidFill>
                <a:latin typeface="Arial"/>
                <a:cs typeface="Arial"/>
              </a:rPr>
              <a:t> </a:t>
            </a:r>
            <a:r>
              <a:rPr sz="2198" b="1" spc="-24" dirty="0">
                <a:solidFill>
                  <a:srgbClr val="262624"/>
                </a:solidFill>
                <a:latin typeface="Arial"/>
                <a:cs typeface="Arial"/>
              </a:rPr>
              <a:t>Own</a:t>
            </a:r>
            <a:r>
              <a:rPr sz="2198" b="1" spc="-77" dirty="0">
                <a:solidFill>
                  <a:srgbClr val="262624"/>
                </a:solidFill>
                <a:latin typeface="Arial"/>
                <a:cs typeface="Arial"/>
              </a:rPr>
              <a:t> </a:t>
            </a:r>
            <a:r>
              <a:rPr sz="2198" b="1" spc="-63" dirty="0">
                <a:solidFill>
                  <a:srgbClr val="262624"/>
                </a:solidFill>
                <a:latin typeface="Arial"/>
                <a:cs typeface="Arial"/>
              </a:rPr>
              <a:t>Words</a:t>
            </a:r>
            <a:endParaRPr sz="219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7757" y="2516211"/>
            <a:ext cx="1806206" cy="541143"/>
          </a:xfrm>
          <a:prstGeom prst="rect">
            <a:avLst/>
          </a:prstGeom>
        </p:spPr>
        <p:txBody>
          <a:bodyPr vert="horz" wrap="square" lIns="0" tIns="27910" rIns="0" bIns="0" rtlCol="0">
            <a:spAutoFit/>
          </a:bodyPr>
          <a:lstStyle/>
          <a:p>
            <a:pPr marL="12848" marR="3544" indent="-4430">
              <a:lnSpc>
                <a:spcPts val="1961"/>
              </a:lnSpc>
              <a:spcBef>
                <a:spcPts val="220"/>
              </a:spcBef>
            </a:pPr>
            <a:r>
              <a:rPr sz="1709" spc="-17" dirty="0">
                <a:solidFill>
                  <a:srgbClr val="262624"/>
                </a:solidFill>
                <a:latin typeface="Times New Roman"/>
                <a:cs typeface="Times New Roman"/>
              </a:rPr>
              <a:t>The</a:t>
            </a:r>
            <a:r>
              <a:rPr sz="1709" spc="-133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device</a:t>
            </a:r>
            <a:r>
              <a:rPr sz="1709" spc="-24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7" dirty="0">
                <a:solidFill>
                  <a:srgbClr val="262624"/>
                </a:solidFill>
                <a:latin typeface="Times New Roman"/>
                <a:cs typeface="Times New Roman"/>
              </a:rPr>
              <a:t>responds </a:t>
            </a:r>
            <a:r>
              <a:rPr sz="1709" dirty="0">
                <a:solidFill>
                  <a:srgbClr val="3B3D3A"/>
                </a:solidFill>
                <a:latin typeface="Times New Roman"/>
                <a:cs typeface="Times New Roman"/>
              </a:rPr>
              <a:t>to</a:t>
            </a:r>
            <a:r>
              <a:rPr sz="1709" spc="-14" dirty="0">
                <a:solidFill>
                  <a:srgbClr val="3B3D3A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'yes'</a:t>
            </a:r>
            <a:r>
              <a:rPr sz="1709" spc="-66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115" dirty="0">
                <a:solidFill>
                  <a:srgbClr val="262624"/>
                </a:solidFill>
                <a:latin typeface="Times New Roman"/>
                <a:cs typeface="Times New Roman"/>
              </a:rPr>
              <a:t>(Yellow</a:t>
            </a:r>
            <a:r>
              <a:rPr sz="1709" spc="119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202" dirty="0">
                <a:solidFill>
                  <a:srgbClr val="3B3D3A"/>
                </a:solidFill>
                <a:latin typeface="Times New Roman"/>
                <a:cs typeface="Times New Roman"/>
              </a:rPr>
              <a:t>LED)</a:t>
            </a:r>
            <a:endParaRPr sz="1709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5555" y="4502385"/>
            <a:ext cx="1983858" cy="1033229"/>
          </a:xfrm>
          <a:prstGeom prst="rect">
            <a:avLst/>
          </a:prstGeom>
        </p:spPr>
        <p:txBody>
          <a:bodyPr vert="horz" wrap="square" lIns="0" tIns="19936" rIns="0" bIns="0" rtlCol="0">
            <a:spAutoFit/>
          </a:bodyPr>
          <a:lstStyle/>
          <a:p>
            <a:pPr marL="14620" marR="3544" indent="-6203">
              <a:lnSpc>
                <a:spcPts val="2037"/>
              </a:lnSpc>
              <a:spcBef>
                <a:spcPts val="157"/>
              </a:spcBef>
            </a:pP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and</a:t>
            </a:r>
            <a:r>
              <a:rPr sz="1709" spc="-105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35" dirty="0">
                <a:solidFill>
                  <a:srgbClr val="262624"/>
                </a:solidFill>
                <a:latin typeface="Times New Roman"/>
                <a:cs typeface="Times New Roman"/>
              </a:rPr>
              <a:t>'no'</a:t>
            </a:r>
            <a:r>
              <a:rPr sz="1709" spc="-195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42" dirty="0">
                <a:solidFill>
                  <a:srgbClr val="262624"/>
                </a:solidFill>
                <a:latin typeface="Times New Roman"/>
                <a:cs typeface="Times New Roman"/>
              </a:rPr>
              <a:t>(Red</a:t>
            </a:r>
            <a:r>
              <a:rPr sz="1709" spc="7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188" dirty="0">
                <a:solidFill>
                  <a:srgbClr val="262624"/>
                </a:solidFill>
                <a:latin typeface="Times New Roman"/>
                <a:cs typeface="Times New Roman"/>
              </a:rPr>
              <a:t>LED)</a:t>
            </a:r>
            <a:r>
              <a:rPr sz="1709" spc="17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248" dirty="0">
                <a:solidFill>
                  <a:srgbClr val="262624"/>
                </a:solidFill>
                <a:latin typeface="Times New Roman"/>
                <a:cs typeface="Times New Roman"/>
              </a:rPr>
              <a:t>by</a:t>
            </a:r>
            <a:r>
              <a:rPr sz="1709" spc="-248" dirty="0">
                <a:solidFill>
                  <a:srgbClr val="BC9A69"/>
                </a:solidFill>
                <a:latin typeface="Times New Roman"/>
                <a:cs typeface="Times New Roman"/>
              </a:rPr>
              <a:t> </a:t>
            </a:r>
            <a:r>
              <a:rPr sz="1709" spc="-21" dirty="0">
                <a:solidFill>
                  <a:srgbClr val="262624"/>
                </a:solidFill>
                <a:latin typeface="Times New Roman"/>
                <a:cs typeface="Times New Roman"/>
              </a:rPr>
              <a:t>running</a:t>
            </a:r>
            <a:r>
              <a:rPr sz="1709" spc="-66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14" dirty="0">
                <a:solidFill>
                  <a:srgbClr val="3B3D3A"/>
                </a:solidFill>
                <a:latin typeface="Times New Roman"/>
                <a:cs typeface="Times New Roman"/>
              </a:rPr>
              <a:t>inference</a:t>
            </a:r>
            <a:r>
              <a:rPr sz="1709" spc="-52" dirty="0">
                <a:solidFill>
                  <a:srgbClr val="3B3D3A"/>
                </a:solidFill>
                <a:latin typeface="Times New Roman"/>
                <a:cs typeface="Times New Roman"/>
              </a:rPr>
              <a:t> </a:t>
            </a:r>
            <a:r>
              <a:rPr sz="1709" spc="-17" dirty="0">
                <a:solidFill>
                  <a:srgbClr val="262624"/>
                </a:solidFill>
                <a:latin typeface="Times New Roman"/>
                <a:cs typeface="Times New Roman"/>
              </a:rPr>
              <a:t>on</a:t>
            </a:r>
            <a:endParaRPr sz="1709" dirty="0">
              <a:latin typeface="Times New Roman"/>
              <a:cs typeface="Times New Roman"/>
            </a:endParaRPr>
          </a:p>
          <a:p>
            <a:pPr marL="8861">
              <a:lnSpc>
                <a:spcPts val="1852"/>
              </a:lnSpc>
            </a:pPr>
            <a:r>
              <a:rPr sz="1709" spc="59" dirty="0">
                <a:solidFill>
                  <a:srgbClr val="262624"/>
                </a:solidFill>
                <a:latin typeface="Times New Roman"/>
                <a:cs typeface="Times New Roman"/>
              </a:rPr>
              <a:t>a</a:t>
            </a:r>
            <a:r>
              <a:rPr sz="1709" spc="-122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continuous</a:t>
            </a:r>
            <a:r>
              <a:rPr sz="1709" spc="24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7" dirty="0">
                <a:solidFill>
                  <a:srgbClr val="262624"/>
                </a:solidFill>
                <a:latin typeface="Times New Roman"/>
                <a:cs typeface="Times New Roman"/>
              </a:rPr>
              <a:t>stream</a:t>
            </a:r>
            <a:endParaRPr sz="1709" dirty="0">
              <a:latin typeface="Times New Roman"/>
              <a:cs typeface="Times New Roman"/>
            </a:endParaRPr>
          </a:p>
          <a:p>
            <a:pPr marL="8861">
              <a:lnSpc>
                <a:spcPts val="2006"/>
              </a:lnSpc>
            </a:pPr>
            <a:r>
              <a:rPr sz="1709" spc="-73" dirty="0">
                <a:solidFill>
                  <a:srgbClr val="262624"/>
                </a:solidFill>
                <a:latin typeface="Times New Roman"/>
                <a:cs typeface="Times New Roman"/>
              </a:rPr>
              <a:t>of</a:t>
            </a:r>
            <a:r>
              <a:rPr sz="1709" spc="-31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7" dirty="0">
                <a:solidFill>
                  <a:srgbClr val="262624"/>
                </a:solidFill>
                <a:latin typeface="Times New Roman"/>
                <a:cs typeface="Times New Roman"/>
              </a:rPr>
              <a:t>audio.</a:t>
            </a:r>
            <a:endParaRPr sz="1709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91575" y="4942373"/>
            <a:ext cx="5044262" cy="1105338"/>
          </a:xfrm>
          <a:prstGeom prst="rect">
            <a:avLst/>
          </a:prstGeom>
        </p:spPr>
        <p:txBody>
          <a:bodyPr vert="horz" wrap="square" lIns="0" tIns="8417" rIns="0" bIns="0" rtlCol="0">
            <a:spAutoFit/>
          </a:bodyPr>
          <a:lstStyle/>
          <a:p>
            <a:pPr marL="12848" marR="3544" indent="-4430">
              <a:lnSpc>
                <a:spcPct val="106000"/>
              </a:lnSpc>
              <a:spcBef>
                <a:spcPts val="66"/>
              </a:spcBef>
            </a:pP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The</a:t>
            </a:r>
            <a:r>
              <a:rPr sz="1709" spc="-10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provided</a:t>
            </a:r>
            <a:r>
              <a:rPr sz="1709" spc="21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3B3D3A"/>
                </a:solidFill>
                <a:latin typeface="Times New Roman"/>
                <a:cs typeface="Times New Roman"/>
              </a:rPr>
              <a:t>training</a:t>
            </a:r>
            <a:r>
              <a:rPr sz="1709" spc="-45" dirty="0">
                <a:solidFill>
                  <a:srgbClr val="3B3D3A"/>
                </a:solidFill>
                <a:latin typeface="Times New Roman"/>
                <a:cs typeface="Times New Roman"/>
              </a:rPr>
              <a:t> </a:t>
            </a:r>
            <a:r>
              <a:rPr sz="1709" spc="35" dirty="0">
                <a:solidFill>
                  <a:srgbClr val="262624"/>
                </a:solidFill>
                <a:latin typeface="Times New Roman"/>
                <a:cs typeface="Times New Roman"/>
              </a:rPr>
              <a:t>scripts</a:t>
            </a:r>
            <a:r>
              <a:rPr sz="1709" spc="-59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63" dirty="0">
                <a:solidFill>
                  <a:srgbClr val="262624"/>
                </a:solidFill>
                <a:latin typeface="Times New Roman"/>
                <a:cs typeface="Times New Roman"/>
              </a:rPr>
              <a:t>and</a:t>
            </a:r>
            <a:r>
              <a:rPr sz="1709" spc="-45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24" dirty="0">
                <a:solidFill>
                  <a:srgbClr val="262624"/>
                </a:solidFill>
                <a:latin typeface="Times New Roman"/>
                <a:cs typeface="Times New Roman"/>
              </a:rPr>
              <a:t>Colab</a:t>
            </a:r>
            <a:r>
              <a:rPr sz="1709" spc="-28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notebook</a:t>
            </a:r>
            <a:r>
              <a:rPr sz="1709" spc="73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7" dirty="0">
                <a:solidFill>
                  <a:srgbClr val="262624"/>
                </a:solidFill>
                <a:latin typeface="Times New Roman"/>
                <a:cs typeface="Times New Roman"/>
              </a:rPr>
              <a:t>allow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you</a:t>
            </a:r>
            <a:r>
              <a:rPr sz="1709" spc="-10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to</a:t>
            </a:r>
            <a:r>
              <a:rPr sz="1709" spc="-84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easily</a:t>
            </a:r>
            <a:r>
              <a:rPr sz="1709" spc="-84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49" dirty="0">
                <a:solidFill>
                  <a:srgbClr val="262624"/>
                </a:solidFill>
                <a:latin typeface="Times New Roman"/>
                <a:cs typeface="Times New Roman"/>
              </a:rPr>
              <a:t>train</a:t>
            </a:r>
            <a:r>
              <a:rPr sz="1709" spc="-56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59" dirty="0">
                <a:solidFill>
                  <a:srgbClr val="262624"/>
                </a:solidFill>
                <a:latin typeface="Times New Roman"/>
                <a:cs typeface="Times New Roman"/>
              </a:rPr>
              <a:t>a</a:t>
            </a:r>
            <a:r>
              <a:rPr sz="1709" spc="-49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new</a:t>
            </a:r>
            <a:r>
              <a:rPr sz="1709" spc="-24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model</a:t>
            </a:r>
            <a:r>
              <a:rPr sz="1709" spc="-49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on</a:t>
            </a:r>
            <a:r>
              <a:rPr sz="1709" spc="-3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different</a:t>
            </a:r>
            <a:r>
              <a:rPr sz="1709" spc="3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words</a:t>
            </a:r>
            <a:r>
              <a:rPr sz="1709" spc="-38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14" dirty="0">
                <a:solidFill>
                  <a:srgbClr val="262624"/>
                </a:solidFill>
                <a:latin typeface="Times New Roman"/>
                <a:cs typeface="Times New Roman"/>
              </a:rPr>
              <a:t>from </a:t>
            </a:r>
            <a:r>
              <a:rPr sz="1709" spc="59" dirty="0">
                <a:solidFill>
                  <a:srgbClr val="262624"/>
                </a:solidFill>
                <a:latin typeface="Times New Roman"/>
                <a:cs typeface="Times New Roman"/>
              </a:rPr>
              <a:t>the</a:t>
            </a:r>
            <a:r>
              <a:rPr sz="1709" spc="-87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Speech Commands</a:t>
            </a:r>
            <a:r>
              <a:rPr sz="1709" spc="101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dataset,</a:t>
            </a:r>
            <a:r>
              <a:rPr sz="1709" spc="-7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70" dirty="0">
                <a:solidFill>
                  <a:srgbClr val="262624"/>
                </a:solidFill>
                <a:latin typeface="Times New Roman"/>
                <a:cs typeface="Times New Roman"/>
              </a:rPr>
              <a:t>or</a:t>
            </a:r>
            <a:r>
              <a:rPr sz="1709" spc="-56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3B3D3A"/>
                </a:solidFill>
                <a:latin typeface="Times New Roman"/>
                <a:cs typeface="Times New Roman"/>
              </a:rPr>
              <a:t>even</a:t>
            </a:r>
            <a:r>
              <a:rPr sz="1709" spc="-42" dirty="0">
                <a:solidFill>
                  <a:srgbClr val="3B3D3A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your</a:t>
            </a:r>
            <a:r>
              <a:rPr sz="1709" spc="-14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dirty="0">
                <a:solidFill>
                  <a:srgbClr val="262624"/>
                </a:solidFill>
                <a:latin typeface="Times New Roman"/>
                <a:cs typeface="Times New Roman"/>
              </a:rPr>
              <a:t>own</a:t>
            </a:r>
            <a:r>
              <a:rPr sz="1709" spc="-31" dirty="0">
                <a:solidFill>
                  <a:srgbClr val="262624"/>
                </a:solidFill>
                <a:latin typeface="Times New Roman"/>
                <a:cs typeface="Times New Roman"/>
              </a:rPr>
              <a:t> </a:t>
            </a:r>
            <a:r>
              <a:rPr sz="1709" spc="-7" dirty="0">
                <a:solidFill>
                  <a:srgbClr val="262624"/>
                </a:solidFill>
                <a:latin typeface="Times New Roman"/>
                <a:cs typeface="Times New Roman"/>
              </a:rPr>
              <a:t>custom </a:t>
            </a:r>
            <a:r>
              <a:rPr sz="1709" spc="-7" dirty="0">
                <a:solidFill>
                  <a:srgbClr val="3B3D3A"/>
                </a:solidFill>
                <a:latin typeface="Times New Roman"/>
                <a:cs typeface="Times New Roman"/>
              </a:rPr>
              <a:t>audio.</a:t>
            </a:r>
            <a:endParaRPr sz="1709">
              <a:latin typeface="Times New Roman"/>
              <a:cs typeface="Times New Roman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1C8121-C8BC-1BE4-E56C-BCE4BD7F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30" y="2133062"/>
            <a:ext cx="3222994" cy="39005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2F1740-F059-E336-416C-940831A2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97305"/>
            <a:ext cx="5816947" cy="27670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3217</Words>
  <Application>Microsoft Office PowerPoint</Application>
  <PresentationFormat>Widescreen</PresentationFormat>
  <Paragraphs>601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Narrow</vt:lpstr>
      <vt:lpstr>Calibri</vt:lpstr>
      <vt:lpstr>Calibri Light</vt:lpstr>
      <vt:lpstr>Courier New</vt:lpstr>
      <vt:lpstr>Times New Roman</vt:lpstr>
      <vt:lpstr>Wingdings</vt:lpstr>
      <vt:lpstr>Office Theme</vt:lpstr>
      <vt:lpstr>AI for Embedded Systems</vt:lpstr>
      <vt:lpstr>Intelligence Everywhere, No Cloud Required.</vt:lpstr>
      <vt:lpstr>The 1 Milliwatt Revolution</vt:lpstr>
      <vt:lpstr>A Clear Path from Idea to Device.</vt:lpstr>
      <vt:lpstr>Project 1: Teaching a Microcontroller Trigonometry.</vt:lpstr>
      <vt:lpstr>From Data to a Blinking Light.</vt:lpstr>
      <vt:lpstr>PowerPoint Presentation</vt:lpstr>
      <vt:lpstr>Turning Sound into a Picture</vt:lpstr>
      <vt:lpstr>A Customisable Voice Interface</vt:lpstr>
      <vt:lpstr>Project 3: On-Device Vision that Respects Privacy.</vt:lpstr>
      <vt:lpstr>A Simple Pipeline for a Complex Sense</vt:lpstr>
      <vt:lpstr>Person Detection, Live on an Arduino</vt:lpstr>
      <vt:lpstr>The Three-Way Trade-Off of TinyML Design</vt:lpstr>
      <vt:lpstr>Model Size vs. Problem Complexity</vt:lpstr>
      <vt:lpstr>0</vt:lpstr>
      <vt:lpstr>What is artificial intelligence</vt:lpstr>
      <vt:lpstr>The AI Hierarchy – AI → ML → DL → GenAI</vt:lpstr>
      <vt:lpstr>Deep Learning &amp; Generative AI</vt:lpstr>
      <vt:lpstr>The AI Hierarchy </vt:lpstr>
      <vt:lpstr>Use Cases</vt:lpstr>
      <vt:lpstr>Machine Learning — A Simple Summary</vt:lpstr>
      <vt:lpstr>Deep Learning – A Popular Approach to Machine Learning</vt:lpstr>
      <vt:lpstr>Using AI algorithms implies two phases</vt:lpstr>
      <vt:lpstr>The next leap for intelligent products</vt:lpstr>
      <vt:lpstr>Where should your intelligence live?</vt:lpstr>
      <vt:lpstr>The explosion of AI-enabled devices is accelerating the inference shift from the cloud to the tiny edge</vt:lpstr>
      <vt:lpstr>Inferring at the edge brings substantial benefits</vt:lpstr>
      <vt:lpstr>Opening a new range of embedded AI applications</vt:lpstr>
      <vt:lpstr>AI addresses a wide variety of projects</vt:lpstr>
      <vt:lpstr>A washing machine uses advanced motor control algorithms to weigh clothes and optimize water, detergent, and energy used</vt:lpstr>
      <vt:lpstr>PowerPoint Presentation</vt:lpstr>
      <vt:lpstr>After-market predictive maintenance intelligent sensor with wireless connectivity</vt:lpstr>
      <vt:lpstr>PowerPoint Presentation</vt:lpstr>
      <vt:lpstr>Industrial pumps learn their own optimal mode of operation and detect anomalies by themselves</vt:lpstr>
      <vt:lpstr>Vibration sensors – Condition monitoring</vt:lpstr>
      <vt:lpstr>The challenge of deploying embedded AI</vt:lpstr>
      <vt:lpstr>Taking up the edge AI developer’s challenge</vt:lpstr>
      <vt:lpstr>Types of AI Processing</vt:lpstr>
      <vt:lpstr>STM32Cube Monitor is tuned to Visualize time-series data</vt:lpstr>
      <vt:lpstr>Where do time-series data matter?</vt:lpstr>
      <vt:lpstr>Unlock the hidden value in your sensors</vt:lpstr>
      <vt:lpstr>Steps to deploy AI on MCU’s</vt:lpstr>
      <vt:lpstr>One tool – two versions to deploy AI on STM32</vt:lpstr>
      <vt:lpstr>The 3 pillars of STM32Cube.AI</vt:lpstr>
      <vt:lpstr>Three machine learning algorithm families for Embedded 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 Requisite</dc:title>
  <dc:creator>Bharani Tarun HYD DIWIU42</dc:creator>
  <cp:lastModifiedBy>Bharani Tarun HYD UDBA2</cp:lastModifiedBy>
  <cp:revision>55</cp:revision>
  <dcterms:created xsi:type="dcterms:W3CDTF">2023-09-28T17:54:28Z</dcterms:created>
  <dcterms:modified xsi:type="dcterms:W3CDTF">2025-12-07T18:40:13Z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94a1c8-9899-41e7-8f6e-8b1b3c79592a_Enabled">
    <vt:lpwstr>true</vt:lpwstr>
  </property>
  <property fmtid="{D5CDD505-2E9C-101B-9397-08002B2CF9AE}" pid="3" name="MSIP_Label_7294a1c8-9899-41e7-8f6e-8b1b3c79592a_SetDate">
    <vt:lpwstr>2023-09-28T18:06:11Z</vt:lpwstr>
  </property>
  <property fmtid="{D5CDD505-2E9C-101B-9397-08002B2CF9AE}" pid="4" name="MSIP_Label_7294a1c8-9899-41e7-8f6e-8b1b3c79592a_Method">
    <vt:lpwstr>Privileged</vt:lpwstr>
  </property>
  <property fmtid="{D5CDD505-2E9C-101B-9397-08002B2CF9AE}" pid="5" name="MSIP_Label_7294a1c8-9899-41e7-8f6e-8b1b3c79592a_Name">
    <vt:lpwstr>Internal sub2 (no marking)</vt:lpwstr>
  </property>
  <property fmtid="{D5CDD505-2E9C-101B-9397-08002B2CF9AE}" pid="6" name="MSIP_Label_7294a1c8-9899-41e7-8f6e-8b1b3c79592a_SiteId">
    <vt:lpwstr>eb70b763-b6d7-4486-8555-8831709a784e</vt:lpwstr>
  </property>
  <property fmtid="{D5CDD505-2E9C-101B-9397-08002B2CF9AE}" pid="7" name="MSIP_Label_7294a1c8-9899-41e7-8f6e-8b1b3c79592a_ActionId">
    <vt:lpwstr>e70d1386-8688-4dae-a116-f74fc153d4ec</vt:lpwstr>
  </property>
  <property fmtid="{D5CDD505-2E9C-101B-9397-08002B2CF9AE}" pid="8" name="MSIP_Label_7294a1c8-9899-41e7-8f6e-8b1b3c79592a_ContentBits">
    <vt:lpwstr>0</vt:lpwstr>
  </property>
</Properties>
</file>